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8" r:id="rId3"/>
    <p:sldMasterId id="2147483684" r:id="rId4"/>
    <p:sldMasterId id="2147483696" r:id="rId5"/>
    <p:sldMasterId id="2147483708" r:id="rId6"/>
    <p:sldMasterId id="2147483720" r:id="rId7"/>
  </p:sldMasterIdLst>
  <p:notesMasterIdLst>
    <p:notesMasterId r:id="rId18"/>
  </p:notesMasterIdLst>
  <p:sldIdLst>
    <p:sldId id="2935" r:id="rId8"/>
    <p:sldId id="2007577112" r:id="rId9"/>
    <p:sldId id="2007577113" r:id="rId10"/>
    <p:sldId id="11088414" r:id="rId11"/>
    <p:sldId id="399" r:id="rId12"/>
    <p:sldId id="11088404" r:id="rId13"/>
    <p:sldId id="2007577114" r:id="rId14"/>
    <p:sldId id="2007577115" r:id="rId15"/>
    <p:sldId id="2007577116" r:id="rId16"/>
    <p:sldId id="20075771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0CAB7-3164-465F-996C-F67FC3F00BD2}"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E9712-A1E9-43E3-B660-4564CD72BDD8}" type="slidenum">
              <a:rPr lang="en-US" smtClean="0"/>
              <a:t>‹#›</a:t>
            </a:fld>
            <a:endParaRPr lang="en-US"/>
          </a:p>
        </p:txBody>
      </p:sp>
    </p:spTree>
    <p:extLst>
      <p:ext uri="{BB962C8B-B14F-4D97-AF65-F5344CB8AC3E}">
        <p14:creationId xmlns:p14="http://schemas.microsoft.com/office/powerpoint/2010/main" val="332186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231425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84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956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5127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0251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9229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36577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027577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006258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07768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44475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2024/3/12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2940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iới thiệu">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312328465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51265407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ội dung bài 1">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1900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228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ội dung bài 2">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89709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ết thúc">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27774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05116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53915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14431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80550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9076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527317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10792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3235075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814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76369128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835939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34118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3/12/2024</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4014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3/12/2024</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085203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3/12/2024</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974702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3/12/2024</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34976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3/12/2024</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355251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3/12/2024</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2367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3/12/2024</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828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863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3/12/2024</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99545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3/12/2024</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247034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3/12/2024</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10170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3/12/2024</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18923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2345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283226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367712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8149113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10251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74801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979380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09015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82320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99916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7813327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39563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503741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66089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794296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573305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87606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357000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89859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792049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388674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417971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71120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160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9666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753072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5.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7.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55877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41625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BC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7856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BCC0"/>
        </a:solid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086596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3/12/2024</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926279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2024/3/12</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753442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585462338"/>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55.xml"/><Relationship Id="rId6" Type="http://schemas.openxmlformats.org/officeDocument/2006/relationships/image" Target="../media/image17.png"/><Relationship Id="rId5" Type="http://schemas.microsoft.com/office/2007/relationships/hdphoto" Target="../media/hdphoto3.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818340" y="2262481"/>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2"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1"/>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5" name="TextBox 13"/>
          <p:cNvSpPr txBox="1">
            <a:spLocks noChangeArrowheads="1"/>
          </p:cNvSpPr>
          <p:nvPr/>
        </p:nvSpPr>
        <p:spPr bwMode="auto">
          <a:xfrm>
            <a:off x="1738476" y="33209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4000" b="1" dirty="0">
                <a:solidFill>
                  <a:srgbClr val="0070C0"/>
                </a:solidFill>
                <a:latin typeface="Times New Roman" pitchFamily="18" charset="0"/>
              </a:rPr>
              <a:t>PHÂN MÔN : NÓI VÀ NGHE</a:t>
            </a:r>
            <a:endParaRPr lang="en-US" sz="4000" b="1" i="1" dirty="0">
              <a:solidFill>
                <a:srgbClr val="0070C0"/>
              </a:solidFill>
              <a:latin typeface="Times New Roman" pitchFamily="18" charset="0"/>
              <a:cs typeface="Times New Roman" pitchFamily="18" charset="0"/>
            </a:endParaRPr>
          </a:p>
          <a:p>
            <a:pPr algn="ctr">
              <a:defRPr/>
            </a:pPr>
            <a:endParaRPr lang="en-US" sz="4000" b="1" i="1" dirty="0">
              <a:solidFill>
                <a:srgbClr val="0070C0"/>
              </a:solidFill>
              <a:latin typeface="Times New Roman" pitchFamily="18" charset="0"/>
              <a:cs typeface="Times New Roman" pitchFamily="18" charset="0"/>
            </a:endParaRPr>
          </a:p>
        </p:txBody>
      </p:sp>
      <p:sp>
        <p:nvSpPr>
          <p:cNvPr id="2056" name="TextBox 14"/>
          <p:cNvSpPr txBox="1">
            <a:spLocks noChangeArrowheads="1"/>
          </p:cNvSpPr>
          <p:nvPr/>
        </p:nvSpPr>
        <p:spPr bwMode="auto">
          <a:xfrm>
            <a:off x="1977476" y="4145456"/>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969029" y="5045759"/>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err="1">
                <a:solidFill>
                  <a:srgbClr val="7030A0"/>
                </a:solidFill>
                <a:cs typeface="Times New Roman" pitchFamily="18" charset="0"/>
              </a:rPr>
              <a:t>Bài</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Bảo</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vệ</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môi</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trường</a:t>
            </a:r>
            <a:endParaRPr lang="en-US" sz="3600" b="1" dirty="0">
              <a:solidFill>
                <a:srgbClr val="7030A0"/>
              </a:solidFill>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6" y="178288"/>
            <a:ext cx="1523999" cy="1523999"/>
          </a:xfrm>
          <a:prstGeom prst="rect">
            <a:avLst/>
          </a:prstGeom>
        </p:spPr>
      </p:pic>
    </p:spTree>
    <p:extLst>
      <p:ext uri="{BB962C8B-B14F-4D97-AF65-F5344CB8AC3E}">
        <p14:creationId xmlns:p14="http://schemas.microsoft.com/office/powerpoint/2010/main" val="3473749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1485631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28BD25-C407-49A9-B04B-F04DCF09C60A}"/>
              </a:ext>
            </a:extLst>
          </p:cNvPr>
          <p:cNvSpPr txBox="1"/>
          <p:nvPr/>
        </p:nvSpPr>
        <p:spPr>
          <a:xfrm>
            <a:off x="826265" y="176270"/>
            <a:ext cx="1136573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NÓI TÊN CÁC VIỆC LÀM TRONG TRANH. CHO BIẾT NHỮNG VIỆC LÀM ĐÓ ẢNH HƯỞNG ĐẾN MÔI TRƯỜNG NHƯ THẾ NÀO?</a:t>
            </a:r>
            <a:endParaRPr kumimoji="0" lang="en-US" sz="32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5CDCA55D-4B39-4956-9F0A-4D618776724F}"/>
              </a:ext>
            </a:extLst>
          </p:cNvPr>
          <p:cNvPicPr>
            <a:picLocks noChangeAspect="1"/>
          </p:cNvPicPr>
          <p:nvPr/>
        </p:nvPicPr>
        <p:blipFill>
          <a:blip r:embed="rId2"/>
          <a:stretch>
            <a:fillRect/>
          </a:stretch>
        </p:blipFill>
        <p:spPr>
          <a:xfrm>
            <a:off x="1736914" y="1525950"/>
            <a:ext cx="4359086" cy="4147736"/>
          </a:xfrm>
          <a:prstGeom prst="rect">
            <a:avLst/>
          </a:prstGeom>
        </p:spPr>
      </p:pic>
      <p:pic>
        <p:nvPicPr>
          <p:cNvPr id="6" name="Picture 5">
            <a:extLst>
              <a:ext uri="{FF2B5EF4-FFF2-40B4-BE49-F238E27FC236}">
                <a16:creationId xmlns:a16="http://schemas.microsoft.com/office/drawing/2014/main" id="{43AB7006-D60A-46B2-99F3-93B8FBE015EA}"/>
              </a:ext>
            </a:extLst>
          </p:cNvPr>
          <p:cNvPicPr>
            <a:picLocks noChangeAspect="1"/>
          </p:cNvPicPr>
          <p:nvPr/>
        </p:nvPicPr>
        <p:blipFill>
          <a:blip r:embed="rId3"/>
          <a:stretch>
            <a:fillRect/>
          </a:stretch>
        </p:blipFill>
        <p:spPr>
          <a:xfrm>
            <a:off x="6697733" y="1525950"/>
            <a:ext cx="4194563" cy="3938015"/>
          </a:xfrm>
          <a:prstGeom prst="rect">
            <a:avLst/>
          </a:prstGeom>
        </p:spPr>
      </p:pic>
    </p:spTree>
    <p:extLst>
      <p:ext uri="{BB962C8B-B14F-4D97-AF65-F5344CB8AC3E}">
        <p14:creationId xmlns:p14="http://schemas.microsoft.com/office/powerpoint/2010/main" val="21295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739C3-9C30-4027-800D-E03C14D19C43}"/>
              </a:ext>
            </a:extLst>
          </p:cNvPr>
          <p:cNvPicPr>
            <a:picLocks noChangeAspect="1"/>
          </p:cNvPicPr>
          <p:nvPr/>
        </p:nvPicPr>
        <p:blipFill>
          <a:blip r:embed="rId2"/>
          <a:stretch>
            <a:fillRect/>
          </a:stretch>
        </p:blipFill>
        <p:spPr>
          <a:xfrm>
            <a:off x="1312212" y="552450"/>
            <a:ext cx="4510934" cy="4140736"/>
          </a:xfrm>
          <a:prstGeom prst="rect">
            <a:avLst/>
          </a:prstGeom>
        </p:spPr>
      </p:pic>
      <p:pic>
        <p:nvPicPr>
          <p:cNvPr id="5" name="Picture 4">
            <a:extLst>
              <a:ext uri="{FF2B5EF4-FFF2-40B4-BE49-F238E27FC236}">
                <a16:creationId xmlns:a16="http://schemas.microsoft.com/office/drawing/2014/main" id="{40538589-2D8D-421D-9C1A-31742ABA6364}"/>
              </a:ext>
            </a:extLst>
          </p:cNvPr>
          <p:cNvPicPr>
            <a:picLocks noChangeAspect="1"/>
          </p:cNvPicPr>
          <p:nvPr/>
        </p:nvPicPr>
        <p:blipFill>
          <a:blip r:embed="rId3"/>
          <a:stretch>
            <a:fillRect/>
          </a:stretch>
        </p:blipFill>
        <p:spPr>
          <a:xfrm>
            <a:off x="6535699" y="552450"/>
            <a:ext cx="4392896" cy="4140736"/>
          </a:xfrm>
          <a:prstGeom prst="rect">
            <a:avLst/>
          </a:prstGeom>
        </p:spPr>
      </p:pic>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5" name="文本框 24">
            <a:extLst>
              <a:ext uri="{FF2B5EF4-FFF2-40B4-BE49-F238E27FC236}">
                <a16:creationId xmlns:a16="http://schemas.microsoft.com/office/drawing/2014/main" id="{91E2F301-64C4-4CDE-B909-B4A9737784F3}"/>
              </a:ext>
            </a:extLst>
          </p:cNvPr>
          <p:cNvSpPr txBox="1"/>
          <p:nvPr/>
        </p:nvSpPr>
        <p:spPr>
          <a:xfrm>
            <a:off x="4166421" y="2855891"/>
            <a:ext cx="428492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Thảo</a:t>
            </a:r>
            <a:r>
              <a:rPr kumimoji="0" lang="en-US" altLang="zh-CN"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rPr>
              <a:t> </a:t>
            </a: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luận</a:t>
            </a:r>
            <a:r>
              <a:rPr kumimoji="0" lang="en-US" altLang="zh-CN"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rPr>
              <a:t> </a:t>
            </a: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nhóm</a:t>
            </a:r>
            <a:endParaRPr kumimoji="0" lang="zh-CN" altLang="en-US"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endParaRPr>
          </a:p>
        </p:txBody>
      </p:sp>
    </p:spTree>
    <p:extLst>
      <p:ext uri="{BB962C8B-B14F-4D97-AF65-F5344CB8AC3E}">
        <p14:creationId xmlns:p14="http://schemas.microsoft.com/office/powerpoint/2010/main" val="2905618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92480" y="2228935"/>
            <a:ext cx="2321185" cy="1754326"/>
          </a:xfrm>
          <a:prstGeom prst="rect">
            <a:avLst/>
          </a:prstGeom>
          <a:noFill/>
        </p:spPr>
        <p:txBody>
          <a:bodyPr wrap="square" rtlCol="0">
            <a:spAutoFit/>
          </a:bodyPr>
          <a:lstStyle/>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Bảo</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vệ</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môi</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trường</a:t>
            </a:r>
            <a:endPar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406957" y="413855"/>
            <a:ext cx="3085335" cy="2929824"/>
          </a:xfrm>
          <a:prstGeom prst="roundRect">
            <a:avLst>
              <a:gd name="adj" fmla="val 12304"/>
            </a:avLst>
          </a:prstGeom>
        </p:spPr>
      </p:pic>
      <p:pic>
        <p:nvPicPr>
          <p:cNvPr id="6" name="Picture 5"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362" r="1"/>
          <a:stretch/>
        </p:blipFill>
        <p:spPr>
          <a:xfrm>
            <a:off x="6659142" y="406402"/>
            <a:ext cx="3015148" cy="2937277"/>
          </a:xfrm>
          <a:prstGeom prst="roundRect">
            <a:avLst>
              <a:gd name="adj" fmla="val 10524"/>
            </a:avLst>
          </a:prstGeom>
        </p:spPr>
      </p:pic>
      <p:pic>
        <p:nvPicPr>
          <p:cNvPr id="7" name="Picture 6"/>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r="53410"/>
          <a:stretch/>
        </p:blipFill>
        <p:spPr>
          <a:xfrm>
            <a:off x="3493967" y="3490819"/>
            <a:ext cx="3002704" cy="2886540"/>
          </a:xfrm>
          <a:prstGeom prst="roundRect">
            <a:avLst>
              <a:gd name="adj" fmla="val 7428"/>
            </a:avLst>
          </a:prstGeom>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53507" r="-97"/>
          <a:stretch/>
        </p:blipFill>
        <p:spPr>
          <a:xfrm>
            <a:off x="6671585" y="3490819"/>
            <a:ext cx="3002704" cy="2886540"/>
          </a:xfrm>
          <a:prstGeom prst="roundRect">
            <a:avLst>
              <a:gd name="adj" fmla="val 7428"/>
            </a:avLst>
          </a:prstGeom>
        </p:spPr>
      </p:pic>
      <p:pic>
        <p:nvPicPr>
          <p:cNvPr id="2050" name="Picture 2" descr="Tick Stock Illustrations – 82,642 Tick Stock Illustrations, Vectors &amp;amp;  Clipart - Dreamstime"/>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p:blipFill>
        <p:spPr bwMode="auto">
          <a:xfrm>
            <a:off x="8867331" y="2393360"/>
            <a:ext cx="1026295" cy="879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Stock Illustrations – 82,642 Tick Stock Illustrations, Vectors &amp;amp;  Clipart - Dreamstime"/>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p:blipFill>
        <p:spPr bwMode="auto">
          <a:xfrm>
            <a:off x="5496175" y="5380453"/>
            <a:ext cx="1162968" cy="996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ck Stock Illustrations – 82,642 Tick Stock Illustrations, Vectors &amp;amp;  Clipart - Dreamstime"/>
          <p:cNvPicPr>
            <a:picLocks noChangeAspect="1" noChangeArrowheads="1"/>
          </p:cNvPicPr>
          <p:nvPr/>
        </p:nvPicPr>
        <p:blipFill rotWithShape="1">
          <a:blip r:embed="rId10">
            <a:extLst>
              <a:ext uri="{BEBA8EAE-BF5A-486C-A8C5-ECC9F3942E4B}">
                <a14:imgProps xmlns:a14="http://schemas.microsoft.com/office/drawing/2010/main">
                  <a14:imgLayer r:embed="rId9">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p:blipFill>
        <p:spPr bwMode="auto">
          <a:xfrm>
            <a:off x="5685331" y="2450628"/>
            <a:ext cx="986255" cy="8930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ick Stock Illustrations – 82,642 Tick Stock Illustrations, Vectors &amp;amp;  Clipart - Dreamstime"/>
          <p:cNvPicPr>
            <a:picLocks noChangeAspect="1" noChangeArrowheads="1"/>
          </p:cNvPicPr>
          <p:nvPr/>
        </p:nvPicPr>
        <p:blipFill rotWithShape="1">
          <a:blip r:embed="rId10">
            <a:extLst>
              <a:ext uri="{BEBA8EAE-BF5A-486C-A8C5-ECC9F3942E4B}">
                <a14:imgProps xmlns:a14="http://schemas.microsoft.com/office/drawing/2010/main">
                  <a14:imgLayer r:embed="rId9">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p:blipFill>
        <p:spPr bwMode="auto">
          <a:xfrm>
            <a:off x="8907371" y="5484308"/>
            <a:ext cx="986255" cy="89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500"/>
                                        <p:tgtEl>
                                          <p:spTgt spid="20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5283200" y="239184"/>
            <a:ext cx="6682317" cy="6618816"/>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791200" y="3532717"/>
            <a:ext cx="5791200" cy="1913655"/>
          </a:xfrm>
          <a:prstGeom prst="rect">
            <a:avLst/>
          </a:prstGeom>
          <a:noFill/>
          <a:ln w="9525">
            <a:noFill/>
          </a:ln>
        </p:spPr>
        <p:txBody>
          <a:bodyPr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đã làm gì để góp phần giữ gìn môi trường xanh sạch đẹp.</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91797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bkgr 2"/>
          <p:cNvPicPr>
            <a:picLocks noChangeAspect="1"/>
          </p:cNvPicPr>
          <p:nvPr/>
        </p:nvPicPr>
        <p:blipFill rotWithShape="1">
          <a:blip r:embed="rId3">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 y="1737705"/>
            <a:ext cx="12191999" cy="3967171"/>
          </a:xfrm>
          <a:prstGeom prst="rect">
            <a:avLst/>
          </a:prstGeom>
        </p:spPr>
      </p:pic>
      <p:pic>
        <p:nvPicPr>
          <p:cNvPr id="23" name="Mây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6817" y="1015788"/>
            <a:ext cx="8431251" cy="4863153"/>
          </a:xfrm>
          <a:prstGeom prst="rect">
            <a:avLst/>
          </a:prstGeom>
        </p:spPr>
      </p:pic>
      <p:pic>
        <p:nvPicPr>
          <p:cNvPr id="5" name="bkgr 1"/>
          <p:cNvPicPr>
            <a:picLocks noChangeAspect="1"/>
          </p:cNvPicPr>
          <p:nvPr/>
        </p:nvPicPr>
        <p:blipFill rotWithShape="1">
          <a:blip r:embed="rId8">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1" name="bóng bay 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8" name="Luyện đọc từ khó"/>
          <p:cNvSpPr txBox="1"/>
          <p:nvPr/>
        </p:nvSpPr>
        <p:spPr>
          <a:xfrm>
            <a:off x="1830521" y="1186360"/>
            <a:ext cx="7939313" cy="40934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Mỗi năm, cứ sau tết Nguyên đán, trường em phát động chương trình tết trồng cây. Theo sự phân công của lớp, em mang cuốc để đào hố trồng cây. Sáng hôm đó, thời tiết mùa xuân thật đẹp, em cùng các bạn đến trường lao động. Sau buổi khai mạc, em và các bạn tổ 4 được phân công trồng một cây ở góc sân trường. Không cần cô giáo nhắc nhở, chúng em kéo nhau về vị trí trồng cây của mình và phân công công việc. Em và Tuấn thay nhau đào hố, Sơn dùng xẻng xúc đất ở hố lên. Lan và Ngọc đi lấy lấy nước. Sau gần hai tiếng đồng hồ, chúng em đã trồng và tưới nước xong cho cây. </a:t>
            </a:r>
            <a:endPar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Kết thúc hoạt động trồng cây, chúng em vào lớp lấy chổi ra khu vực sân trường, quét dọn sạch sẽ sân trường để ngày mai trở lại việc học tập</a:t>
            </a:r>
            <a:r>
              <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Các bạn ai cũng có ý thức lao động nên chẳng mấy chốc chúng em hoàn thành công việc của mình.</a:t>
            </a:r>
          </a:p>
        </p:txBody>
      </p:sp>
    </p:spTree>
    <p:extLst>
      <p:ext uri="{BB962C8B-B14F-4D97-AF65-F5344CB8AC3E}">
        <p14:creationId xmlns:p14="http://schemas.microsoft.com/office/powerpoint/2010/main" val="232713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ntr" presetSubtype="3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1000"/>
                                        <p:tgtEl>
                                          <p:spTgt spid="27"/>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500"/>
                                        <p:tgtEl>
                                          <p:spTgt spid="13"/>
                                        </p:tgtEl>
                                      </p:cBhvr>
                                    </p:animEffect>
                                    <p:anim calcmode="lin" valueType="num">
                                      <p:cBhvr>
                                        <p:cTn id="47" dur="1500" fill="hold"/>
                                        <p:tgtEl>
                                          <p:spTgt spid="13"/>
                                        </p:tgtEl>
                                        <p:attrNameLst>
                                          <p:attrName>ppt_x</p:attrName>
                                        </p:attrNameLst>
                                      </p:cBhvr>
                                      <p:tavLst>
                                        <p:tav tm="0">
                                          <p:val>
                                            <p:strVal val="#ppt_x"/>
                                          </p:val>
                                        </p:tav>
                                        <p:tav tm="100000">
                                          <p:val>
                                            <p:strVal val="#ppt_x"/>
                                          </p:val>
                                        </p:tav>
                                      </p:tavLst>
                                    </p:anim>
                                    <p:anim calcmode="lin" valueType="num">
                                      <p:cBhvr>
                                        <p:cTn id="48" dur="1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anim calcmode="lin" valueType="num">
                                      <p:cBhvr>
                                        <p:cTn id="52" dur="1500" fill="hold"/>
                                        <p:tgtEl>
                                          <p:spTgt spid="17"/>
                                        </p:tgtEl>
                                        <p:attrNameLst>
                                          <p:attrName>ppt_x</p:attrName>
                                        </p:attrNameLst>
                                      </p:cBhvr>
                                      <p:tavLst>
                                        <p:tav tm="0">
                                          <p:val>
                                            <p:strVal val="#ppt_x"/>
                                          </p:val>
                                        </p:tav>
                                        <p:tav tm="100000">
                                          <p:val>
                                            <p:strVal val="#ppt_x"/>
                                          </p:val>
                                        </p:tav>
                                      </p:tavLst>
                                    </p:anim>
                                    <p:anim calcmode="lin" valueType="num">
                                      <p:cBhvr>
                                        <p:cTn id="53" dur="1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par>
                                <p:cTn id="59" presetID="32" presetClass="emph" presetSubtype="0" repeatCount="2000" fill="hold" nodeType="withEffect">
                                  <p:stCondLst>
                                    <p:cond delay="0"/>
                                  </p:stCondLst>
                                  <p:childTnLst>
                                    <p:animRot by="120000">
                                      <p:cBhvr>
                                        <p:cTn id="60" dur="75" fill="hold">
                                          <p:stCondLst>
                                            <p:cond delay="0"/>
                                          </p:stCondLst>
                                        </p:cTn>
                                        <p:tgtEl>
                                          <p:spTgt spid="27"/>
                                        </p:tgtEl>
                                        <p:attrNameLst>
                                          <p:attrName>r</p:attrName>
                                        </p:attrNameLst>
                                      </p:cBhvr>
                                    </p:animRot>
                                    <p:animRot by="-240000">
                                      <p:cBhvr>
                                        <p:cTn id="61" dur="150" fill="hold">
                                          <p:stCondLst>
                                            <p:cond delay="150"/>
                                          </p:stCondLst>
                                        </p:cTn>
                                        <p:tgtEl>
                                          <p:spTgt spid="27"/>
                                        </p:tgtEl>
                                        <p:attrNameLst>
                                          <p:attrName>r</p:attrName>
                                        </p:attrNameLst>
                                      </p:cBhvr>
                                    </p:animRot>
                                    <p:animRot by="240000">
                                      <p:cBhvr>
                                        <p:cTn id="62" dur="150" fill="hold">
                                          <p:stCondLst>
                                            <p:cond delay="300"/>
                                          </p:stCondLst>
                                        </p:cTn>
                                        <p:tgtEl>
                                          <p:spTgt spid="27"/>
                                        </p:tgtEl>
                                        <p:attrNameLst>
                                          <p:attrName>r</p:attrName>
                                        </p:attrNameLst>
                                      </p:cBhvr>
                                    </p:animRot>
                                    <p:animRot by="-240000">
                                      <p:cBhvr>
                                        <p:cTn id="63" dur="150" fill="hold">
                                          <p:stCondLst>
                                            <p:cond delay="450"/>
                                          </p:stCondLst>
                                        </p:cTn>
                                        <p:tgtEl>
                                          <p:spTgt spid="27"/>
                                        </p:tgtEl>
                                        <p:attrNameLst>
                                          <p:attrName>r</p:attrName>
                                        </p:attrNameLst>
                                      </p:cBhvr>
                                    </p:animRot>
                                    <p:animRot by="120000">
                                      <p:cBhvr>
                                        <p:cTn id="64" dur="150" fill="hold">
                                          <p:stCondLst>
                                            <p:cond delay="600"/>
                                          </p:stCondLst>
                                        </p:cTn>
                                        <p:tgtEl>
                                          <p:spTgt spid="2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60871" y="2791972"/>
              <a:ext cx="2345385" cy="89203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Vận</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dụng</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Tree>
    <p:extLst>
      <p:ext uri="{BB962C8B-B14F-4D97-AF65-F5344CB8AC3E}">
        <p14:creationId xmlns:p14="http://schemas.microsoft.com/office/powerpoint/2010/main" val="743773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85658" y="-55531"/>
            <a:ext cx="6979860" cy="6913531"/>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377543" y="3097685"/>
            <a:ext cx="6142415" cy="3144762"/>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nhà nói với người thân về việc làm của mình. Đề nghị người thân nói cho mình biết th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ê</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 về những việ</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làm để bảo vệ môi trường.</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84662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TotalTime>
  <Words>275</Words>
  <Application>Microsoft Office PowerPoint</Application>
  <PresentationFormat>Widescreen</PresentationFormat>
  <Paragraphs>23</Paragraphs>
  <Slides>10</Slides>
  <Notes>5</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10</vt:i4>
      </vt:variant>
    </vt:vector>
  </HeadingPairs>
  <TitlesOfParts>
    <vt:vector size="34" baseType="lpstr">
      <vt:lpstr>Arial Unicode MS</vt:lpstr>
      <vt:lpstr>微软雅黑</vt:lpstr>
      <vt:lpstr>SimSun</vt:lpstr>
      <vt:lpstr>Arial</vt:lpstr>
      <vt:lpstr>Arial-Rounded</vt:lpstr>
      <vt:lpstr>Arial-SGK-TV</vt:lpstr>
      <vt:lpstr>Averta Std CY Bold</vt:lpstr>
      <vt:lpstr>Calibri</vt:lpstr>
      <vt:lpstr>Calibri Light</vt:lpstr>
      <vt:lpstr>等线</vt:lpstr>
      <vt:lpstr>Kalam</vt:lpstr>
      <vt:lpstr>Montserrat</vt:lpstr>
      <vt:lpstr>Quicksand Medium</vt:lpstr>
      <vt:lpstr>黑体</vt:lpstr>
      <vt:lpstr>Times New Roman</vt:lpstr>
      <vt:lpstr>华康少女文字W5(P)</vt:lpstr>
      <vt:lpstr>字魂36号-正文宋楷</vt:lpstr>
      <vt:lpstr>包图主题2</vt:lpstr>
      <vt:lpstr>1_Office 主题</vt:lpstr>
      <vt:lpstr>Hoạt động</vt:lpstr>
      <vt:lpstr>4_Office Theme</vt:lpstr>
      <vt:lpstr>5_Office Theme</vt:lpstr>
      <vt:lpstr>2_Office 主题​​</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cp:revision>
  <dcterms:created xsi:type="dcterms:W3CDTF">2021-08-03T09:40:55Z</dcterms:created>
  <dcterms:modified xsi:type="dcterms:W3CDTF">2024-03-12T02:35:21Z</dcterms:modified>
</cp:coreProperties>
</file>