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32" r:id="rId4"/>
  </p:sldMasterIdLst>
  <p:notesMasterIdLst>
    <p:notesMasterId r:id="rId20"/>
  </p:notesMasterIdLst>
  <p:sldIdLst>
    <p:sldId id="339" r:id="rId5"/>
    <p:sldId id="340" r:id="rId6"/>
    <p:sldId id="257" r:id="rId7"/>
    <p:sldId id="256" r:id="rId8"/>
    <p:sldId id="258" r:id="rId9"/>
    <p:sldId id="259" r:id="rId10"/>
    <p:sldId id="260" r:id="rId11"/>
    <p:sldId id="261" r:id="rId12"/>
    <p:sldId id="268" r:id="rId13"/>
    <p:sldId id="302" r:id="rId14"/>
    <p:sldId id="338" r:id="rId15"/>
    <p:sldId id="300" r:id="rId16"/>
    <p:sldId id="308" r:id="rId17"/>
    <p:sldId id="305" r:id="rId18"/>
    <p:sldId id="30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36" y="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A7062-7E32-49D0-BCEA-D30DDF30ACF1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C39EA-E88B-4B7F-8E34-F8D322F7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8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6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86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798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2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5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95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70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59647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034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314338"/>
      </p:ext>
    </p:extLst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3676181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5654756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5654755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5377067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2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8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4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8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5" Type="http://schemas.microsoft.com/office/2007/relationships/hdphoto" Target="../media/hdphoto14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slide" Target="slide4.xml"/><Relationship Id="rId10" Type="http://schemas.microsoft.com/office/2007/relationships/hdphoto" Target="../media/hdphoto3.wdp"/><Relationship Id="rId4" Type="http://schemas.openxmlformats.org/officeDocument/2006/relationships/image" Target="../media/image10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slide" Target="slide12.xml"/><Relationship Id="rId26" Type="http://schemas.openxmlformats.org/officeDocument/2006/relationships/image" Target="../media/image27.png"/><Relationship Id="rId3" Type="http://schemas.microsoft.com/office/2007/relationships/hdphoto" Target="../media/hdphoto4.wdp"/><Relationship Id="rId21" Type="http://schemas.openxmlformats.org/officeDocument/2006/relationships/image" Target="../media/image24.png"/><Relationship Id="rId7" Type="http://schemas.openxmlformats.org/officeDocument/2006/relationships/slide" Target="slide6.xml"/><Relationship Id="rId12" Type="http://schemas.openxmlformats.org/officeDocument/2006/relationships/slide" Target="slide8.xml"/><Relationship Id="rId17" Type="http://schemas.openxmlformats.org/officeDocument/2006/relationships/image" Target="../media/image22.png"/><Relationship Id="rId25" Type="http://schemas.microsoft.com/office/2007/relationships/hdphoto" Target="../media/hdphoto7.wdp"/><Relationship Id="rId2" Type="http://schemas.openxmlformats.org/officeDocument/2006/relationships/image" Target="../media/image15.png"/><Relationship Id="rId16" Type="http://schemas.openxmlformats.org/officeDocument/2006/relationships/slide" Target="slide10.xml"/><Relationship Id="rId20" Type="http://schemas.openxmlformats.org/officeDocument/2006/relationships/slide" Target="slide13.xml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5" Type="http://schemas.microsoft.com/office/2007/relationships/hdphoto" Target="../media/hdphoto5.wdp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microsoft.com/office/2007/relationships/hdphoto" Target="../media/hdphoto8.wdp"/><Relationship Id="rId10" Type="http://schemas.openxmlformats.org/officeDocument/2006/relationships/slide" Target="slide7.xml"/><Relationship Id="rId19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microsoft.com/office/2007/relationships/hdphoto" Target="../media/hdphoto6.wdp"/><Relationship Id="rId14" Type="http://schemas.openxmlformats.org/officeDocument/2006/relationships/slide" Target="slide9.xml"/><Relationship Id="rId22" Type="http://schemas.openxmlformats.org/officeDocument/2006/relationships/slide" Target="slide14.xml"/><Relationship Id="rId27" Type="http://schemas.openxmlformats.org/officeDocument/2006/relationships/image" Target="../media/image28.png"/><Relationship Id="rId30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114550" y="2114550"/>
            <a:ext cx="508635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685800">
              <a:defRPr/>
            </a:pPr>
            <a:endParaRPr lang="vi-VN" sz="825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181795" y="2946745"/>
            <a:ext cx="4629945" cy="5415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>
              <a:defRPr/>
            </a:pP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314450" y="1257300"/>
            <a:ext cx="699827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sz="21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sz="21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483107" y="3966342"/>
            <a:ext cx="6400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hangingPunct="1">
              <a:defRPr/>
            </a:pPr>
            <a:r>
              <a:rPr lang="en-US" sz="27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90" y="4589059"/>
            <a:ext cx="86832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hangingPunct="1">
              <a:defRPr/>
            </a:pPr>
            <a:r>
              <a:rPr lang="en-US" sz="27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7030A0"/>
                </a:solidFill>
                <a:cs typeface="Times New Roman" pitchFamily="18" charset="0"/>
              </a:rPr>
              <a:t> 51: </a:t>
            </a:r>
            <a:r>
              <a:rPr lang="en-US" sz="2700" b="1" dirty="0" err="1">
                <a:solidFill>
                  <a:srgbClr val="7030A0"/>
                </a:solidFill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cs typeface="Times New Roman" pitchFamily="18" charset="0"/>
              </a:rPr>
              <a:t>có</a:t>
            </a:r>
            <a:r>
              <a:rPr lang="en-US" sz="27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cs typeface="Times New Roman" pitchFamily="18" charset="0"/>
              </a:rPr>
              <a:t>ba</a:t>
            </a:r>
            <a:r>
              <a:rPr lang="en-US" sz="27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cs typeface="Times New Roman" pitchFamily="18" charset="0"/>
              </a:rPr>
              <a:t>chữ</a:t>
            </a:r>
            <a:r>
              <a:rPr lang="en-US" sz="27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</a:p>
          <a:p>
            <a:pPr algn="ctr" defTabSz="685800" eaLnBrk="1" hangingPunct="1">
              <a:defRPr/>
            </a:pPr>
            <a:r>
              <a:rPr lang="en-US" sz="2700" b="1" dirty="0" err="1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27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rgbClr val="7030A0"/>
                </a:solidFill>
                <a:cs typeface="Times New Roman" pitchFamily="18" charset="0"/>
              </a:rPr>
              <a:t>Luyện</a:t>
            </a:r>
            <a:r>
              <a:rPr lang="en-US" sz="27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2700" b="1" dirty="0">
                <a:solidFill>
                  <a:srgbClr val="7030A0"/>
                </a:solidFill>
                <a:cs typeface="Times New Roman" pitchFamily="18" charset="0"/>
              </a:rPr>
              <a:t> (</a:t>
            </a:r>
            <a:r>
              <a:rPr lang="en-US" sz="2700" b="1" dirty="0" err="1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2700" b="1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700" b="1" smtClean="0">
                <a:solidFill>
                  <a:srgbClr val="7030A0"/>
                </a:solidFill>
                <a:cs typeface="Times New Roman" pitchFamily="18" charset="0"/>
              </a:rPr>
              <a:t>3)</a:t>
            </a:r>
            <a:endParaRPr lang="en-US" sz="27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9" y="990966"/>
            <a:ext cx="1142999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0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802324-1BA0-4C35-8EAC-2C407805BBA4}"/>
              </a:ext>
            </a:extLst>
          </p:cNvPr>
          <p:cNvSpPr/>
          <p:nvPr/>
        </p:nvSpPr>
        <p:spPr>
          <a:xfrm>
            <a:off x="2514600" y="1752600"/>
            <a:ext cx="36576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111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117273" y="2889080"/>
            <a:ext cx="834969" cy="726123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44698" cy="415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0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898250" y="2990806"/>
            <a:ext cx="4157379" cy="69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94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98250" y="3902298"/>
            <a:ext cx="4049396" cy="69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94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88371" y="3806944"/>
            <a:ext cx="768836" cy="726123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82950" cy="415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0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89452" y="2349161"/>
            <a:ext cx="1890261" cy="553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401782" y="209886"/>
            <a:ext cx="427941" cy="4279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829723" y="79204"/>
            <a:ext cx="755227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 </a:t>
            </a:r>
            <a:r>
              <a:rPr lang="en-US" sz="2100" dirty="0" err="1"/>
              <a:t>Tìm</a:t>
            </a:r>
            <a:r>
              <a:rPr lang="en-US" sz="2100" dirty="0"/>
              <a:t> </a:t>
            </a:r>
            <a:r>
              <a:rPr lang="en-US" sz="2100" dirty="0" err="1"/>
              <a:t>đường</a:t>
            </a:r>
            <a:r>
              <a:rPr lang="en-US" sz="2100" dirty="0"/>
              <a:t> </a:t>
            </a:r>
            <a:r>
              <a:rPr lang="en-US" sz="2100" dirty="0" err="1"/>
              <a:t>đưa</a:t>
            </a:r>
            <a:r>
              <a:rPr lang="en-US" sz="2100" dirty="0"/>
              <a:t> </a:t>
            </a:r>
            <a:r>
              <a:rPr lang="en-US" sz="2100" dirty="0" err="1"/>
              <a:t>chú</a:t>
            </a:r>
            <a:r>
              <a:rPr lang="en-US" sz="2100" dirty="0"/>
              <a:t> </a:t>
            </a:r>
            <a:r>
              <a:rPr lang="en-US" sz="2100" dirty="0" err="1"/>
              <a:t>chuột</a:t>
            </a:r>
            <a:r>
              <a:rPr lang="en-US" sz="2100" dirty="0"/>
              <a:t> </a:t>
            </a:r>
            <a:r>
              <a:rPr lang="en-US" sz="2100" dirty="0" err="1"/>
              <a:t>đến</a:t>
            </a:r>
            <a:r>
              <a:rPr lang="en-US" sz="2100" dirty="0"/>
              <a:t> </a:t>
            </a:r>
            <a:r>
              <a:rPr lang="en-US" sz="2100" dirty="0" err="1"/>
              <a:t>miếng</a:t>
            </a:r>
            <a:r>
              <a:rPr lang="en-US" sz="2100" dirty="0"/>
              <a:t> pho </a:t>
            </a:r>
            <a:r>
              <a:rPr lang="en-US" sz="2100" dirty="0" err="1"/>
              <a:t>mát</a:t>
            </a:r>
            <a:r>
              <a:rPr lang="en-US" sz="2100" dirty="0"/>
              <a:t>, </a:t>
            </a:r>
            <a:r>
              <a:rPr lang="en-US" sz="2100" dirty="0" err="1"/>
              <a:t>bằng</a:t>
            </a:r>
            <a:r>
              <a:rPr lang="en-US" sz="2100" dirty="0"/>
              <a:t> </a:t>
            </a:r>
            <a:r>
              <a:rPr lang="en-US" sz="2100" dirty="0" err="1"/>
              <a:t>cách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 </a:t>
            </a:r>
            <a:r>
              <a:rPr lang="en-US" sz="2100" dirty="0" err="1"/>
              <a:t>theo</a:t>
            </a:r>
            <a:r>
              <a:rPr lang="en-US" sz="2100" dirty="0"/>
              <a:t> </a:t>
            </a:r>
            <a:r>
              <a:rPr lang="en-US" sz="2100" dirty="0" err="1"/>
              <a:t>các</a:t>
            </a:r>
            <a:r>
              <a:rPr lang="en-US" sz="2100" dirty="0"/>
              <a:t> </a:t>
            </a:r>
            <a:r>
              <a:rPr lang="en-US" sz="2100" dirty="0" err="1"/>
              <a:t>chỉ</a:t>
            </a:r>
            <a:r>
              <a:rPr lang="en-US" sz="2100" dirty="0"/>
              <a:t> </a:t>
            </a:r>
            <a:r>
              <a:rPr lang="en-US" sz="2100" dirty="0" err="1"/>
              <a:t>dẫn</a:t>
            </a:r>
            <a:r>
              <a:rPr lang="en-US" sz="2100" dirty="0"/>
              <a:t> </a:t>
            </a:r>
            <a:r>
              <a:rPr lang="en-US" sz="2100" dirty="0" err="1"/>
              <a:t>cho</a:t>
            </a:r>
            <a:r>
              <a:rPr lang="en-US" sz="2100" dirty="0"/>
              <a:t> </a:t>
            </a:r>
            <a:r>
              <a:rPr lang="en-US" sz="2100" dirty="0" err="1"/>
              <a:t>trong</a:t>
            </a:r>
            <a:r>
              <a:rPr lang="en-US" sz="2100" dirty="0"/>
              <a:t> </a:t>
            </a:r>
            <a:r>
              <a:rPr lang="en-US" sz="2100" dirty="0" err="1"/>
              <a:t>mỗi</a:t>
            </a:r>
            <a:r>
              <a:rPr lang="en-US" sz="2100" dirty="0"/>
              <a:t> </a:t>
            </a:r>
            <a:r>
              <a:rPr lang="en-US" sz="2100" dirty="0" err="1"/>
              <a:t>ô</a:t>
            </a:r>
            <a:r>
              <a:rPr lang="en-US" sz="2100" dirty="0"/>
              <a:t> </a:t>
            </a:r>
            <a:r>
              <a:rPr lang="en-US" sz="2100" dirty="0" err="1"/>
              <a:t>mà</a:t>
            </a:r>
            <a:r>
              <a:rPr lang="en-US" sz="2100" dirty="0"/>
              <a:t> </a:t>
            </a:r>
            <a:r>
              <a:rPr lang="en-US" sz="2100" dirty="0" err="1"/>
              <a:t>chuột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 qua.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82109F-92B8-834E-A81C-04AD84CD96AA}"/>
              </a:ext>
            </a:extLst>
          </p:cNvPr>
          <p:cNvGrpSpPr/>
          <p:nvPr/>
        </p:nvGrpSpPr>
        <p:grpSpPr>
          <a:xfrm>
            <a:off x="381000" y="990600"/>
            <a:ext cx="8610600" cy="5457147"/>
            <a:chOff x="1506053" y="1545840"/>
            <a:chExt cx="8799997" cy="49445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52724ED-FC5A-DA4B-9A8C-FB23E4913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38" b="16627"/>
            <a:stretch/>
          </p:blipFill>
          <p:spPr>
            <a:xfrm>
              <a:off x="1506053" y="1545840"/>
              <a:ext cx="8799997" cy="489118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C8C0E0A-17AC-B244-A32B-F5FD903795B6}"/>
                </a:ext>
              </a:extLst>
            </p:cNvPr>
            <p:cNvGrpSpPr/>
            <p:nvPr/>
          </p:nvGrpSpPr>
          <p:grpSpPr>
            <a:xfrm>
              <a:off x="5276850" y="3695701"/>
              <a:ext cx="1667607" cy="971550"/>
              <a:chOff x="5276850" y="3695701"/>
              <a:chExt cx="1667607" cy="971550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363E8C75-275D-724E-8312-5A2EA82ABB63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789AFD-1E7C-4E4C-A585-158398A83624}"/>
                  </a:ext>
                </a:extLst>
              </p:cNvPr>
              <p:cNvSpPr txBox="1"/>
              <p:nvPr/>
            </p:nvSpPr>
            <p:spPr>
              <a:xfrm>
                <a:off x="5304691" y="3844082"/>
                <a:ext cx="1639766" cy="738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1500" dirty="0"/>
                  <a:t>Số liền trước </a:t>
                </a:r>
              </a:p>
              <a:p>
                <a:pPr algn="ctr"/>
                <a:r>
                  <a:rPr lang="en-VN" sz="1500" dirty="0"/>
                  <a:t>của 700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A118D81-42F9-1042-8847-F6F4B0B7F601}"/>
                </a:ext>
              </a:extLst>
            </p:cNvPr>
            <p:cNvGrpSpPr/>
            <p:nvPr/>
          </p:nvGrpSpPr>
          <p:grpSpPr>
            <a:xfrm>
              <a:off x="5296510" y="5448477"/>
              <a:ext cx="1657350" cy="971550"/>
              <a:chOff x="5276850" y="3695701"/>
              <a:chExt cx="1657350" cy="971550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D711478D-0861-C645-B2DB-DA91DB299D0D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0E9533-84F5-7840-9A9F-C4F7A27FB8AE}"/>
                  </a:ext>
                </a:extLst>
              </p:cNvPr>
              <p:cNvSpPr txBox="1"/>
              <p:nvPr/>
            </p:nvSpPr>
            <p:spPr>
              <a:xfrm>
                <a:off x="5605901" y="3844082"/>
                <a:ext cx="1037347" cy="501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1500" dirty="0"/>
                  <a:t>Số liền sau</a:t>
                </a:r>
              </a:p>
              <a:p>
                <a:pPr algn="ctr"/>
                <a:r>
                  <a:rPr lang="en-US" sz="1500" dirty="0"/>
                  <a:t>c</a:t>
                </a:r>
                <a:r>
                  <a:rPr lang="en-VN" sz="1500"/>
                  <a:t>ủa </a:t>
                </a:r>
                <a:r>
                  <a:rPr lang="en-VN" sz="1500" smtClean="0"/>
                  <a:t>9</a:t>
                </a:r>
                <a:r>
                  <a:rPr lang="en-US" sz="1500" smtClean="0"/>
                  <a:t>99</a:t>
                </a:r>
                <a:endParaRPr lang="en-VN" sz="1500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0216EA7-2A64-E24C-AC97-5AC08874D881}"/>
                </a:ext>
              </a:extLst>
            </p:cNvPr>
            <p:cNvGrpSpPr/>
            <p:nvPr/>
          </p:nvGrpSpPr>
          <p:grpSpPr>
            <a:xfrm>
              <a:off x="8247886" y="3695701"/>
              <a:ext cx="1657351" cy="990690"/>
              <a:chOff x="5276850" y="3695701"/>
              <a:chExt cx="1657351" cy="990690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5E748ED8-E18E-4643-B036-06839596D149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7D5D1B5-F749-0544-9C06-85946347D0FF}"/>
                  </a:ext>
                </a:extLst>
              </p:cNvPr>
              <p:cNvSpPr txBox="1"/>
              <p:nvPr/>
            </p:nvSpPr>
            <p:spPr>
              <a:xfrm>
                <a:off x="5276851" y="3732282"/>
                <a:ext cx="1657350" cy="954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350" dirty="0"/>
                  <a:t>Số gồm 7 trăm, 0 chục, 1 đơn vị</a:t>
                </a:r>
                <a:endParaRPr lang="en-VN" sz="1350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D2FC855-7494-4F4F-9C76-E4D27187E237}"/>
                </a:ext>
              </a:extLst>
            </p:cNvPr>
            <p:cNvGrpSpPr/>
            <p:nvPr/>
          </p:nvGrpSpPr>
          <p:grpSpPr>
            <a:xfrm>
              <a:off x="5275477" y="1944953"/>
              <a:ext cx="1657351" cy="971550"/>
              <a:chOff x="5276850" y="3695701"/>
              <a:chExt cx="1657351" cy="971550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F0396FFE-35B2-444B-B5F4-4983EBF23B3B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2B21709-539D-E54C-AEB4-B9E9F2FF3F7F}"/>
                  </a:ext>
                </a:extLst>
              </p:cNvPr>
              <p:cNvSpPr txBox="1"/>
              <p:nvPr/>
            </p:nvSpPr>
            <p:spPr>
              <a:xfrm>
                <a:off x="5276851" y="3846582"/>
                <a:ext cx="1657350" cy="73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lớn hơn 310</a:t>
                </a:r>
                <a:endParaRPr lang="en-VN" sz="1500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2D8C8CB-9298-E849-9B37-9DCCEA6271AE}"/>
                </a:ext>
              </a:extLst>
            </p:cNvPr>
            <p:cNvGrpSpPr/>
            <p:nvPr/>
          </p:nvGrpSpPr>
          <p:grpSpPr>
            <a:xfrm>
              <a:off x="2267103" y="3695701"/>
              <a:ext cx="1657351" cy="971550"/>
              <a:chOff x="5276850" y="3695701"/>
              <a:chExt cx="1657351" cy="971550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4DD168B-FAB4-DD40-9238-5DCB5CFA80F5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1B9F6D-B69C-2B42-8F4B-F0170592C4FA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tròn trăm</a:t>
                </a:r>
                <a:endParaRPr lang="en-VN" sz="15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F5482DD-B31A-B34A-9E9C-08B4FAF27682}"/>
                </a:ext>
              </a:extLst>
            </p:cNvPr>
            <p:cNvGrpSpPr/>
            <p:nvPr/>
          </p:nvGrpSpPr>
          <p:grpSpPr>
            <a:xfrm>
              <a:off x="2267103" y="5448477"/>
              <a:ext cx="1657351" cy="1041947"/>
              <a:chOff x="5276850" y="3695701"/>
              <a:chExt cx="1657351" cy="1041947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F5A4E5FB-8E25-CE47-9DE8-77B1FD742F0A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868458-018F-6D4D-820F-E63B88AC25D6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73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tròn chục</a:t>
                </a:r>
                <a:endParaRPr lang="en-VN" sz="15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2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F04942-CEBA-6749-A71C-D2DDCC19609F}"/>
              </a:ext>
            </a:extLst>
          </p:cNvPr>
          <p:cNvGrpSpPr/>
          <p:nvPr/>
        </p:nvGrpSpPr>
        <p:grpSpPr>
          <a:xfrm>
            <a:off x="590228" y="261567"/>
            <a:ext cx="2890610" cy="533400"/>
            <a:chOff x="816002" y="-8468"/>
            <a:chExt cx="3854146" cy="108418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6A6B7B1-A84F-E34D-9CFC-A1E01024DB4F}"/>
                </a:ext>
              </a:extLst>
            </p:cNvPr>
            <p:cNvSpPr/>
            <p:nvPr/>
          </p:nvSpPr>
          <p:spPr>
            <a:xfrm>
              <a:off x="1653371" y="407828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E6789D3-4954-234F-B77E-E95C762682AF}"/>
                </a:ext>
              </a:extLst>
            </p:cNvPr>
            <p:cNvSpPr/>
            <p:nvPr/>
          </p:nvSpPr>
          <p:spPr>
            <a:xfrm>
              <a:off x="816002" y="301298"/>
              <a:ext cx="690412" cy="69041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/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E92C59-6D24-0941-A530-46FFC1F2FEB8}"/>
                </a:ext>
              </a:extLst>
            </p:cNvPr>
            <p:cNvSpPr txBox="1"/>
            <p:nvPr/>
          </p:nvSpPr>
          <p:spPr>
            <a:xfrm>
              <a:off x="1799852" y="-8468"/>
              <a:ext cx="2870296" cy="868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dirty="0" err="1"/>
                <a:t>Số</a:t>
              </a:r>
              <a:r>
                <a:rPr lang="en-US" sz="2700" dirty="0"/>
                <a:t> ?</a:t>
              </a:r>
            </a:p>
          </p:txBody>
        </p:sp>
      </p:grp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6FC098E-D56C-1C49-992E-C33FE6811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505493"/>
              </p:ext>
            </p:extLst>
          </p:nvPr>
        </p:nvGraphicFramePr>
        <p:xfrm>
          <a:off x="250375" y="893514"/>
          <a:ext cx="8665024" cy="5507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256">
                  <a:extLst>
                    <a:ext uri="{9D8B030D-6E8A-4147-A177-3AD203B41FA5}">
                      <a16:colId xmlns:a16="http://schemas.microsoft.com/office/drawing/2014/main" val="3434572124"/>
                    </a:ext>
                  </a:extLst>
                </a:gridCol>
                <a:gridCol w="2166256">
                  <a:extLst>
                    <a:ext uri="{9D8B030D-6E8A-4147-A177-3AD203B41FA5}">
                      <a16:colId xmlns:a16="http://schemas.microsoft.com/office/drawing/2014/main" val="1249413062"/>
                    </a:ext>
                  </a:extLst>
                </a:gridCol>
                <a:gridCol w="2166256">
                  <a:extLst>
                    <a:ext uri="{9D8B030D-6E8A-4147-A177-3AD203B41FA5}">
                      <a16:colId xmlns:a16="http://schemas.microsoft.com/office/drawing/2014/main" val="3827442272"/>
                    </a:ext>
                  </a:extLst>
                </a:gridCol>
                <a:gridCol w="2166256">
                  <a:extLst>
                    <a:ext uri="{9D8B030D-6E8A-4147-A177-3AD203B41FA5}">
                      <a16:colId xmlns:a16="http://schemas.microsoft.com/office/drawing/2014/main" val="2841683358"/>
                    </a:ext>
                  </a:extLst>
                </a:gridCol>
              </a:tblGrid>
              <a:tr h="1101457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ố chục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Số đơn vị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736672"/>
                  </a:ext>
                </a:extLst>
              </a:tr>
              <a:tr h="1101457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16645"/>
                  </a:ext>
                </a:extLst>
              </a:tr>
              <a:tr h="1101457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408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552617"/>
                  </a:ext>
                </a:extLst>
              </a:tr>
              <a:tr h="1101457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VN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714990"/>
                  </a:ext>
                </a:extLst>
              </a:tr>
              <a:tr h="1101457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970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22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3164539" y="3429000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7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5358880" y="3456109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0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7315200" y="3452698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3205111" y="4518017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5218624" y="4423900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mtClean="0">
                <a:solidFill>
                  <a:srgbClr val="FF0000"/>
                </a:solidFill>
              </a:rPr>
              <a:t>1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7339757" y="4451697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4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3205111" y="5562600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9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5107314" y="5548352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7315199" y="5562599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0</a:t>
            </a:r>
            <a:endParaRPr lang="en-VN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11A7FF-B7BC-884A-8753-A0EB39F74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89" b="94891" l="9626" r="89840">
                        <a14:foregroundMark x1="45455" y1="33577" x2="51872" y2="39416"/>
                        <a14:foregroundMark x1="53476" y1="37956" x2="49198" y2="35766"/>
                        <a14:foregroundMark x1="36898" y1="94891" x2="36898" y2="94891"/>
                        <a14:foregroundMark x1="51872" y1="86861" x2="51872" y2="86861"/>
                        <a14:foregroundMark x1="51872" y1="88321" x2="51872" y2="88321"/>
                        <a14:foregroundMark x1="64706" y1="76642" x2="64706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46" y="803880"/>
            <a:ext cx="1105969" cy="81025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135A8DD-62F0-8641-9D69-B650F91F8CDF}"/>
              </a:ext>
            </a:extLst>
          </p:cNvPr>
          <p:cNvGrpSpPr/>
          <p:nvPr/>
        </p:nvGrpSpPr>
        <p:grpSpPr>
          <a:xfrm>
            <a:off x="-186773" y="6114749"/>
            <a:ext cx="295691" cy="295061"/>
            <a:chOff x="3199641" y="-1649896"/>
            <a:chExt cx="577229" cy="57722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A3EEAE4-288F-004B-9C86-BD526992F2B5}"/>
                </a:ext>
              </a:extLst>
            </p:cNvPr>
            <p:cNvSpPr/>
            <p:nvPr/>
          </p:nvSpPr>
          <p:spPr>
            <a:xfrm>
              <a:off x="3199641" y="-1649896"/>
              <a:ext cx="577229" cy="577229"/>
            </a:xfrm>
            <a:prstGeom prst="roundRect">
              <a:avLst/>
            </a:prstGeom>
            <a:solidFill>
              <a:srgbClr val="BFE9F3">
                <a:alpha val="69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F6DC4E-85A3-674F-A6FC-083476C1BA56}"/>
                </a:ext>
              </a:extLst>
            </p:cNvPr>
            <p:cNvSpPr/>
            <p:nvPr/>
          </p:nvSpPr>
          <p:spPr>
            <a:xfrm>
              <a:off x="3397801" y="-1447114"/>
              <a:ext cx="180909" cy="1809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35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79C8348-F5BC-4532-AB38-E3A41F26F8FE}"/>
              </a:ext>
            </a:extLst>
          </p:cNvPr>
          <p:cNvSpPr/>
          <p:nvPr/>
        </p:nvSpPr>
        <p:spPr>
          <a:xfrm>
            <a:off x="2697481" y="19050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1A80F4-2D7A-46B2-AFD1-8DC275082C10}"/>
              </a:ext>
            </a:extLst>
          </p:cNvPr>
          <p:cNvSpPr/>
          <p:nvPr/>
        </p:nvSpPr>
        <p:spPr>
          <a:xfrm>
            <a:off x="685800" y="602196"/>
            <a:ext cx="7772400" cy="5512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D3A59-3EE4-9C45-8BAE-F2A15E2D8A3D}"/>
              </a:ext>
            </a:extLst>
          </p:cNvPr>
          <p:cNvSpPr txBox="1"/>
          <p:nvPr/>
        </p:nvSpPr>
        <p:spPr>
          <a:xfrm>
            <a:off x="750870" y="883676"/>
            <a:ext cx="285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BỮA TIỆC </a:t>
            </a:r>
          </a:p>
          <a:p>
            <a:pPr algn="ctr"/>
            <a:r>
              <a:rPr lang="en-VN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CỦA CHIM CÁNH CỤT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1ADA9-EE84-9042-BEDB-E9F8EA1A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79" y="1640042"/>
            <a:ext cx="4714876" cy="46471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9F6023-5415-4B6B-944F-E51D09A48CD0}"/>
              </a:ext>
            </a:extLst>
          </p:cNvPr>
          <p:cNvSpPr txBox="1"/>
          <p:nvPr/>
        </p:nvSpPr>
        <p:spPr>
          <a:xfrm>
            <a:off x="587955" y="2092983"/>
            <a:ext cx="36111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ChuẩN</a:t>
            </a:r>
            <a:r>
              <a:rPr lang="en-US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b="1" dirty="0" err="1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bị</a:t>
            </a:r>
            <a:r>
              <a:rPr lang="en-US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:</a:t>
            </a:r>
            <a:r>
              <a:rPr lang="en-VN" dirty="0"/>
              <a:t> 1 xúc xắc, 5 quân cờ.</a:t>
            </a:r>
          </a:p>
          <a:p>
            <a:pPr algn="just"/>
            <a:r>
              <a:rPr lang="en-VN" dirty="0"/>
              <a:t>Cách chơi: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Chơi theo nhóm.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Khi đến lượt, người chơi gieo xúc xắc và đọc số chấm ở mặt trên. Tìm số thích hợp vơi mặt xúc xắc ở trong bảng (ví dụ số thích hợp với mặt            </a:t>
            </a:r>
            <a:r>
              <a:rPr lang="en-VN" dirty="0">
                <a:solidFill>
                  <a:schemeClr val="bg1"/>
                </a:solidFill>
              </a:rPr>
              <a:t>với</a:t>
            </a:r>
            <a:r>
              <a:rPr lang="en-VN" dirty="0"/>
              <a:t> là 356). Đặt một quân cờ vào con chim cánh cụt ghi số vừa tìm được.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Trò chơi kết thúc khi đặt được hết 5 quân cờ.</a:t>
            </a:r>
            <a:endParaRPr lang="en-VN" b="1" dirty="0">
              <a:ln w="28575">
                <a:solidFill>
                  <a:srgbClr val="F18585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6021" y="981901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440380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8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ADMIN\Desktop\Tai nguyen thiet ke tro choi\Bảng gỗ\Huong dan 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102870"/>
            <a:ext cx="1641959" cy="62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Tai nguyen thiet ke tro choi\Bảng gỗ\cho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425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9000" y="365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438400"/>
            <a:ext cx="5257800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00">
                <a:latin typeface="Times New Roman" pitchFamily="18" charset="0"/>
                <a:cs typeface="Times New Roman" pitchFamily="18" charset="0"/>
              </a:rPr>
              <a:t>Những chậu hoa đang rất cần được tưới nước để có thể phát triển.Các con hãy tưới nước cho chúng bằng cách cùng nhau trả lời những câu hỏi nhé.</a:t>
            </a:r>
          </a:p>
        </p:txBody>
      </p:sp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0" y="0"/>
            <a:ext cx="1295400" cy="6858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35527" y="1582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Quay lại</a:t>
            </a:r>
          </a:p>
        </p:txBody>
      </p:sp>
    </p:spTree>
    <p:extLst>
      <p:ext uri="{BB962C8B-B14F-4D97-AF65-F5344CB8AC3E}">
        <p14:creationId xmlns:p14="http://schemas.microsoft.com/office/powerpoint/2010/main" val="38443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630382" y="1697182"/>
            <a:ext cx="7994072" cy="1510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581891" y="4419600"/>
            <a:ext cx="7994072" cy="1510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22564" y="2900799"/>
            <a:ext cx="1551709" cy="1859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08709" y="5562600"/>
            <a:ext cx="1551709" cy="1378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21875" l="10000" r="31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40" r="69856" b="77407"/>
          <a:stretch/>
        </p:blipFill>
        <p:spPr>
          <a:xfrm>
            <a:off x="117764" y="-252845"/>
            <a:ext cx="1932709" cy="3276600"/>
          </a:xfrm>
          <a:prstGeom prst="rect">
            <a:avLst/>
          </a:prstGeom>
        </p:spPr>
      </p:pic>
      <p:pic>
        <p:nvPicPr>
          <p:cNvPr id="18" name="Chậu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34833" l="67000" r="8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0" t="14242" r="21313" b="65636"/>
          <a:stretch/>
        </p:blipFill>
        <p:spPr>
          <a:xfrm>
            <a:off x="2133600" y="1385454"/>
            <a:ext cx="1004455" cy="1149927"/>
          </a:xfrm>
          <a:prstGeom prst="rect">
            <a:avLst/>
          </a:prstGeom>
        </p:spPr>
      </p:pic>
      <p:pic>
        <p:nvPicPr>
          <p:cNvPr id="19" name="Chậu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222" r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2" r="84909" b="62485"/>
          <a:stretch/>
        </p:blipFill>
        <p:spPr>
          <a:xfrm>
            <a:off x="3733800" y="1409863"/>
            <a:ext cx="1219200" cy="1239981"/>
          </a:xfrm>
          <a:prstGeom prst="rect">
            <a:avLst/>
          </a:prstGeom>
        </p:spPr>
      </p:pic>
      <p:pic>
        <p:nvPicPr>
          <p:cNvPr id="20" name="Chậu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333" r="1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45587" r="80307" b="35273"/>
          <a:stretch/>
        </p:blipFill>
        <p:spPr>
          <a:xfrm>
            <a:off x="5312228" y="1538514"/>
            <a:ext cx="1233715" cy="1093848"/>
          </a:xfrm>
          <a:prstGeom prst="rect">
            <a:avLst/>
          </a:prstGeom>
        </p:spPr>
      </p:pic>
      <p:pic>
        <p:nvPicPr>
          <p:cNvPr id="21" name="Chậu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000" r="3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46121" r="66727" b="34606"/>
          <a:stretch/>
        </p:blipFill>
        <p:spPr>
          <a:xfrm>
            <a:off x="6858000" y="1648853"/>
            <a:ext cx="1177637" cy="1101436"/>
          </a:xfrm>
          <a:prstGeom prst="rect">
            <a:avLst/>
          </a:prstGeom>
        </p:spPr>
      </p:pic>
      <p:pic>
        <p:nvPicPr>
          <p:cNvPr id="22" name="Chậu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0" b="88500" l="26000" r="4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6121" r="59859" b="65270"/>
          <a:stretch/>
        </p:blipFill>
        <p:spPr>
          <a:xfrm>
            <a:off x="2121477" y="4229024"/>
            <a:ext cx="1097973" cy="1063499"/>
          </a:xfrm>
          <a:prstGeom prst="rect">
            <a:avLst/>
          </a:prstGeom>
        </p:spPr>
      </p:pic>
      <p:pic>
        <p:nvPicPr>
          <p:cNvPr id="23" name="Chậu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67167" l="33556" r="4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46121" r="53879" b="36001"/>
          <a:stretch/>
        </p:blipFill>
        <p:spPr>
          <a:xfrm>
            <a:off x="3688772" y="4270827"/>
            <a:ext cx="1101437" cy="1021696"/>
          </a:xfrm>
          <a:prstGeom prst="rect">
            <a:avLst/>
          </a:prstGeom>
        </p:spPr>
      </p:pic>
      <p:pic>
        <p:nvPicPr>
          <p:cNvPr id="24" name="Chậu 7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500" b="67167" l="45000" r="5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42909" r="41365" b="37758"/>
          <a:stretch/>
        </p:blipFill>
        <p:spPr>
          <a:xfrm>
            <a:off x="5258460" y="4128655"/>
            <a:ext cx="1197428" cy="1104900"/>
          </a:xfrm>
          <a:prstGeom prst="rect">
            <a:avLst/>
          </a:prstGeom>
        </p:spPr>
      </p:pic>
      <p:pic>
        <p:nvPicPr>
          <p:cNvPr id="25" name="Chậu 8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333" b="62167" l="7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15" t="42908" r="14403" b="35942"/>
          <a:stretch/>
        </p:blipFill>
        <p:spPr>
          <a:xfrm>
            <a:off x="6788727" y="4213619"/>
            <a:ext cx="1164113" cy="120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1873991" y="2992726"/>
            <a:ext cx="1592943" cy="16883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3360057" y="3101878"/>
            <a:ext cx="1592943" cy="16883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4953000" y="3093296"/>
            <a:ext cx="1592943" cy="16883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6455888" y="3072395"/>
            <a:ext cx="1592943" cy="1688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3730666" y="309551"/>
            <a:ext cx="1222334" cy="17240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2137723" y="385486"/>
            <a:ext cx="1222334" cy="17240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5323609" y="455881"/>
            <a:ext cx="1222334" cy="17240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6813303" y="385486"/>
            <a:ext cx="1222334" cy="1724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44" y="-15174"/>
            <a:ext cx="1362140" cy="8229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8" y="0"/>
            <a:ext cx="1404340" cy="848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57" y="0"/>
            <a:ext cx="1404340" cy="848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18" y="31653"/>
            <a:ext cx="1404340" cy="8484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13" y="2565236"/>
            <a:ext cx="1404340" cy="8484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68" y="2535381"/>
            <a:ext cx="1404340" cy="8484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8" y="2599527"/>
            <a:ext cx="1404340" cy="848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89" y="2599527"/>
            <a:ext cx="1404340" cy="8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500" y="838200"/>
            <a:ext cx="598169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trăm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2736273"/>
            <a:ext cx="4648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359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81455" y="4468118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5054" y="957405"/>
            <a:ext cx="608214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6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2736273"/>
            <a:ext cx="4648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47875" y="4440409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957404"/>
            <a:ext cx="692034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406518"/>
            <a:ext cx="571499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531: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47875" y="4440409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152" y="2503172"/>
            <a:ext cx="5979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696934" y="1024937"/>
            <a:ext cx="1955597" cy="735496"/>
            <a:chOff x="1315641" y="0"/>
            <a:chExt cx="2607463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315641" y="194525"/>
              <a:ext cx="260746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24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24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330566" y="1074801"/>
            <a:ext cx="50662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7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27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501" y="3680416"/>
            <a:ext cx="3814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3 – </a:t>
            </a:r>
            <a:r>
              <a:rPr lang="en-US" sz="3000" dirty="0" err="1">
                <a:solidFill>
                  <a:schemeClr val="bg1"/>
                </a:solidFill>
                <a:latin typeface="+mj-lt"/>
              </a:rPr>
              <a:t>luyện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365</Words>
  <Application>Microsoft Office PowerPoint</Application>
  <PresentationFormat>On-screen Show (4:3)</PresentationFormat>
  <Paragraphs>75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宋体</vt:lpstr>
      <vt:lpstr>Arial</vt:lpstr>
      <vt:lpstr>Calibri</vt:lpstr>
      <vt:lpstr>等线</vt:lpstr>
      <vt:lpstr>Times New Roman</vt:lpstr>
      <vt:lpstr>UTM Cooper Black</vt:lpstr>
      <vt:lpstr>UTM Zebrawood</vt:lpstr>
      <vt:lpstr>Office Theme</vt:lpstr>
      <vt:lpstr>1_Office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44</cp:revision>
  <dcterms:created xsi:type="dcterms:W3CDTF">2020-04-15T08:42:43Z</dcterms:created>
  <dcterms:modified xsi:type="dcterms:W3CDTF">2022-03-11T02:29:22Z</dcterms:modified>
</cp:coreProperties>
</file>