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0"/>
  </p:notesMasterIdLst>
  <p:sldIdLst>
    <p:sldId id="400" r:id="rId2"/>
    <p:sldId id="390" r:id="rId3"/>
    <p:sldId id="401" r:id="rId4"/>
    <p:sldId id="398" r:id="rId5"/>
    <p:sldId id="393" r:id="rId6"/>
    <p:sldId id="413" r:id="rId7"/>
    <p:sldId id="402" r:id="rId8"/>
    <p:sldId id="408" r:id="rId9"/>
    <p:sldId id="409" r:id="rId10"/>
    <p:sldId id="410" r:id="rId11"/>
    <p:sldId id="411" r:id="rId12"/>
    <p:sldId id="395" r:id="rId13"/>
    <p:sldId id="382" r:id="rId14"/>
    <p:sldId id="391" r:id="rId15"/>
    <p:sldId id="383" r:id="rId16"/>
    <p:sldId id="392" r:id="rId17"/>
    <p:sldId id="397" r:id="rId18"/>
    <p:sldId id="396" r:id="rId19"/>
  </p:sldIdLst>
  <p:sldSz cx="6858000" cy="51435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HP001 4 hàng" panose="020B0604020202020204" charset="0"/>
      <p:regular r:id="rId29"/>
      <p:bold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Kalam" panose="020B060402020202020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CC1"/>
    <a:srgbClr val="000000"/>
    <a:srgbClr val="7EA131"/>
    <a:srgbClr val="CC7500"/>
    <a:srgbClr val="FB5B53"/>
    <a:srgbClr val="FB4C43"/>
    <a:srgbClr val="6FC9C7"/>
    <a:srgbClr val="FFCC00"/>
    <a:srgbClr val="B7D574"/>
    <a:srgbClr val="8AB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18" autoAdjust="0"/>
  </p:normalViewPr>
  <p:slideViewPr>
    <p:cSldViewPr snapToGrid="0">
      <p:cViewPr varScale="1">
        <p:scale>
          <a:sx n="91" d="100"/>
          <a:sy n="91" d="100"/>
        </p:scale>
        <p:origin x="1434" y="84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955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2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428750" y="1657350"/>
            <a:ext cx="40005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428750" y="3304625"/>
            <a:ext cx="40005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933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201050" y="2435650"/>
            <a:ext cx="445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786050" y="3158500"/>
            <a:ext cx="32859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949525" y="1545775"/>
            <a:ext cx="95895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11441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E08E231-020E-454B-814C-04386EE4B12D}" type="datetimeFigureOut">
              <a:rPr lang="zh-CN" altLang="en-US" sz="675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514350">
                <a:buClrTx/>
                <a:defRPr/>
              </a:pPr>
              <a:t>2022/3/6</a:t>
            </a:fld>
            <a:endParaRPr lang="zh-CN" altLang="en-US" sz="675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buClrTx/>
              <a:defRPr/>
            </a:pPr>
            <a:endParaRPr lang="zh-CN" altLang="en-US" sz="675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514350">
              <a:buClrTx/>
              <a:defRPr/>
            </a:pPr>
            <a:fld id="{4BE349D6-2446-475D-9F9F-B6A9DFEA62F2}" type="slidenum">
              <a:rPr lang="zh-CN" altLang="en-US" sz="675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algn="r" defTabSz="514350">
                <a:buClrTx/>
                <a:defRPr/>
              </a:pPr>
              <a:t>‹#›</a:t>
            </a:fld>
            <a:endParaRPr lang="zh-CN" altLang="en-US" sz="675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62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6" r:id="rId11"/>
    <p:sldLayoutId id="2147483697" r:id="rId12"/>
    <p:sldLayoutId id="214748369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1585912" y="1585913"/>
            <a:ext cx="3814763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514350">
              <a:buClrTx/>
              <a:defRPr/>
            </a:pPr>
            <a:endParaRPr lang="vi-VN" sz="619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1585316" y="1915583"/>
            <a:ext cx="3472459" cy="406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>
              <a:buClrTx/>
              <a:defRPr/>
            </a:pPr>
            <a:r>
              <a:rPr lang="en-US" sz="202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985837" y="942976"/>
            <a:ext cx="5248708" cy="81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514350" eaLnBrk="1" hangingPunct="1">
              <a:lnSpc>
                <a:spcPct val="150000"/>
              </a:lnSpc>
              <a:buClrTx/>
              <a:defRPr/>
            </a:pPr>
            <a:r>
              <a:rPr lang="en-US" sz="1575" b="1" kern="1200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defTabSz="514350" eaLnBrk="1" hangingPunct="1">
              <a:lnSpc>
                <a:spcPct val="150000"/>
              </a:lnSpc>
              <a:buClrTx/>
              <a:defRPr/>
            </a:pPr>
            <a:r>
              <a:rPr lang="en-US" sz="1575" b="1" kern="1200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977893" y="2510964"/>
            <a:ext cx="48006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4350">
              <a:spcBef>
                <a:spcPct val="50000"/>
              </a:spcBef>
              <a:buClrTx/>
              <a:defRPr/>
            </a:pPr>
            <a:r>
              <a:rPr lang="en-US" altLang="en-US" sz="2250" b="1" kern="1200" dirty="0">
                <a:solidFill>
                  <a:srgbClr val="0070C0"/>
                </a:solidFill>
                <a:latin typeface="Times New Roman" pitchFamily="18" charset="0"/>
                <a:cs typeface="+mn-cs"/>
              </a:rPr>
              <a:t>PHÂN MÔN </a:t>
            </a:r>
            <a:r>
              <a:rPr lang="en-US" altLang="en-US" sz="2250" b="1" kern="1200">
                <a:solidFill>
                  <a:srgbClr val="0070C0"/>
                </a:solidFill>
                <a:latin typeface="Times New Roman" pitchFamily="18" charset="0"/>
                <a:cs typeface="+mn-cs"/>
              </a:rPr>
              <a:t>: NÓI VÀ NGHE</a:t>
            </a:r>
            <a:endParaRPr lang="en-US" sz="2250" b="1" i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14350">
              <a:buClrTx/>
              <a:defRPr/>
            </a:pPr>
            <a:endParaRPr lang="en-US" sz="2250" b="1" i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112330" y="2974756"/>
            <a:ext cx="4800600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514350" eaLnBrk="1" hangingPunct="1">
              <a:buClrTx/>
              <a:defRPr/>
            </a:pPr>
            <a:r>
              <a:rPr lang="en-US" sz="2025" b="1" kern="1200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579" y="3481177"/>
            <a:ext cx="4800600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514350" eaLnBrk="1" hangingPunct="1">
              <a:buClrTx/>
              <a:defRPr/>
            </a:pPr>
            <a:r>
              <a:rPr lang="en-US" sz="2025" b="1" kern="1200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2025" b="1" kern="1200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2025" b="1" kern="1200" dirty="0" err="1">
                <a:solidFill>
                  <a:srgbClr val="7030A0"/>
                </a:solidFill>
                <a:cs typeface="Times New Roman" pitchFamily="18" charset="0"/>
              </a:rPr>
              <a:t>Kể</a:t>
            </a:r>
            <a:r>
              <a:rPr lang="en-US" sz="2025" b="1" kern="12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025" b="1" kern="1200" err="1">
                <a:solidFill>
                  <a:srgbClr val="7030A0"/>
                </a:solidFill>
                <a:cs typeface="Times New Roman" pitchFamily="18" charset="0"/>
              </a:rPr>
              <a:t>chuyện</a:t>
            </a:r>
            <a:r>
              <a:rPr lang="en-US" sz="2025" b="1" kern="120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025" b="1" kern="1200" smtClean="0">
                <a:solidFill>
                  <a:srgbClr val="7030A0"/>
                </a:solidFill>
                <a:cs typeface="Times New Roman" pitchFamily="18" charset="0"/>
              </a:rPr>
              <a:t>Hạt giống nhỏ.</a:t>
            </a:r>
            <a:endParaRPr lang="en-US" sz="2025" b="1" kern="1200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090"/>
            <a:ext cx="857249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1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2580" b="26171"/>
          <a:stretch/>
        </p:blipFill>
        <p:spPr>
          <a:xfrm>
            <a:off x="0" y="1124608"/>
            <a:ext cx="6858000" cy="16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4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2602"/>
          <a:stretch/>
        </p:blipFill>
        <p:spPr>
          <a:xfrm>
            <a:off x="0" y="1250733"/>
            <a:ext cx="6858000" cy="155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9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/>
          <p:nvPr/>
        </p:nvSpPr>
        <p:spPr>
          <a:xfrm>
            <a:off x="428149" y="399936"/>
            <a:ext cx="6103144" cy="437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solidFill>
                  <a:srgbClr val="1E5CC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Kể lại từng đoạn của câu chuyện theo tranh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9" y="837611"/>
            <a:ext cx="6103144" cy="36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1435" y="3756961"/>
            <a:ext cx="6274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Hạt giống nhỏ trở thành  cây cao, to, khỏe mạnh là nhờ đất, nắng và mưa.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" t="1712" r="-1"/>
          <a:stretch/>
        </p:blipFill>
        <p:spPr>
          <a:xfrm>
            <a:off x="641132" y="388883"/>
            <a:ext cx="5496910" cy="3223298"/>
          </a:xfrm>
          <a:prstGeom prst="roundRect">
            <a:avLst>
              <a:gd name="adj" fmla="val 6181"/>
            </a:avLst>
          </a:prstGeom>
        </p:spPr>
      </p:pic>
    </p:spTree>
    <p:extLst>
      <p:ext uri="{BB962C8B-B14F-4D97-AF65-F5344CB8AC3E}">
        <p14:creationId xmlns:p14="http://schemas.microsoft.com/office/powerpoint/2010/main" val="13410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414" y="3755777"/>
            <a:ext cx="6264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 trên đồi vắng, cây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thêm những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8" y="450991"/>
            <a:ext cx="5360275" cy="3103732"/>
          </a:xfrm>
          <a:prstGeom prst="roundRect">
            <a:avLst>
              <a:gd name="adj" fmla="val 7973"/>
            </a:avLst>
          </a:prstGeom>
        </p:spPr>
      </p:pic>
    </p:spTree>
    <p:extLst>
      <p:ext uri="{BB962C8B-B14F-4D97-AF65-F5344CB8AC3E}">
        <p14:creationId xmlns:p14="http://schemas.microsoft.com/office/powerpoint/2010/main" val="219967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883" y="3451117"/>
            <a:ext cx="62925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Mong muốn của cây được thực hiện nhờ: chị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giống, cô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mát, ông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chiếu nắng ấm…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30"/>
          <a:stretch/>
        </p:blipFill>
        <p:spPr>
          <a:xfrm>
            <a:off x="483475" y="246299"/>
            <a:ext cx="6022427" cy="3285177"/>
          </a:xfrm>
          <a:prstGeom prst="roundRect">
            <a:avLst>
              <a:gd name="adj" fmla="val 6657"/>
            </a:avLst>
          </a:prstGeom>
        </p:spPr>
      </p:pic>
    </p:spTree>
    <p:extLst>
      <p:ext uri="{BB962C8B-B14F-4D97-AF65-F5344CB8AC3E}">
        <p14:creationId xmlns:p14="http://schemas.microsoft.com/office/powerpoint/2010/main" val="261002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5348" y="3840933"/>
            <a:ext cx="6022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Quả </a:t>
            </a:r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vắng đã có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60"/>
          <a:stretch/>
        </p:blipFill>
        <p:spPr>
          <a:xfrm>
            <a:off x="481266" y="409901"/>
            <a:ext cx="5803920" cy="3323617"/>
          </a:xfrm>
          <a:prstGeom prst="roundRect">
            <a:avLst>
              <a:gd name="adj" fmla="val 6657"/>
            </a:avLst>
          </a:prstGeom>
        </p:spPr>
      </p:pic>
    </p:spTree>
    <p:extLst>
      <p:ext uri="{BB962C8B-B14F-4D97-AF65-F5344CB8AC3E}">
        <p14:creationId xmlns:p14="http://schemas.microsoft.com/office/powerpoint/2010/main" val="66689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464638" y="396917"/>
            <a:ext cx="4706193" cy="282078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5221296" y="127974"/>
            <a:ext cx="1334794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174054" y="153745"/>
            <a:ext cx="802691" cy="770216"/>
            <a:chOff x="-3118700" y="2365900"/>
            <a:chExt cx="741250" cy="792000"/>
          </a:xfrm>
          <a:solidFill>
            <a:schemeClr val="accent1">
              <a:lumMod val="75000"/>
            </a:schemeClr>
          </a:solidFill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3187510" y="4709351"/>
            <a:ext cx="482963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948250" y="1207145"/>
            <a:ext cx="4009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P001 4 hàng" pitchFamily="34" charset="0"/>
              </a:rPr>
              <a:t>Cùng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người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thân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nói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về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ích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lợi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của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cây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cối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đối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với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cuộc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sống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của</a:t>
            </a:r>
            <a:r>
              <a:rPr lang="en-US" sz="2400" b="1" dirty="0">
                <a:latin typeface="HP001 4 hàng" pitchFamily="34" charset="0"/>
              </a:rPr>
              <a:t> con </a:t>
            </a:r>
            <a:r>
              <a:rPr lang="en-US" sz="2400" b="1" dirty="0" err="1">
                <a:latin typeface="HP001 4 hàng" pitchFamily="34" charset="0"/>
              </a:rPr>
              <a:t>người</a:t>
            </a:r>
            <a:r>
              <a:rPr lang="en-US" sz="2400" b="1">
                <a:latin typeface="HP001 4 hàng" pitchFamily="34" charset="0"/>
              </a:rPr>
              <a:t>.</a:t>
            </a:r>
            <a:endParaRPr lang="en-US" sz="2400" b="1" dirty="0">
              <a:effectLst/>
              <a:latin typeface="HP001 4 hàng" pitchFamily="34" charset="0"/>
            </a:endParaRP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5" y="1990985"/>
            <a:ext cx="2056043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107" y="2623837"/>
            <a:ext cx="2227283" cy="247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1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 idx="4294967295"/>
          </p:nvPr>
        </p:nvSpPr>
        <p:spPr>
          <a:xfrm>
            <a:off x="259775" y="2494975"/>
            <a:ext cx="5608235" cy="15779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7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7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7200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37" name="Google Shape;1837;p67"/>
          <p:cNvGrpSpPr/>
          <p:nvPr/>
        </p:nvGrpSpPr>
        <p:grpSpPr>
          <a:xfrm>
            <a:off x="2843438" y="376084"/>
            <a:ext cx="1171115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756" y="3023946"/>
            <a:ext cx="1003298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77" y="45900"/>
            <a:ext cx="969955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66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74" y="2289809"/>
            <a:ext cx="2227283" cy="2475495"/>
          </a:xfrm>
          <a:prstGeom prst="rect">
            <a:avLst/>
          </a:prstGeom>
        </p:spPr>
      </p:pic>
      <p:grpSp>
        <p:nvGrpSpPr>
          <p:cNvPr id="45" name="组合 23"/>
          <p:cNvGrpSpPr/>
          <p:nvPr/>
        </p:nvGrpSpPr>
        <p:grpSpPr>
          <a:xfrm>
            <a:off x="1296305" y="65800"/>
            <a:ext cx="3866501" cy="3672697"/>
            <a:chOff x="3084810" y="-335112"/>
            <a:chExt cx="5809496" cy="5760000"/>
          </a:xfrm>
        </p:grpSpPr>
        <p:grpSp>
          <p:nvGrpSpPr>
            <p:cNvPr id="46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1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2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53" name="TextBox 52"/>
          <p:cNvSpPr txBox="1"/>
          <p:nvPr/>
        </p:nvSpPr>
        <p:spPr>
          <a:xfrm>
            <a:off x="2229922" y="1972491"/>
            <a:ext cx="240356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509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847"/>
            <a:ext cx="6858000" cy="335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84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74" y="2289809"/>
            <a:ext cx="2227283" cy="2475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9CDA35-E2C8-48B4-A781-B266029DF0B9}"/>
              </a:ext>
            </a:extLst>
          </p:cNvPr>
          <p:cNvSpPr txBox="1"/>
          <p:nvPr/>
        </p:nvSpPr>
        <p:spPr>
          <a:xfrm>
            <a:off x="781736" y="982151"/>
            <a:ext cx="5497729" cy="204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Nhận biết được các sự việc trong tranh minh họa nhờ đâu hạt giống nhỏ trở thành một cây cao, to, khoẻ mạnh.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Hiểu đ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tác dụng của cây cối với đời sống con người.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C1CA4-ECE1-4CC9-BC86-AD879067ABD7}"/>
              </a:ext>
            </a:extLst>
          </p:cNvPr>
          <p:cNvSpPr txBox="1"/>
          <p:nvPr/>
        </p:nvSpPr>
        <p:spPr>
          <a:xfrm>
            <a:off x="1807948" y="469704"/>
            <a:ext cx="369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71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9566FC-3A64-408C-B5E3-32685F787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3374" y="376198"/>
            <a:ext cx="6103144" cy="437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solidFill>
                  <a:srgbClr val="1E5CC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Nghe </a:t>
            </a:r>
            <a:r>
              <a:rPr lang="en-US" sz="2400" dirty="0" err="1">
                <a:solidFill>
                  <a:srgbClr val="1E5CC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1E5CC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E5CC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1E5CC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Hạt giống nhỏ">
            <a:hlinkClick r:id="" action="ppaction://media"/>
            <a:extLst>
              <a:ext uri="{FF2B5EF4-FFF2-40B4-BE49-F238E27FC236}">
                <a16:creationId xmlns:a16="http://schemas.microsoft.com/office/drawing/2014/main" id="{C91A110C-0663-4FB9-836C-A29584026E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374" y="813872"/>
            <a:ext cx="5711252" cy="367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9" t="1635" r="2988" b="2733"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-542" b="66626"/>
          <a:stretch/>
        </p:blipFill>
        <p:spPr>
          <a:xfrm>
            <a:off x="0" y="851338"/>
            <a:ext cx="6858000" cy="284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2965" b="46195"/>
          <a:stretch/>
        </p:blipFill>
        <p:spPr>
          <a:xfrm>
            <a:off x="0" y="882869"/>
            <a:ext cx="6858000" cy="168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84954"/>
      </p:ext>
    </p:extLst>
  </p:cSld>
  <p:clrMapOvr>
    <a:masterClrMapping/>
  </p:clrMapOvr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197</Words>
  <Application>Microsoft Office PowerPoint</Application>
  <PresentationFormat>Custom</PresentationFormat>
  <Paragraphs>18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Cambria</vt:lpstr>
      <vt:lpstr>HP001 4 hàng</vt:lpstr>
      <vt:lpstr>Arial-Rounded</vt:lpstr>
      <vt:lpstr>Montserrat</vt:lpstr>
      <vt:lpstr>Times New Roman</vt:lpstr>
      <vt:lpstr>Arial</vt:lpstr>
      <vt:lpstr>Kalam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User</cp:lastModifiedBy>
  <cp:revision>114</cp:revision>
  <dcterms:modified xsi:type="dcterms:W3CDTF">2022-03-06T13:36:21Z</dcterms:modified>
</cp:coreProperties>
</file>