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9"/>
  </p:notesMasterIdLst>
  <p:sldIdLst>
    <p:sldId id="373" r:id="rId2"/>
    <p:sldId id="376" r:id="rId3"/>
    <p:sldId id="362" r:id="rId4"/>
    <p:sldId id="363" r:id="rId5"/>
    <p:sldId id="371" r:id="rId6"/>
    <p:sldId id="318" r:id="rId7"/>
    <p:sldId id="321" r:id="rId8"/>
    <p:sldId id="261" r:id="rId9"/>
    <p:sldId id="325" r:id="rId10"/>
    <p:sldId id="322" r:id="rId11"/>
    <p:sldId id="374" r:id="rId12"/>
    <p:sldId id="358" r:id="rId13"/>
    <p:sldId id="329" r:id="rId14"/>
    <p:sldId id="330" r:id="rId15"/>
    <p:sldId id="367" r:id="rId16"/>
    <p:sldId id="331" r:id="rId17"/>
    <p:sldId id="360" r:id="rId18"/>
    <p:sldId id="359" r:id="rId19"/>
    <p:sldId id="334" r:id="rId20"/>
    <p:sldId id="335" r:id="rId21"/>
    <p:sldId id="375" r:id="rId22"/>
    <p:sldId id="370" r:id="rId23"/>
    <p:sldId id="372" r:id="rId24"/>
    <p:sldId id="290" r:id="rId25"/>
    <p:sldId id="352" r:id="rId26"/>
    <p:sldId id="364" r:id="rId27"/>
    <p:sldId id="365" r:id="rId28"/>
  </p:sldIdLst>
  <p:sldSz cx="9144000" cy="5143500" type="screen16x9"/>
  <p:notesSz cx="6858000" cy="9144000"/>
  <p:embeddedFontLst>
    <p:embeddedFont>
      <p:font typeface="iCiel Cadena" panose="020B0604020202020204" charset="0"/>
      <p:bold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HP001 4 hàng" panose="020B060402020202020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" panose="02040503050406030204" pitchFamily="18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97" d="100"/>
          <a:sy n="97" d="100"/>
        </p:scale>
        <p:origin x="81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941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92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152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017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94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125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59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33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21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23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870E-B89D-415E-9209-0C1F172CF1E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08A-D0A5-44F5-8D83-98C91FD7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154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870E-B89D-415E-9209-0C1F172CF1E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08A-D0A5-44F5-8D83-98C91FD7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310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870E-B89D-415E-9209-0C1F172CF1E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08A-D0A5-44F5-8D83-98C91FD7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809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499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89805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98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870E-B89D-415E-9209-0C1F172CF1E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08A-D0A5-44F5-8D83-98C91FD7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051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870E-B89D-415E-9209-0C1F172CF1E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08A-D0A5-44F5-8D83-98C91FD7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269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870E-B89D-415E-9209-0C1F172CF1E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08A-D0A5-44F5-8D83-98C91FD7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0044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870E-B89D-415E-9209-0C1F172CF1E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08A-D0A5-44F5-8D83-98C91FD7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045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870E-B89D-415E-9209-0C1F172CF1E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08A-D0A5-44F5-8D83-98C91FD7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3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870E-B89D-415E-9209-0C1F172CF1E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08A-D0A5-44F5-8D83-98C91FD7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6842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0870E-B89D-415E-9209-0C1F172CF1E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308A-D0A5-44F5-8D83-98C91FD7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577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0870E-B89D-415E-9209-0C1F172CF1E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5308A-D0A5-44F5-8D83-98C91FD7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2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8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5.png"/><Relationship Id="rId10" Type="http://schemas.microsoft.com/office/2007/relationships/hdphoto" Target="../media/hdphoto13.wdp"/><Relationship Id="rId4" Type="http://schemas.microsoft.com/office/2007/relationships/hdphoto" Target="../media/hdphoto6.wdp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4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728912" y="1585913"/>
            <a:ext cx="4624744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514350">
              <a:defRPr/>
            </a:pPr>
            <a:endParaRPr lang="vi-VN" sz="8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63628" y="1650984"/>
            <a:ext cx="4209759" cy="406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514350">
              <a:defRPr/>
            </a:pPr>
            <a:r>
              <a:rPr lang="en-US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86931" y="334621"/>
            <a:ext cx="63631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514350" eaLnBrk="1" hangingPunct="1">
              <a:lnSpc>
                <a:spcPct val="150000"/>
              </a:lnSpc>
              <a:defRPr/>
            </a:pPr>
            <a:r>
              <a:rPr lang="en-US" sz="1800" b="1" dirty="0">
                <a:solidFill>
                  <a:srgbClr val="FF0000"/>
                </a:solidFill>
                <a:cs typeface="Times New Roman" pitchFamily="18" charset="0"/>
              </a:rPr>
              <a:t>PHÒNG GIÁO DỤC VÀ ĐÀO TẠO QUẬN LONG BIÊN</a:t>
            </a:r>
          </a:p>
          <a:p>
            <a:pPr algn="ctr" defTabSz="514350" eaLnBrk="1" hangingPunct="1">
              <a:lnSpc>
                <a:spcPct val="150000"/>
              </a:lnSpc>
              <a:defRPr/>
            </a:pPr>
            <a:r>
              <a:rPr lang="en-US" sz="1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2120892" y="2510965"/>
            <a:ext cx="58199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4350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Times New Roman" pitchFamily="18" charset="0"/>
              </a:rPr>
              <a:t>PHÂN MÔN : ĐỌC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514350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2131333" y="3172957"/>
            <a:ext cx="58199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514350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892" y="3865454"/>
            <a:ext cx="58199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514350" eaLnBrk="1" hangingPunct="1">
              <a:defRPr/>
            </a:pPr>
            <a:r>
              <a:rPr lang="en-US" sz="28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2800" b="1" smtClean="0">
                <a:solidFill>
                  <a:srgbClr val="7030A0"/>
                </a:solidFill>
                <a:cs typeface="Times New Roman" pitchFamily="18" charset="0"/>
              </a:rPr>
              <a:t>Cỏ non cười rồi</a:t>
            </a:r>
            <a:endParaRPr lang="en-US" sz="28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1" y="106976"/>
            <a:ext cx="1039267" cy="857249"/>
          </a:xfrm>
          <a:prstGeom prst="ellipse">
            <a:avLst/>
          </a:prstGeom>
          <a:ln w="3175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3787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27245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2991" y="-59342"/>
            <a:ext cx="1012779" cy="607161"/>
            <a:chOff x="635794" y="408549"/>
            <a:chExt cx="1012779" cy="6071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04256" y="408549"/>
              <a:ext cx="54431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0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0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846142" y="-1990"/>
            <a:ext cx="12225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00B050"/>
                </a:solidFill>
                <a:latin typeface="Amazone" pitchFamily="66" charset="0"/>
              </a:rPr>
              <a:t>Luyện</a:t>
            </a:r>
            <a:r>
              <a:rPr lang="en-US" sz="1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1000" b="1" err="1">
                <a:solidFill>
                  <a:srgbClr val="00B050"/>
                </a:solidFill>
                <a:latin typeface="Amazone" pitchFamily="66" charset="0"/>
              </a:rPr>
              <a:t>đọc</a:t>
            </a:r>
            <a:r>
              <a:rPr lang="en-US" sz="1000" b="1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1000" b="1" smtClean="0">
                <a:solidFill>
                  <a:srgbClr val="00B050"/>
                </a:solidFill>
                <a:latin typeface="Amazone" pitchFamily="66" charset="0"/>
              </a:rPr>
              <a:t>đoạn</a:t>
            </a:r>
            <a:endParaRPr lang="en-US" sz="1000" b="1" dirty="0">
              <a:solidFill>
                <a:srgbClr val="00B050"/>
              </a:solidFill>
              <a:latin typeface="Amazone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20155" y="3543681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560418" y="455112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11670" y="1005124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20155" y="3557285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77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37043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9001" y="-89599"/>
            <a:ext cx="1211213" cy="724094"/>
            <a:chOff x="635794" y="291616"/>
            <a:chExt cx="1211213" cy="7240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033422" y="291616"/>
              <a:ext cx="813585" cy="37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192849" y="5117925"/>
            <a:ext cx="717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00B050"/>
                </a:solidFill>
                <a:latin typeface="Amazone" pitchFamily="66" charset="0"/>
              </a:rPr>
              <a:t>Đọc</a:t>
            </a:r>
            <a:r>
              <a:rPr lang="en-US" sz="1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1000" b="1" dirty="0" err="1">
                <a:solidFill>
                  <a:srgbClr val="00B050"/>
                </a:solidFill>
                <a:latin typeface="Amazone" pitchFamily="66" charset="0"/>
              </a:rPr>
              <a:t>mẫu</a:t>
            </a:r>
            <a:endParaRPr lang="en-US" sz="1000" b="1" dirty="0">
              <a:solidFill>
                <a:srgbClr val="00B050"/>
              </a:solidFill>
              <a:latin typeface="Amazone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55572" y="419906"/>
            <a:ext cx="809615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en-US" sz="1700" b="1" dirty="0">
              <a:solidFill>
                <a:schemeClr val="accent3"/>
              </a:solidFill>
            </a:endParaRPr>
          </a:p>
          <a:p>
            <a:pPr algn="just"/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02737" y="3503925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235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260771" y="2140655"/>
            <a:ext cx="1107278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1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744317" y="1595349"/>
            <a:ext cx="4326579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712876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0418AC"/>
                  </a:solidFill>
                </a:rPr>
                <a:t>Trả lời câu hỏi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12966" y="1781989"/>
            <a:ext cx="1175787" cy="1225112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8" y="3005849"/>
            <a:ext cx="1583773" cy="210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88" y="2844988"/>
            <a:ext cx="2456612" cy="22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822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600021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167" y1="12667" x2="81083" y2="14250"/>
                        <a14:foregroundMark x1="81083" y1="14250" x2="74167" y2="21167"/>
                        <a14:foregroundMark x1="74667" y1="10000" x2="71500" y2="10000"/>
                        <a14:foregroundMark x1="80500" y1="12667" x2="82667" y2="16417"/>
                        <a14:foregroundMark x1="82667" y1="16417" x2="80000" y2="10000"/>
                        <a14:foregroundMark x1="80000" y1="10000" x2="70500" y2="24333"/>
                        <a14:foregroundMark x1="74667" y1="13250" x2="69917" y2="14833"/>
                        <a14:foregroundMark x1="69917" y1="28583" x2="69917" y2="28583"/>
                        <a14:foregroundMark x1="77333" y1="10583" x2="85250" y2="15833"/>
                        <a14:foregroundMark x1="85250" y1="15833" x2="69917" y2="28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595" y="217702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368714" y="982941"/>
            <a:ext cx="8470486" cy="967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67944" y="1148106"/>
            <a:ext cx="8441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xuân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13664" y="2614565"/>
            <a:ext cx="6695590" cy="19739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189775" y="2674339"/>
            <a:ext cx="5996762" cy="66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3407405" y="2674339"/>
            <a:ext cx="508826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089592" y="3182989"/>
            <a:ext cx="248240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032216" y="3182989"/>
            <a:ext cx="451568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069714" y="3659980"/>
            <a:ext cx="201750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3956932" y="3659980"/>
            <a:ext cx="520603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1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  <p:bldP spid="38" grpId="0"/>
      <p:bldP spid="40" grpId="0"/>
      <p:bldP spid="42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4" y="2565176"/>
            <a:ext cx="6694939" cy="10750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spc="-6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smtClean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 các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giẫm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vi-VN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b="1" i="1" spc="-6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46515" y="2565176"/>
            <a:ext cx="6630778" cy="159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én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giẫm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spc="-6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non.</a:t>
            </a:r>
            <a:r>
              <a:rPr lang="vi-VN" sz="2800" b="1" i="1" spc="-6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b="1" i="1" spc="-6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868" y="2216391"/>
            <a:ext cx="3108729" cy="310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880736" y="741892"/>
            <a:ext cx="5268197" cy="2005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816781" y="1052349"/>
            <a:ext cx="3648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nhủ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Trả lời câu hỏi</a:t>
            </a:r>
            <a:endParaRPr sz="32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467944" y="982940"/>
            <a:ext cx="8273509" cy="1001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67735" y="1217598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vi-VN" sz="28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2800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98469" y="2547758"/>
            <a:ext cx="7056845" cy="2144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i="1" dirty="0">
                <a:solidFill>
                  <a:schemeClr val="tx1"/>
                </a:solidFill>
                <a:latin typeface="+mj-lt"/>
              </a:rPr>
              <a:t>  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chim én đã làm gì để giúp cỏ non. Thông qua đó thấy được ý thức trách nhiệm bảo vệ môi trường của chim én.</a:t>
            </a:r>
            <a:endParaRPr lang="en-US" sz="2800" b="1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hildren Raise Their Hands In Class PNG Image &amp;amp; PSD File Free Download -  Lovepik | 4014337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09" l="0" r="100000">
                        <a14:foregroundMark x1="46279" y1="73488" x2="60698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2" r="19162"/>
          <a:stretch/>
        </p:blipFill>
        <p:spPr bwMode="auto">
          <a:xfrm>
            <a:off x="27836" y="2521634"/>
            <a:ext cx="2004164" cy="326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7663815" y="3005850"/>
            <a:ext cx="891385" cy="190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1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447420" y="1551997"/>
            <a:ext cx="7369628" cy="1598392"/>
            <a:chOff x="2744315" y="1551803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51803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75437"/>
              <a:ext cx="56860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Luyện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tập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theo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văn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bản</a:t>
              </a:r>
              <a:r>
                <a:rPr lang="en-US" sz="4000" b="1" dirty="0">
                  <a:solidFill>
                    <a:srgbClr val="FF0000"/>
                  </a:solidFill>
                  <a:latin typeface="HP001 4 hàng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itchFamily="34" charset="0"/>
                </a:rPr>
                <a:t>đọc</a:t>
              </a:r>
              <a:endParaRPr lang="en-US" sz="40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3" y="3367510"/>
            <a:ext cx="1312215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90" y="3367510"/>
            <a:ext cx="1867810" cy="17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30098" y="1708155"/>
            <a:ext cx="1175787" cy="1225112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7901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40860" y="968191"/>
            <a:ext cx="7918971" cy="986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67735" y="1000167"/>
            <a:ext cx="813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1: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non.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216416" y="2181434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nhóc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thút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thít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216416" y="3027522"/>
            <a:ext cx="231642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nấc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216415" y="3878124"/>
            <a:ext cx="2914419" cy="672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nhoẻn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miệng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cười</a:t>
            </a:r>
            <a:endParaRPr lang="en-US" sz="2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2" grpId="0" animBg="1"/>
      <p:bldP spid="45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681"/>
          <a:stretch/>
        </p:blipFill>
        <p:spPr>
          <a:xfrm>
            <a:off x="0" y="841963"/>
            <a:ext cx="9144000" cy="34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01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96602" y="1155875"/>
            <a:ext cx="8273509" cy="1092838"/>
          </a:xfrm>
          <a:prstGeom prst="roundRect">
            <a:avLst>
              <a:gd name="adj" fmla="val 15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90461" y="1405362"/>
            <a:ext cx="813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i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8194" name="Picture 2" descr="Big Image - Girl Question Clipart Png - Free Transparent PNG Clipart Images 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3" b="100000" l="0" r="100000">
                        <a14:foregroundMark x1="49881" y1="66184" x2="46905" y2="7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2585744"/>
            <a:ext cx="2001508" cy="26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6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646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17306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87554" y="3542005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600115" y="445944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83854" y="1238047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65811" y="3540975"/>
            <a:ext cx="290996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8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233569" y="0"/>
            <a:ext cx="3635250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7681875" y="0"/>
            <a:ext cx="1462126" cy="51435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107" y="1254562"/>
            <a:ext cx="792549" cy="75597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350" y="2446248"/>
            <a:ext cx="792549" cy="755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0638" y="1181133"/>
            <a:ext cx="6402228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Đọc đúng các các từ khó, đọc rõ văn bản 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“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Cỏ non cười rồi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”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với tốc độ đọc phù hợp.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US" sz="24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3086" y="2510363"/>
            <a:ext cx="492185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  Trả lời được các câu hỏi của bài.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875157" y="309015"/>
            <a:ext cx="52418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05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1" name="图片 54">
            <a:extLst>
              <a:ext uri="{FF2B5EF4-FFF2-40B4-BE49-F238E27FC236}">
                <a16:creationId xmlns:a16="http://schemas.microsoft.com/office/drawing/2014/main" id="{0570ABE8-2182-4201-869C-19E6EFFEB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363" y="3637934"/>
            <a:ext cx="792549" cy="755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16F015-2CB5-4A7A-A502-35A8999BBAF8}"/>
              </a:ext>
            </a:extLst>
          </p:cNvPr>
          <p:cNvSpPr txBox="1"/>
          <p:nvPr/>
        </p:nvSpPr>
        <p:spPr>
          <a:xfrm>
            <a:off x="2763868" y="3463485"/>
            <a:ext cx="607533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  Hiểu nội dung bài. Thông qua đó thấy được ý thức trách nhiệm bảo vệ môi trường của chim én..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16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99" y="1418825"/>
            <a:ext cx="8530224" cy="1100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Luyện đọc câu dài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14152" y="1646395"/>
            <a:ext cx="8327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endParaRPr lang="vi-VN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86488" y="3068320"/>
            <a:ext cx="8530224" cy="1324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08152" y="2951933"/>
            <a:ext cx="83276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02483" y="1507017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683255" y="1483378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111015" y="3261912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81962" y="3726929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86488" y="1424278"/>
            <a:ext cx="8238650" cy="974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latin typeface="UTM Avo" panose="02040603050506020204" pitchFamily="18" charset="0"/>
              </a:rPr>
              <a:t>     </a:t>
            </a:r>
            <a:r>
              <a:rPr lang="en-US" sz="2600" dirty="0" err="1">
                <a:latin typeface="UTM Avo" panose="02040603050506020204" pitchFamily="18" charset="0"/>
              </a:rPr>
              <a:t>Một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hôm</a:t>
            </a:r>
            <a:r>
              <a:rPr lang="en-US" sz="2600" dirty="0">
                <a:latin typeface="UTM Avo" panose="02040603050506020204" pitchFamily="18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</a:rPr>
              <a:t>chị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én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nâu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đang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sửa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soạn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ngủ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thì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nghe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thấy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tiếng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khóc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thút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thít</a:t>
            </a:r>
            <a:r>
              <a:rPr lang="en-US" sz="2600" dirty="0">
                <a:latin typeface="UTM Avo" panose="02040603050506020204" pitchFamily="18" charset="0"/>
              </a:rPr>
              <a:t>.</a:t>
            </a:r>
            <a:endParaRPr lang="vi-VN" sz="2600" dirty="0"/>
          </a:p>
        </p:txBody>
      </p:sp>
      <p:grpSp>
        <p:nvGrpSpPr>
          <p:cNvPr id="4" name="Group 3"/>
          <p:cNvGrpSpPr/>
          <p:nvPr/>
        </p:nvGrpSpPr>
        <p:grpSpPr>
          <a:xfrm>
            <a:off x="3870210" y="1932914"/>
            <a:ext cx="166811" cy="385599"/>
            <a:chOff x="8234283" y="2566334"/>
            <a:chExt cx="166811" cy="385599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8234283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8300886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46732" y="3237910"/>
            <a:ext cx="8326862" cy="1376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600" dirty="0">
                <a:latin typeface="UTM Avo" panose="02040603050506020204" pitchFamily="18" charset="0"/>
              </a:rPr>
              <a:t>     </a:t>
            </a:r>
            <a:r>
              <a:rPr lang="en-US" sz="2600" dirty="0" err="1">
                <a:latin typeface="UTM Avo" panose="02040603050506020204" pitchFamily="18" charset="0"/>
              </a:rPr>
              <a:t>Suốt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đêm</a:t>
            </a:r>
            <a:r>
              <a:rPr lang="en-US" sz="2600" dirty="0">
                <a:latin typeface="UTM Avo" panose="02040603050506020204" pitchFamily="18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</a:rPr>
              <a:t>cả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đàn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én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ra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sức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đi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tìm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cỏ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khô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tết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thành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dòng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chữ</a:t>
            </a:r>
            <a:r>
              <a:rPr lang="en-US" sz="2600" dirty="0">
                <a:latin typeface="UTM Avo" panose="02040603050506020204" pitchFamily="18" charset="0"/>
              </a:rPr>
              <a:t> “</a:t>
            </a:r>
            <a:r>
              <a:rPr lang="en-US" sz="2600" dirty="0" err="1">
                <a:latin typeface="UTM Avo" panose="02040603050506020204" pitchFamily="18" charset="0"/>
              </a:rPr>
              <a:t>Không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dẫm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chân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lên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cỏ</a:t>
            </a:r>
            <a:r>
              <a:rPr lang="en-US" sz="2600" dirty="0">
                <a:latin typeface="UTM Avo" panose="02040603050506020204" pitchFamily="18" charset="0"/>
              </a:rPr>
              <a:t>!” </a:t>
            </a:r>
            <a:r>
              <a:rPr lang="en-US" sz="2600" dirty="0" err="1">
                <a:latin typeface="UTM Avo" panose="02040603050506020204" pitchFamily="18" charset="0"/>
              </a:rPr>
              <a:t>đặt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bên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cạnh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bãi</a:t>
            </a:r>
            <a:r>
              <a:rPr lang="en-US" sz="2600" dirty="0">
                <a:latin typeface="UTM Avo" panose="02040603050506020204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</a:rPr>
              <a:t>cỏ</a:t>
            </a:r>
            <a:r>
              <a:rPr lang="en-US" sz="2600" dirty="0">
                <a:latin typeface="UTM Avo" panose="02040603050506020204" pitchFamily="18" charset="0"/>
              </a:rPr>
              <a:t>.</a:t>
            </a:r>
            <a:endParaRPr lang="vi-VN" sz="2600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4551600" y="3726929"/>
            <a:ext cx="100208" cy="385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7400633" y="3684567"/>
            <a:ext cx="166811" cy="385599"/>
            <a:chOff x="8234283" y="2566334"/>
            <a:chExt cx="166811" cy="385599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8234283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8300886" y="2566334"/>
              <a:ext cx="100208" cy="3855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75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2" grpId="0"/>
      <p:bldP spid="47" grpId="0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17306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644635" y="104508"/>
            <a:ext cx="2473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Luyện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err="1">
                <a:solidFill>
                  <a:srgbClr val="00B050"/>
                </a:solidFill>
                <a:latin typeface="Amazone" pitchFamily="66" charset="0"/>
              </a:rPr>
              <a:t>đoạn</a:t>
            </a:r>
            <a:r>
              <a:rPr lang="en-US" sz="2000" b="1">
                <a:solidFill>
                  <a:srgbClr val="00B050"/>
                </a:solidFill>
                <a:latin typeface="Amazone" pitchFamily="66" charset="0"/>
              </a:rPr>
              <a:t> </a:t>
            </a:r>
            <a:endParaRPr lang="en-US" sz="2000" b="1" dirty="0">
              <a:solidFill>
                <a:srgbClr val="00B050"/>
              </a:solidFill>
              <a:latin typeface="Amazone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9911" y="3543681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627310" y="486783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59911" y="1224342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23610" y="3543633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9297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45752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1453" y="417306"/>
            <a:ext cx="80961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9001" y="79278"/>
            <a:ext cx="1395893" cy="555217"/>
            <a:chOff x="635794" y="460493"/>
            <a:chExt cx="1395893" cy="5552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184566" y="79278"/>
            <a:ext cx="1959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Đọc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toàn</a:t>
            </a:r>
            <a:r>
              <a:rPr lang="en-US" sz="2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Amazone" pitchFamily="66" charset="0"/>
              </a:rPr>
              <a:t>bài</a:t>
            </a:r>
            <a:endParaRPr lang="en-US" sz="2000" b="1" dirty="0">
              <a:solidFill>
                <a:srgbClr val="00B050"/>
              </a:solidFill>
              <a:latin typeface="Amazone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29484" y="3573498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1" name="Oval 10"/>
          <p:cNvSpPr/>
          <p:nvPr/>
        </p:nvSpPr>
        <p:spPr>
          <a:xfrm>
            <a:off x="627310" y="486783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593767" y="1203731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69689" y="3583437"/>
            <a:ext cx="307257" cy="31608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4007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"/>
          <p:cNvSpPr/>
          <p:nvPr/>
        </p:nvSpPr>
        <p:spPr>
          <a:xfrm flipH="1">
            <a:off x="4846400" y="3275263"/>
            <a:ext cx="2781147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9" name="Google Shape;398;p38"/>
          <p:cNvGrpSpPr/>
          <p:nvPr/>
        </p:nvGrpSpPr>
        <p:grpSpPr>
          <a:xfrm flipH="1">
            <a:off x="6776535" y="246742"/>
            <a:ext cx="1702024" cy="1294426"/>
            <a:chOff x="6876425" y="1268933"/>
            <a:chExt cx="1653550" cy="1152165"/>
          </a:xfrm>
        </p:grpSpPr>
        <p:grpSp>
          <p:nvGrpSpPr>
            <p:cNvPr id="30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33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15;p38"/>
          <p:cNvGrpSpPr/>
          <p:nvPr/>
        </p:nvGrpSpPr>
        <p:grpSpPr>
          <a:xfrm>
            <a:off x="385641" y="232414"/>
            <a:ext cx="995941" cy="973021"/>
            <a:chOff x="-3118700" y="2365900"/>
            <a:chExt cx="741250" cy="792000"/>
          </a:xfrm>
        </p:grpSpPr>
        <p:sp>
          <p:nvSpPr>
            <p:cNvPr id="47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组合 23"/>
          <p:cNvGrpSpPr/>
          <p:nvPr/>
        </p:nvGrpSpPr>
        <p:grpSpPr>
          <a:xfrm>
            <a:off x="1728406" y="87733"/>
            <a:ext cx="5155335" cy="4896929"/>
            <a:chOff x="3084810" y="-335112"/>
            <a:chExt cx="5809496" cy="5760000"/>
          </a:xfrm>
        </p:grpSpPr>
        <p:grpSp>
          <p:nvGrpSpPr>
            <p:cNvPr id="58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60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59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973229" y="2629987"/>
            <a:ext cx="3204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47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-403514" y="170373"/>
            <a:ext cx="5661923" cy="715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cũ</a:t>
            </a:r>
            <a:endParaRPr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965799"/>
            <a:ext cx="542647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chổi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vất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vả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400" b="1" dirty="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233569" y="0"/>
            <a:ext cx="3635250" cy="5143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7681875" y="0"/>
            <a:ext cx="1462126" cy="51435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107" y="1254562"/>
            <a:ext cx="792549" cy="75597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350" y="2446248"/>
            <a:ext cx="792549" cy="755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0638" y="1181133"/>
            <a:ext cx="6402228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Đọc đúng các các từ khó, đọc rõ văn bản 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“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Cỏ non cười rồi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”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với tốc độ đọc phù hợp.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US" sz="24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3086" y="2510363"/>
            <a:ext cx="492185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  Trả lời được các câu hỏi của bài.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875157" y="309015"/>
            <a:ext cx="52418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05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405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1" name="图片 54">
            <a:extLst>
              <a:ext uri="{FF2B5EF4-FFF2-40B4-BE49-F238E27FC236}">
                <a16:creationId xmlns:a16="http://schemas.microsoft.com/office/drawing/2014/main" id="{0570ABE8-2182-4201-869C-19E6EFFEB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363" y="3637934"/>
            <a:ext cx="792549" cy="755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16F015-2CB5-4A7A-A502-35A8999BBAF8}"/>
              </a:ext>
            </a:extLst>
          </p:cNvPr>
          <p:cNvSpPr txBox="1"/>
          <p:nvPr/>
        </p:nvSpPr>
        <p:spPr>
          <a:xfrm>
            <a:off x="2763868" y="3463485"/>
            <a:ext cx="607533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  Hiểu nội dung bài. Thông qua đó thấy được ý thức trách nhiệm bảo vệ môi trường của chim én..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7" y="185575"/>
            <a:ext cx="914400" cy="561702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58107" y="269596"/>
            <a:ext cx="771579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dirty="0">
                <a:latin typeface="UTM Avo" panose="02040603050506020204" pitchFamily="18" charset="0"/>
              </a:rPr>
              <a:t>   </a:t>
            </a:r>
            <a:r>
              <a:rPr lang="en-US" sz="2400" b="1" dirty="0" err="1">
                <a:latin typeface="UTM Avo" panose="02040603050506020204" pitchFamily="18" charset="0"/>
              </a:rPr>
              <a:t>Em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nhìn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thấy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mấy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tấm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biển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báo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trong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bức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tranh</a:t>
            </a:r>
            <a:r>
              <a:rPr lang="en-US" sz="2400" b="1" dirty="0">
                <a:latin typeface="UTM Avo" panose="02040603050506020204" pitchFamily="18" charset="0"/>
              </a:rPr>
              <a:t>?</a:t>
            </a:r>
            <a:endParaRPr lang="vi-VN" sz="2400" b="1" dirty="0">
              <a:latin typeface="UTM Avo" panose="02040603050506020204" pitchFamily="18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9" b="100000" l="0" r="100000">
                        <a14:foregroundMark x1="9640" y1="13466" x2="8157" y2="90274"/>
                        <a14:foregroundMark x1="636" y1="5237" x2="8157" y2="98753"/>
                        <a14:foregroundMark x1="636" y1="8728" x2="2648" y2="499"/>
                        <a14:foregroundMark x1="1801" y1="1247" x2="96716" y2="1247"/>
                        <a14:foregroundMark x1="95657" y1="5985" x2="94809" y2="98005"/>
                        <a14:foregroundMark x1="82203" y1="35661" x2="82945" y2="99252"/>
                        <a14:foregroundMark x1="80191" y1="89277" x2="99364" y2="88279"/>
                        <a14:foregroundMark x1="95445" y1="76808" x2="86123" y2="82294"/>
                        <a14:foregroundMark x1="86123" y1="82294" x2="77754" y2="83292"/>
                        <a14:foregroundMark x1="77754" y1="83292" x2="69597" y2="81297"/>
                        <a14:foregroundMark x1="69492" y1="81297" x2="65042" y2="77556"/>
                        <a14:foregroundMark x1="64513" y1="76808" x2="63030" y2="76060"/>
                        <a14:foregroundMark x1="64936" y1="77556" x2="64936" y2="77556"/>
                        <a14:foregroundMark x1="62182" y1="78055" x2="65784" y2="82294"/>
                        <a14:foregroundMark x1="65784" y1="82294" x2="73517" y2="85287"/>
                        <a14:foregroundMark x1="73517" y1="85287" x2="80508" y2="85287"/>
                        <a14:foregroundMark x1="8263" y1="96509" x2="15254" y2="96010"/>
                        <a14:foregroundMark x1="15254" y1="96010" x2="20021" y2="94514"/>
                        <a14:foregroundMark x1="20021" y1="94514" x2="28178" y2="93267"/>
                        <a14:foregroundMark x1="28178" y1="93267" x2="38242" y2="90773"/>
                        <a14:foregroundMark x1="38242" y1="90773" x2="46822" y2="86783"/>
                        <a14:foregroundMark x1="46822" y1="86783" x2="50742" y2="83292"/>
                        <a14:foregroundMark x1="66102" y1="28429" x2="74788" y2="38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0" y="1351440"/>
            <a:ext cx="8927691" cy="30986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45038" y="745617"/>
            <a:ext cx="7715794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dirty="0">
                <a:latin typeface="UTM Avo" panose="02040603050506020204" pitchFamily="18" charset="0"/>
              </a:rPr>
              <a:t>   </a:t>
            </a:r>
            <a:r>
              <a:rPr lang="en-US" sz="2400" b="1" dirty="0" err="1">
                <a:latin typeface="UTM Avo" panose="02040603050506020204" pitchFamily="18" charset="0"/>
              </a:rPr>
              <a:t>Nội</a:t>
            </a:r>
            <a:r>
              <a:rPr lang="en-US" sz="2400" b="1" dirty="0">
                <a:latin typeface="UTM Avo" panose="02040603050506020204" pitchFamily="18" charset="0"/>
              </a:rPr>
              <a:t> dung </a:t>
            </a:r>
            <a:r>
              <a:rPr lang="en-US" sz="2400" b="1" dirty="0" err="1">
                <a:latin typeface="UTM Avo" panose="02040603050506020204" pitchFamily="18" charset="0"/>
              </a:rPr>
              <a:t>của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từng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tấm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biển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báo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là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gì</a:t>
            </a:r>
            <a:r>
              <a:rPr lang="en-US" sz="2400" b="1" dirty="0">
                <a:latin typeface="UTM Avo" panose="02040603050506020204" pitchFamily="18" charset="0"/>
              </a:rPr>
              <a:t>?</a:t>
            </a:r>
            <a:endParaRPr lang="vi-VN" sz="2400" b="1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53009" y="4432662"/>
            <a:ext cx="80774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tấm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báo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nhắc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nhở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0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255534" y="-37043"/>
            <a:ext cx="603769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9001" y="-89599"/>
            <a:ext cx="1211213" cy="724094"/>
            <a:chOff x="635794" y="291616"/>
            <a:chExt cx="1211213" cy="7240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033422" y="291616"/>
              <a:ext cx="813585" cy="37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192849" y="5117925"/>
            <a:ext cx="717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rgbClr val="00B050"/>
                </a:solidFill>
                <a:latin typeface="Amazone" pitchFamily="66" charset="0"/>
              </a:rPr>
              <a:t>Đọc</a:t>
            </a:r>
            <a:r>
              <a:rPr lang="en-US" sz="1000" b="1" dirty="0">
                <a:solidFill>
                  <a:srgbClr val="00B050"/>
                </a:solidFill>
                <a:latin typeface="Amazone" pitchFamily="66" charset="0"/>
              </a:rPr>
              <a:t> </a:t>
            </a:r>
            <a:r>
              <a:rPr lang="en-US" sz="1000" b="1" dirty="0" err="1">
                <a:solidFill>
                  <a:srgbClr val="00B050"/>
                </a:solidFill>
                <a:latin typeface="Amazone" pitchFamily="66" charset="0"/>
              </a:rPr>
              <a:t>mẫu</a:t>
            </a:r>
            <a:endParaRPr lang="en-US" sz="1000" b="1" dirty="0">
              <a:solidFill>
                <a:srgbClr val="00B050"/>
              </a:solidFill>
              <a:latin typeface="Amazone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55572" y="419906"/>
            <a:ext cx="809615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xuân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tỉnh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đông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phương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nam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trở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Trẻ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dưới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ấm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áp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hôm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sửa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soạn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nghe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thít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Lần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theo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tiếng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Thấy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đang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hỏi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ốm</a:t>
            </a:r>
            <a:r>
              <a:rPr lang="en-US" sz="1700" dirty="0">
                <a:latin typeface="UTM Avo" panose="02040603050506020204" pitchFamily="18" charset="0"/>
              </a:rPr>
              <a:t> à?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-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đứng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thẳng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được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Các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đùa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lặng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phút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bỗng</a:t>
            </a:r>
            <a:r>
              <a:rPr lang="en-US" sz="1700" dirty="0">
                <a:latin typeface="UTM Avo" panose="02040603050506020204" pitchFamily="18" charset="0"/>
              </a:rPr>
              <a:t> reo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- </a:t>
            </a:r>
            <a:r>
              <a:rPr lang="en-US" sz="1700" dirty="0" err="1">
                <a:latin typeface="UTM Avo" panose="02040603050506020204" pitchFamily="18" charset="0"/>
              </a:rPr>
              <a:t>Đừng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khóc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!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sẽ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giúp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en-US" sz="1700" b="1" dirty="0">
              <a:solidFill>
                <a:schemeClr val="accent3"/>
              </a:solidFill>
            </a:endParaRPr>
          </a:p>
          <a:p>
            <a:pPr algn="just"/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02737" y="3503925"/>
            <a:ext cx="8127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kêu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gọi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thêm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rất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nhiều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mình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Suốt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đêm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cả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đàn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sức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tết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thành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dòng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chữ</a:t>
            </a:r>
            <a:r>
              <a:rPr lang="en-US" sz="1700" dirty="0">
                <a:latin typeface="UTM Avo" panose="02040603050506020204" pitchFamily="18" charset="0"/>
              </a:rPr>
              <a:t> “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chân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!” </a:t>
            </a:r>
            <a:r>
              <a:rPr lang="en-US" sz="1700" dirty="0" err="1">
                <a:latin typeface="UTM Avo" panose="02040603050506020204" pitchFamily="18" charset="0"/>
              </a:rPr>
              <a:t>đặt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cạnh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bãi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Xong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tươi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bảo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non: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- </a:t>
            </a:r>
            <a:r>
              <a:rPr lang="en-US" sz="1700" dirty="0" err="1">
                <a:latin typeface="UTM Avo" panose="02040603050506020204" pitchFamily="18" charset="0"/>
              </a:rPr>
              <a:t>Từ</a:t>
            </a:r>
            <a:r>
              <a:rPr lang="en-US" sz="1700" dirty="0">
                <a:latin typeface="UTM Avo" panose="02040603050506020204" pitchFamily="18" charset="0"/>
              </a:rPr>
              <a:t> nay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yên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tâm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rồi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Không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còn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ai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giẫm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lên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nữa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đâu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</a:p>
          <a:p>
            <a:pPr algn="just"/>
            <a:r>
              <a:rPr lang="en-US" sz="1700" dirty="0">
                <a:latin typeface="UTM Avo" panose="02040603050506020204" pitchFamily="18" charset="0"/>
              </a:rPr>
              <a:t>     </a:t>
            </a:r>
            <a:r>
              <a:rPr lang="en-US" sz="1700" dirty="0" err="1">
                <a:latin typeface="UTM Avo" panose="02040603050506020204" pitchFamily="18" charset="0"/>
              </a:rPr>
              <a:t>Cỏ</a:t>
            </a:r>
            <a:r>
              <a:rPr lang="en-US" sz="1700" dirty="0">
                <a:latin typeface="UTM Avo" panose="02040603050506020204" pitchFamily="18" charset="0"/>
              </a:rPr>
              <a:t> non </a:t>
            </a:r>
            <a:r>
              <a:rPr lang="en-US" sz="1700" dirty="0" err="1">
                <a:latin typeface="UTM Avo" panose="02040603050506020204" pitchFamily="18" charset="0"/>
              </a:rPr>
              <a:t>nhoẻn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miệng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cười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cảm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ơn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chị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én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nâu</a:t>
            </a:r>
            <a:r>
              <a:rPr lang="en-US" sz="1700" dirty="0">
                <a:latin typeface="UTM Avo" panose="02040603050506020204" pitchFamily="18" charset="0"/>
              </a:rPr>
              <a:t>. </a:t>
            </a:r>
          </a:p>
          <a:p>
            <a:pPr algn="r"/>
            <a:r>
              <a:rPr lang="en-US" sz="1700" i="1" dirty="0">
                <a:latin typeface="UTM Avo" panose="02040603050506020204" pitchFamily="18" charset="0"/>
              </a:rPr>
              <a:t>(Theo 365 </a:t>
            </a:r>
            <a:r>
              <a:rPr lang="en-US" sz="1700" i="1" dirty="0" err="1">
                <a:latin typeface="UTM Avo" panose="02040603050506020204" pitchFamily="18" charset="0"/>
              </a:rPr>
              <a:t>truyện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kể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hằng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đêm</a:t>
            </a:r>
            <a:r>
              <a:rPr lang="en-US" sz="1700" i="1" dirty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19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00356" y="305139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431141" y="4858767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704283" y="1299978"/>
            <a:ext cx="2373800" cy="713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bừng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tỉnh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21701" y="2120280"/>
            <a:ext cx="2373800" cy="7139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giấc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ngủ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721701" y="2948883"/>
            <a:ext cx="2373800" cy="713984"/>
          </a:xfrm>
          <a:prstGeom prst="roundRect">
            <a:avLst/>
          </a:prstGeom>
          <a:solidFill>
            <a:srgbClr val="98DF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sửa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soạn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743463" y="3806712"/>
            <a:ext cx="4293150" cy="7139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1600"/>
              </a:spcAft>
            </a:pP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nhoẻn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miệng</a:t>
            </a:r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cười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39703" y="312999"/>
            <a:ext cx="1395893" cy="555217"/>
            <a:chOff x="635794" y="460493"/>
            <a:chExt cx="1395893" cy="55521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3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0323" y="1674147"/>
            <a:ext cx="8147406" cy="945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418894" y="3470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  <a:endParaRPr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05105" y="1696542"/>
            <a:ext cx="8347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soạn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04736" y="3116287"/>
            <a:ext cx="8147406" cy="84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66550" y="3204459"/>
            <a:ext cx="802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Thút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16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  <p:bldP spid="44" grpId="0" animBg="1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2059</Words>
  <Application>Microsoft Office PowerPoint</Application>
  <PresentationFormat>On-screen Show (16:9)</PresentationFormat>
  <Paragraphs>161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iCiel Cadena</vt:lpstr>
      <vt:lpstr>Calibri Light</vt:lpstr>
      <vt:lpstr>HP001 4 hàng</vt:lpstr>
      <vt:lpstr>Calibri</vt:lpstr>
      <vt:lpstr>Wingdings</vt:lpstr>
      <vt:lpstr>Cambria</vt:lpstr>
      <vt:lpstr>UTM Avo</vt:lpstr>
      <vt:lpstr>思源黑体 CN Bold</vt:lpstr>
      <vt:lpstr>Amazone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Ôn bài cũ</vt:lpstr>
      <vt:lpstr>PowerPoint Presentation</vt:lpstr>
      <vt:lpstr>PowerPoint Presentation</vt:lpstr>
      <vt:lpstr>PowerPoint Presentation</vt:lpstr>
      <vt:lpstr>Luyện đọc từ khó</vt:lpstr>
      <vt:lpstr>Giải nghĩa từ</vt:lpstr>
      <vt:lpstr>PowerPoint Presentation</vt:lpstr>
      <vt:lpstr>PowerPoint Presentation</vt:lpstr>
      <vt:lpstr>PowerPoint Presentation</vt:lpstr>
      <vt:lpstr>Trả lời câu hỏi</vt:lpstr>
      <vt:lpstr>Trả lời câu hỏi</vt:lpstr>
      <vt:lpstr>Trả lời câu hỏi</vt:lpstr>
      <vt:lpstr>Trả lời câu hỏi</vt:lpstr>
      <vt:lpstr>Trả lời câu hỏi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  <vt:lpstr>Luyện đọc câu dài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Windows User</cp:lastModifiedBy>
  <cp:revision>74</cp:revision>
  <dcterms:modified xsi:type="dcterms:W3CDTF">2022-03-09T03:09:20Z</dcterms:modified>
</cp:coreProperties>
</file>