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37"/>
  </p:notesMasterIdLst>
  <p:sldIdLst>
    <p:sldId id="591" r:id="rId4"/>
    <p:sldId id="587" r:id="rId5"/>
    <p:sldId id="590" r:id="rId6"/>
    <p:sldId id="290" r:id="rId7"/>
    <p:sldId id="263" r:id="rId8"/>
    <p:sldId id="570" r:id="rId9"/>
    <p:sldId id="265" r:id="rId10"/>
    <p:sldId id="277" r:id="rId11"/>
    <p:sldId id="285" r:id="rId12"/>
    <p:sldId id="574" r:id="rId13"/>
    <p:sldId id="292" r:id="rId14"/>
    <p:sldId id="260" r:id="rId15"/>
    <p:sldId id="589" r:id="rId16"/>
    <p:sldId id="576" r:id="rId17"/>
    <p:sldId id="578" r:id="rId18"/>
    <p:sldId id="580" r:id="rId19"/>
    <p:sldId id="579" r:id="rId20"/>
    <p:sldId id="294" r:id="rId21"/>
    <p:sldId id="326" r:id="rId22"/>
    <p:sldId id="583" r:id="rId23"/>
    <p:sldId id="296" r:id="rId24"/>
    <p:sldId id="298" r:id="rId25"/>
    <p:sldId id="559" r:id="rId26"/>
    <p:sldId id="585" r:id="rId27"/>
    <p:sldId id="581" r:id="rId28"/>
    <p:sldId id="582" r:id="rId29"/>
    <p:sldId id="571" r:id="rId30"/>
    <p:sldId id="572" r:id="rId31"/>
    <p:sldId id="573" r:id="rId32"/>
    <p:sldId id="476" r:id="rId33"/>
    <p:sldId id="575" r:id="rId34"/>
    <p:sldId id="586" r:id="rId35"/>
    <p:sldId id="57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B3B3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4.m4a"/><Relationship Id="rId7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5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10" Type="http://schemas.microsoft.com/office/2007/relationships/hdphoto" Target="../media/hdphoto11.wdp"/><Relationship Id="rId4" Type="http://schemas.microsoft.com/office/2007/relationships/hdphoto" Target="../media/hdphoto6.wdp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2.wdp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7" y="2939142"/>
            <a:ext cx="9026434" cy="40364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7" y="111484"/>
            <a:ext cx="8921930" cy="269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9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17492" y="7467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967471" y="80165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5780" y="746760"/>
            <a:ext cx="8992095" cy="5262245"/>
            <a:chOff x="1628" y="2281"/>
            <a:chExt cx="157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628" y="2577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</a:t>
              </a:r>
              <a:endPara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 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03" y="2509"/>
              <a:ext cx="5466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86550" y="0"/>
            <a:ext cx="1457450" cy="2462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err="1"/>
              <a:t>Đọc</a:t>
            </a:r>
            <a:r>
              <a:rPr lang="en-US" sz="1000" dirty="0"/>
              <a:t> </a:t>
            </a:r>
            <a:r>
              <a:rPr lang="en-US" sz="1000" dirty="0" err="1"/>
              <a:t>nối</a:t>
            </a:r>
            <a:r>
              <a:rPr lang="en-US" sz="1000" dirty="0"/>
              <a:t> </a:t>
            </a:r>
            <a:r>
              <a:rPr lang="en-US" sz="1000" dirty="0" err="1"/>
              <a:t>tiếp</a:t>
            </a:r>
            <a:r>
              <a:rPr lang="en-US" sz="1000" dirty="0"/>
              <a:t> </a:t>
            </a:r>
            <a:r>
              <a:rPr lang="en-US" sz="1000" dirty="0" err="1"/>
              <a:t>theo</a:t>
            </a:r>
            <a:r>
              <a:rPr lang="en-US" sz="1000" dirty="0"/>
              <a:t> </a:t>
            </a:r>
            <a:r>
              <a:rPr lang="en-US" sz="1000" dirty="0" err="1"/>
              <a:t>đoạn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0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492821" y="2173155"/>
            <a:ext cx="7649972" cy="3862799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04693" y="3287168"/>
            <a:ext cx="6117745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" y="-75354"/>
            <a:ext cx="3435691" cy="33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41118" y="1930104"/>
            <a:ext cx="154371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74183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112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41819" y="46892"/>
            <a:ext cx="14798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77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86032"/>
            <a:ext cx="9144000" cy="6664009"/>
            <a:chOff x="0" y="0"/>
            <a:chExt cx="9144000" cy="51328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"/>
          <a:stretch/>
        </p:blipFill>
        <p:spPr bwMode="auto">
          <a:xfrm>
            <a:off x="5918850" y="1250066"/>
            <a:ext cx="3225150" cy="522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759" y="582423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TC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động</a:t>
            </a:r>
            <a:endParaRPr lang="en-US" sz="3200" b="1" dirty="0">
              <a:solidFill>
                <a:srgbClr val="E80888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" y="2212523"/>
            <a:ext cx="56864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854207"/>
            <a:ext cx="110727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6" y="2127131"/>
            <a:ext cx="432657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84598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2375984"/>
            <a:ext cx="1175787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" y="4007799"/>
            <a:ext cx="15837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3793317"/>
            <a:ext cx="2456612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89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63882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7098" y="6992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8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66" y="1537133"/>
            <a:ext cx="9066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gian nào 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212268" y="1385639"/>
            <a:ext cx="1235133" cy="1206833"/>
            <a:chOff x="1187619" y="2049661"/>
            <a:chExt cx="1235133" cy="1206833"/>
          </a:xfrm>
        </p:grpSpPr>
        <p:sp>
          <p:nvSpPr>
            <p:cNvPr id="23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" name="TextBox 23"/>
            <p:cNvSpPr txBox="1"/>
            <p:nvPr/>
          </p:nvSpPr>
          <p:spPr>
            <a:xfrm>
              <a:off x="1488095" y="2214132"/>
              <a:ext cx="708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42519" y="2835856"/>
            <a:ext cx="841351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01040" y="1941195"/>
            <a:ext cx="782574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cảnh đêm hè và đêm đông được miêu tả như thế nào?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2114550"/>
            <a:ext cx="50863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685800">
              <a:defRPr/>
            </a:pPr>
            <a:endParaRPr lang="vi-VN" sz="825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13755" y="2554111"/>
            <a:ext cx="4629945" cy="5415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defRPr/>
            </a:pP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0" y="1257300"/>
            <a:ext cx="699827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hangingPunct="1">
              <a:lnSpc>
                <a:spcPct val="150000"/>
              </a:lnSpc>
              <a:defRPr/>
            </a:pPr>
            <a:r>
              <a:rPr lang="en-US" sz="21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21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303857" y="3347953"/>
            <a:ext cx="64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3000" b="1" dirty="0">
                <a:solidFill>
                  <a:srgbClr val="0070C0"/>
                </a:solidFill>
                <a:latin typeface="Times New Roman" pitchFamily="18" charset="0"/>
              </a:rPr>
              <a:t>PHÂN MÔN : ĐỌC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76772" y="3870533"/>
            <a:ext cx="6400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772" y="4641569"/>
            <a:ext cx="6400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2700" b="1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2700" b="1" smtClean="0">
                <a:solidFill>
                  <a:srgbClr val="7030A0"/>
                </a:solidFill>
                <a:cs typeface="Times New Roman" pitchFamily="18" charset="0"/>
              </a:rPr>
              <a:t>Tiếng chổi tre</a:t>
            </a:r>
            <a:endParaRPr lang="en-US" sz="27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8" y="518001"/>
            <a:ext cx="1142999" cy="1142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44554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1366948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1601137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1544341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445" y="3429000"/>
            <a:ext cx="7564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đuờng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35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49808" y="1090164"/>
            <a:ext cx="837701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tượng con đường trong đoạn thơ thứ hai được miêu tả như thế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007" y="2308662"/>
            <a:ext cx="78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tượng con đường vắng lặng và lạnh ngắt khi vừa trải qua một cơn dông.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1"/>
          <p:cNvSpPr/>
          <p:nvPr/>
        </p:nvSpPr>
        <p:spPr>
          <a:xfrm>
            <a:off x="408424" y="3385880"/>
            <a:ext cx="8505965" cy="17571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5" grpId="0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10" y="869564"/>
            <a:ext cx="9144126" cy="1423983"/>
            <a:chOff x="1881479" y="1597500"/>
            <a:chExt cx="1106346" cy="40284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597903" y="952382"/>
            <a:ext cx="1235133" cy="1206833"/>
            <a:chOff x="1460641" y="3796452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460641" y="3796452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574424" y="4076704"/>
              <a:ext cx="708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764824" y="118135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200" b="1" kern="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4" y="2356844"/>
            <a:ext cx="77295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2383" y="4868350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5138" y="2299151"/>
            <a:ext cx="241107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046" y="4534316"/>
            <a:ext cx="7831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đẹp.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865650"/>
            <a:ext cx="8368860" cy="13382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377973" y="2588930"/>
            <a:ext cx="8357136" cy="34367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truờng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mình.</a:t>
            </a:r>
            <a:endParaRPr lang="en-US" altLang="zh-CN" sz="3200" dirty="0">
              <a:solidFill>
                <a:srgbClr val="0066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0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16990" y="8035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6" y="582638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7048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54251" y="23446"/>
            <a:ext cx="15440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Luyện đọc lại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40436" y="103799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3652" y="606084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2885" y="46892"/>
            <a:ext cx="178766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dirty="0"/>
              <a:t>Học thuộc  lòng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232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4" y="4007799"/>
            <a:ext cx="891385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2109970"/>
            <a:ext cx="7369628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" y="4490012"/>
            <a:ext cx="1312215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4490012"/>
            <a:ext cx="186781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7" y="2358823"/>
            <a:ext cx="117578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2957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703384" y="1188300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988" y="1321634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384" y="2878401"/>
            <a:ext cx="8159262" cy="16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8216" y="4763816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0735" y="4944042"/>
            <a:ext cx="776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i="1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latin typeface="Times New Roman" pitchFamily="18" charset="0"/>
                <a:cs typeface="Times New Roman" pitchFamily="18" charset="0"/>
              </a:rPr>
              <a:t>đặt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422290" y="1493098"/>
            <a:ext cx="8416909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204" y="1626432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291" y="3183199"/>
            <a:ext cx="8416907" cy="20921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5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463"/>
            <a:ext cx="9144000" cy="44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7195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1596426" y="2355447"/>
            <a:ext cx="7726018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 panose="02020603050405020304"/>
              </a:rPr>
              <a:t>ĐỊNH HƯỚNG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 panose="02020603050405020304"/>
              </a:rPr>
              <a:t>TẬP TIẾP THEO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7962" y="15812"/>
            <a:ext cx="305724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89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1" animBg="1"/>
      <p:bldP spid="10" grpId="1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253739" y="59809"/>
            <a:ext cx="189026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dirty="0"/>
              <a:t>Luyện đọc nhóm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407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4" y="3226569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8" y="2279374"/>
            <a:ext cx="4125201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1" y="-47207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8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3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8" y="212684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8" y="284791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8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80" y="436215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741525" y="387248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85"/>
            <a:r>
              <a:rPr lang="vi-VN" sz="3158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  <a:endParaRPr lang="en-US" sz="3158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9" y="288420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2" y="1500154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44" y="375143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93" y="848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585088" y="5515775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486015" y="6218954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43021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672662" y="1357380"/>
            <a:ext cx="7977352" cy="3780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-Hiểu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2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hiểu công việc thầm lặng, vất vả nhưng đầy ý nghĩa của chị lao công, từ đó có thái độ trân trọng giữ gìn môi trường sống quanh mình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35216" y="831773"/>
            <a:ext cx="2017197" cy="779700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32597" y="678530"/>
            <a:ext cx="61149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2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3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496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2495" y="746760"/>
            <a:ext cx="9195380" cy="5262245"/>
            <a:chOff x="1273" y="2281"/>
            <a:chExt cx="16058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273" y="2459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</a:t>
              </a:r>
              <a:endPara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 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75466" y="0"/>
            <a:ext cx="968533" cy="2462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1000"/>
              <a:t>Đọc mẫu</a:t>
            </a:r>
            <a:endParaRPr lang="en-US" sz="10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898715" y="2314776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Phú</a:t>
            </a:r>
            <a:endParaRPr lang="vi-VN" sz="3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898715" y="3099368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chổi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endParaRPr lang="vi-VN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388396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xác</a:t>
            </a:r>
            <a:endParaRPr lang="vi-VN" sz="3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124950" y="2733483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3518075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124950" y="4302667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461713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ngắt</a:t>
            </a:r>
            <a:endParaRPr lang="vi-VN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039648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529598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rét</a:t>
            </a:r>
            <a:endParaRPr lang="vi-VN" sz="36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718499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273974" y="52138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719678" y="481860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050986" y="1721593"/>
            <a:ext cx="33212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Trần Phú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03713" y="571164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87800" y="60087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82999" y="60087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21274" y="17729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55749" y="21919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322264" y="259736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229964" y="29795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332455" y="347947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281295" y="388264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1445</Words>
  <Application>Microsoft Office PowerPoint</Application>
  <PresentationFormat>On-screen Show (4:3)</PresentationFormat>
  <Paragraphs>398</Paragraphs>
  <Slides>33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Microsoft YaHei</vt:lpstr>
      <vt:lpstr>Andalus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UTM Cookies</vt:lpstr>
      <vt:lpstr>Wingdings</vt:lpstr>
      <vt:lpstr>字魂59号-创粗黑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124</cp:revision>
  <dcterms:created xsi:type="dcterms:W3CDTF">2021-06-19T10:18:00Z</dcterms:created>
  <dcterms:modified xsi:type="dcterms:W3CDTF">2022-03-06T14:47:01Z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