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sldIdLst>
    <p:sldId id="286" r:id="rId2"/>
    <p:sldId id="287" r:id="rId3"/>
    <p:sldId id="259" r:id="rId4"/>
    <p:sldId id="272" r:id="rId5"/>
    <p:sldId id="273" r:id="rId6"/>
    <p:sldId id="274" r:id="rId7"/>
    <p:sldId id="275" r:id="rId8"/>
    <p:sldId id="283" r:id="rId9"/>
    <p:sldId id="285" r:id="rId10"/>
  </p:sldIdLst>
  <p:sldSz cx="12192000" cy="6858000"/>
  <p:notesSz cx="6858000" cy="9144000"/>
  <p:custDataLst>
    <p:tags r:id="rId11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885C"/>
    <a:srgbClr val="B4EFFF"/>
    <a:srgbClr val="000000"/>
    <a:srgbClr val="F72F98"/>
    <a:srgbClr val="F8526B"/>
    <a:srgbClr val="F786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559" autoAdjust="0"/>
    <p:restoredTop sz="94660"/>
  </p:normalViewPr>
  <p:slideViewPr>
    <p:cSldViewPr snapToGrid="0">
      <p:cViewPr varScale="1">
        <p:scale>
          <a:sx n="73" d="100"/>
          <a:sy n="73" d="100"/>
        </p:scale>
        <p:origin x="43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bg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1" y="513078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1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680017" y="848207"/>
            <a:ext cx="42257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QUÊ HƯƠNG EM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32BE6A57-6C0B-4A18-A1E6-77ABFCD0913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565" y="1478407"/>
            <a:ext cx="6096315" cy="526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Google Shape;28;p3">
            <a:extLst>
              <a:ext uri="{FF2B5EF4-FFF2-40B4-BE49-F238E27FC236}">
                <a16:creationId xmlns:a16="http://schemas.microsoft.com/office/drawing/2014/main" id="{CE1FEF7C-A608-465F-872F-2E82D0183C7F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31;p3">
            <a:extLst>
              <a:ext uri="{FF2B5EF4-FFF2-40B4-BE49-F238E27FC236}">
                <a16:creationId xmlns:a16="http://schemas.microsoft.com/office/drawing/2014/main" id="{8B9286E6-3564-422A-81A0-228AF960DCAF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" name="Google Shape;32;p3">
            <a:extLst>
              <a:ext uri="{FF2B5EF4-FFF2-40B4-BE49-F238E27FC236}">
                <a16:creationId xmlns:a16="http://schemas.microsoft.com/office/drawing/2014/main" id="{2E373646-138F-4174-B5DC-CB02BCF86D7C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3;p3">
            <a:extLst>
              <a:ext uri="{FF2B5EF4-FFF2-40B4-BE49-F238E27FC236}">
                <a16:creationId xmlns:a16="http://schemas.microsoft.com/office/drawing/2014/main" id="{BAFBCB57-75BE-4E7E-AACA-A67F31E6AAAE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6;p3">
            <a:extLst>
              <a:ext uri="{FF2B5EF4-FFF2-40B4-BE49-F238E27FC236}">
                <a16:creationId xmlns:a16="http://schemas.microsoft.com/office/drawing/2014/main" id="{2B950039-EE59-4687-A35C-612053A19A03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9;p3">
            <a:extLst>
              <a:ext uri="{FF2B5EF4-FFF2-40B4-BE49-F238E27FC236}">
                <a16:creationId xmlns:a16="http://schemas.microsoft.com/office/drawing/2014/main" id="{679E8608-4B1D-4040-98D9-863C35FBD356}"/>
              </a:ext>
            </a:extLst>
          </p:cNvPr>
          <p:cNvSpPr/>
          <p:nvPr userDrawn="1"/>
        </p:nvSpPr>
        <p:spPr>
          <a:xfrm>
            <a:off x="1035449" y="602411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0A80D99-9069-4588-88B1-CEE0DE893D97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176039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bg1">
            <a:lumMod val="60000"/>
            <a:lumOff val="4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47582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23" name="Picture 4" descr="Cute boy with many gesture expressions Premium Vector">
            <a:extLst>
              <a:ext uri="{FF2B5EF4-FFF2-40B4-BE49-F238E27FC236}">
                <a16:creationId xmlns:a16="http://schemas.microsoft.com/office/drawing/2014/main" id="{FECB7549-B6B1-4DE3-B268-C105DB5FD5A3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39" t="48412" r="5014" b="3730"/>
          <a:stretch/>
        </p:blipFill>
        <p:spPr bwMode="auto">
          <a:xfrm rot="20822158">
            <a:off x="7159839" y="2626181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283016" y="1100807"/>
            <a:ext cx="3929071" cy="4812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THỂ    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HIỆN CẢM XÚC CÁ NHÂN</a:t>
            </a: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678923" y="569070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863021" y="323719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9475798" y="1931176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178295" y="6266196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6</a:t>
            </a:r>
          </a:p>
        </p:txBody>
      </p:sp>
      <p:pic>
        <p:nvPicPr>
          <p:cNvPr id="6148" name="Picture 4" descr="Cute boy with many gesture expressions Premium Vector">
            <a:extLst>
              <a:ext uri="{FF2B5EF4-FFF2-40B4-BE49-F238E27FC236}">
                <a16:creationId xmlns:a16="http://schemas.microsoft.com/office/drawing/2014/main" id="{49766EE7-F566-4AFB-A6C3-194958EA4FF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8" r="49435" b="52142"/>
          <a:stretch/>
        </p:blipFill>
        <p:spPr bwMode="auto">
          <a:xfrm rot="20647976">
            <a:off x="2799305" y="4360021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Picture 6" descr="Garotinha fofa posa com várias expressões Vetor Premium">
            <a:extLst>
              <a:ext uri="{FF2B5EF4-FFF2-40B4-BE49-F238E27FC236}">
                <a16:creationId xmlns:a16="http://schemas.microsoft.com/office/drawing/2014/main" id="{E5D0FBA7-FDA5-4564-BA4F-CBB021929C52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0" t="50410" r="55565" b="-25"/>
          <a:stretch/>
        </p:blipFill>
        <p:spPr bwMode="auto">
          <a:xfrm rot="748466">
            <a:off x="5437268" y="3073859"/>
            <a:ext cx="1370640" cy="2022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Picture 4" descr="Cute boy with many gesture expressions Premium Vector">
            <a:extLst>
              <a:ext uri="{FF2B5EF4-FFF2-40B4-BE49-F238E27FC236}">
                <a16:creationId xmlns:a16="http://schemas.microsoft.com/office/drawing/2014/main" id="{76E6E9AF-9A99-495C-8DF7-B3F9DCFDD1C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54" t="5965" r="27199" b="46177"/>
          <a:stretch/>
        </p:blipFill>
        <p:spPr bwMode="auto">
          <a:xfrm rot="378725">
            <a:off x="6369400" y="4468898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50" name="Picture 6" descr="Garotinha fofa posa com várias expressões Vetor Premium">
            <a:extLst>
              <a:ext uri="{FF2B5EF4-FFF2-40B4-BE49-F238E27FC236}">
                <a16:creationId xmlns:a16="http://schemas.microsoft.com/office/drawing/2014/main" id="{B23D142A-6CDA-4512-B313-CF47EA158C9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60" t="1654" r="14615" b="48731"/>
          <a:stretch/>
        </p:blipFill>
        <p:spPr bwMode="auto">
          <a:xfrm>
            <a:off x="4178295" y="4163016"/>
            <a:ext cx="1370640" cy="2022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7" name="Google Shape;28;p3">
            <a:extLst>
              <a:ext uri="{FF2B5EF4-FFF2-40B4-BE49-F238E27FC236}">
                <a16:creationId xmlns:a16="http://schemas.microsoft.com/office/drawing/2014/main" id="{11279A89-778E-42ED-967F-5333033758C5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" name="Google Shape;31;p3">
            <a:extLst>
              <a:ext uri="{FF2B5EF4-FFF2-40B4-BE49-F238E27FC236}">
                <a16:creationId xmlns:a16="http://schemas.microsoft.com/office/drawing/2014/main" id="{4DF0A3AF-40BE-4357-883E-88B26CDA9236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Google Shape;32;p3">
            <a:extLst>
              <a:ext uri="{FF2B5EF4-FFF2-40B4-BE49-F238E27FC236}">
                <a16:creationId xmlns:a16="http://schemas.microsoft.com/office/drawing/2014/main" id="{6BEA95D6-AE7C-463B-8794-0E678FF5BD6F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" name="Google Shape;33;p3">
            <a:extLst>
              <a:ext uri="{FF2B5EF4-FFF2-40B4-BE49-F238E27FC236}">
                <a16:creationId xmlns:a16="http://schemas.microsoft.com/office/drawing/2014/main" id="{D3481FB4-93ED-4A2F-9694-B65CD39B0D0A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3" name="Google Shape;36;p3">
            <a:extLst>
              <a:ext uri="{FF2B5EF4-FFF2-40B4-BE49-F238E27FC236}">
                <a16:creationId xmlns:a16="http://schemas.microsoft.com/office/drawing/2014/main" id="{CDBBC38C-DE88-44E8-B2F1-57A5FAB9ECB0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4" name="Google Shape;39;p3">
            <a:extLst>
              <a:ext uri="{FF2B5EF4-FFF2-40B4-BE49-F238E27FC236}">
                <a16:creationId xmlns:a16="http://schemas.microsoft.com/office/drawing/2014/main" id="{953DA865-4072-4D81-BA18-791DDF362826}"/>
              </a:ext>
            </a:extLst>
          </p:cNvPr>
          <p:cNvSpPr/>
          <p:nvPr userDrawn="1"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B3C8884-940E-4342-8C64-73674B7D1109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7082387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chemeClr val="dk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9091805B-67E7-429E-A14C-448572DA2248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5035320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2">
              <a:lumMod val="9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07969" y="555403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749964" y="921294"/>
            <a:ext cx="338208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TÌM   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KIẾM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SỰ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HỖ TRỢ</a:t>
            </a: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76997" y="1755013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7</a:t>
            </a:r>
          </a:p>
        </p:txBody>
      </p:sp>
      <p:pic>
        <p:nvPicPr>
          <p:cNvPr id="7170" name="Picture 2" descr="Happy cute student kid boy with book Premium Vector">
            <a:extLst>
              <a:ext uri="{FF2B5EF4-FFF2-40B4-BE49-F238E27FC236}">
                <a16:creationId xmlns:a16="http://schemas.microsoft.com/office/drawing/2014/main" id="{E0B3CC3E-8E44-4CAA-BEA7-A57E477BE8B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331" y="2675710"/>
            <a:ext cx="4524315" cy="4524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323F362A-C07B-4CE2-A439-135B6FDD1EED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9498437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tx2">
            <a:lumMod val="9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rgbClr val="00B0F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594B95B1-1189-4793-8289-D679E108CC8F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8118778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4" name="Picture 3" descr="A group of toy figurines&#10;&#10;Description automatically generated">
            <a:extLst>
              <a:ext uri="{FF2B5EF4-FFF2-40B4-BE49-F238E27FC236}">
                <a16:creationId xmlns:a16="http://schemas.microsoft.com/office/drawing/2014/main" id="{696F7AD1-2B3D-4C92-B691-E24B552EBB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927" y="1729217"/>
            <a:ext cx="6443822" cy="6443822"/>
          </a:xfrm>
          <a:prstGeom prst="rect">
            <a:avLst/>
          </a:prstGeom>
        </p:spPr>
      </p:pic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4846083" y="946880"/>
            <a:ext cx="7941895" cy="5228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    TUÂN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   THỦ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QUY ĐỊNH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NƠI CÔNG CỘNG</a:t>
            </a:r>
          </a:p>
        </p:txBody>
      </p:sp>
      <p:sp>
        <p:nvSpPr>
          <p:cNvPr id="30" name="Google Shape;30;p3"/>
          <p:cNvSpPr/>
          <p:nvPr/>
        </p:nvSpPr>
        <p:spPr>
          <a:xfrm>
            <a:off x="9259285" y="323964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98369" y="2248198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5383111" y="4811039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895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CHỦ ĐỀ 8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556CEC8-29A0-4771-958B-6C8423EE7BE5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8489205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rgbClr val="92D05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A77FE68D-4A6D-4297-A7CB-5588EC000CB0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2073828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23638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Title slide">
    <p:bg>
      <p:bgPr>
        <a:solidFill>
          <a:schemeClr val="bg1">
            <a:lumMod val="60000"/>
            <a:lumOff val="4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289FEB59-9F1B-409C-837D-E20FF8DA4D5B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421037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23E994F-4FCF-4A9F-BB15-DF78F9F6B7A0}"/>
              </a:ext>
            </a:extLst>
          </p:cNvPr>
          <p:cNvSpPr txBox="1"/>
          <p:nvPr userDrawn="1"/>
        </p:nvSpPr>
        <p:spPr>
          <a:xfrm>
            <a:off x="3684663" y="6634701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4675638" y="909619"/>
            <a:ext cx="7536449" cy="6031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 KÍNH   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TRỌNG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THẦY GIÁO, CÔ GIÁO VÀ YÊU QUÝ BẠN BÈ</a:t>
            </a: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678923" y="569070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0659454" y="555574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1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178295" y="6266196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2</a:t>
            </a:r>
          </a:p>
        </p:txBody>
      </p:sp>
      <p:pic>
        <p:nvPicPr>
          <p:cNvPr id="4" name="Picture 3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1615A6E5-55AE-4AF3-8171-CF240090A2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15966" y="1482254"/>
            <a:ext cx="3929071" cy="3929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762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Title and body">
    <p:bg>
      <p:bgPr>
        <a:solidFill>
          <a:schemeClr val="dk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92C03D41-29FD-4C24-93B7-ACF0440DE42A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674376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2">
              <a:lumMod val="9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1" y="513078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680017" y="848207"/>
            <a:ext cx="422576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QUÝ TRỌNG THỜI GIAN</a:t>
            </a: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76997" y="1755013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3</a:t>
            </a:r>
          </a:p>
        </p:txBody>
      </p:sp>
      <p:pic>
        <p:nvPicPr>
          <p:cNvPr id="4098" name="Picture 2" descr="Cute children playing at pencil house Premium Vector">
            <a:extLst>
              <a:ext uri="{FF2B5EF4-FFF2-40B4-BE49-F238E27FC236}">
                <a16:creationId xmlns:a16="http://schemas.microsoft.com/office/drawing/2014/main" id="{26AF47D7-F8C3-4710-84DF-FDFCDEF039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220" y="1275121"/>
            <a:ext cx="4328489" cy="5504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Google Shape;28;p3">
            <a:extLst>
              <a:ext uri="{FF2B5EF4-FFF2-40B4-BE49-F238E27FC236}">
                <a16:creationId xmlns:a16="http://schemas.microsoft.com/office/drawing/2014/main" id="{A8F09454-8788-4190-86FB-DD38471C58D1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31;p3">
            <a:extLst>
              <a:ext uri="{FF2B5EF4-FFF2-40B4-BE49-F238E27FC236}">
                <a16:creationId xmlns:a16="http://schemas.microsoft.com/office/drawing/2014/main" id="{7475D6F5-5CC9-4492-88E1-8F3ADE6303ED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" name="Google Shape;32;p3">
            <a:extLst>
              <a:ext uri="{FF2B5EF4-FFF2-40B4-BE49-F238E27FC236}">
                <a16:creationId xmlns:a16="http://schemas.microsoft.com/office/drawing/2014/main" id="{5DAD4EC7-8CC9-4988-9B2E-EE5891519296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3;p3">
            <a:extLst>
              <a:ext uri="{FF2B5EF4-FFF2-40B4-BE49-F238E27FC236}">
                <a16:creationId xmlns:a16="http://schemas.microsoft.com/office/drawing/2014/main" id="{47CA47C2-FDAD-4CE4-8131-DFCABFC8BA3E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6;p3">
            <a:extLst>
              <a:ext uri="{FF2B5EF4-FFF2-40B4-BE49-F238E27FC236}">
                <a16:creationId xmlns:a16="http://schemas.microsoft.com/office/drawing/2014/main" id="{314752F8-EF0C-43B8-9AA3-5B5800B38D7C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9;p3">
            <a:extLst>
              <a:ext uri="{FF2B5EF4-FFF2-40B4-BE49-F238E27FC236}">
                <a16:creationId xmlns:a16="http://schemas.microsoft.com/office/drawing/2014/main" id="{10E76702-E494-42C2-821E-CFEA1D7FF992}"/>
              </a:ext>
            </a:extLst>
          </p:cNvPr>
          <p:cNvSpPr/>
          <p:nvPr userDrawn="1"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4AAE9D6-32CE-4088-98EA-A98425878F81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4223716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tx2">
            <a:lumMod val="9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rgbClr val="00B0F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C61541BB-FAD3-4394-A920-0FA51790377E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293083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680017" y="848207"/>
            <a:ext cx="4225764" cy="6031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NHẬN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LỖI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VÀ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SỬA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LỖI</a:t>
            </a:r>
          </a:p>
        </p:txBody>
      </p:sp>
      <p:sp>
        <p:nvSpPr>
          <p:cNvPr id="30" name="Google Shape;30;p3"/>
          <p:cNvSpPr/>
          <p:nvPr/>
        </p:nvSpPr>
        <p:spPr>
          <a:xfrm>
            <a:off x="9303213" y="389218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98369" y="2248198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895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CHỦ ĐỀ 4</a:t>
            </a:r>
          </a:p>
        </p:txBody>
      </p:sp>
      <p:pic>
        <p:nvPicPr>
          <p:cNvPr id="1026" name="Picture 2" descr="IV: 5 biện pháp có thể giúp trẻ biết nghe lời và xây dựng nhân cách vững  vàng khi lớn lên">
            <a:extLst>
              <a:ext uri="{FF2B5EF4-FFF2-40B4-BE49-F238E27FC236}">
                <a16:creationId xmlns:a16="http://schemas.microsoft.com/office/drawing/2014/main" id="{6410E087-DD10-4329-B726-BAB2B3B44F4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69" b="98131" l="8219" r="90411">
                        <a14:foregroundMark x1="54110" y1="90966" x2="63242" y2="95327"/>
                        <a14:foregroundMark x1="80594" y1="16199" x2="85388" y2="90966"/>
                        <a14:foregroundMark x1="84932" y1="49221" x2="90411" y2="56075"/>
                        <a14:foregroundMark x1="80822" y1="51713" x2="78311" y2="84424"/>
                        <a14:foregroundMark x1="75799" y1="57944" x2="75799" y2="58255"/>
                        <a14:foregroundMark x1="77854" y1="88474" x2="84703" y2="94081"/>
                        <a14:foregroundMark x1="17288" y1="78816" x2="19635" y2="96573"/>
                        <a14:foregroundMark x1="17247" y1="78505" x2="17288" y2="78816"/>
                        <a14:foregroundMark x1="14612" y1="58567" x2="17247" y2="78505"/>
                        <a14:foregroundMark x1="51142" y1="98131" x2="63242" y2="98442"/>
                        <a14:foregroundMark x1="89726" y1="59190" x2="89726" y2="59502"/>
                        <a14:foregroundMark x1="80822" y1="52025" x2="76941" y2="78505"/>
                        <a14:foregroundMark x1="82192" y1="50467" x2="82192" y2="50467"/>
                        <a14:foregroundMark x1="81735" y1="48910" x2="81735" y2="48910"/>
                        <a14:foregroundMark x1="80594" y1="48910" x2="80594" y2="48910"/>
                        <a14:foregroundMark x1="24201" y1="98131" x2="24201" y2="98131"/>
                        <a14:foregroundMark x1="8219" y1="77570" x2="8219" y2="77570"/>
                        <a14:foregroundMark x1="41553" y1="83801" x2="41553" y2="83801"/>
                        <a14:foregroundMark x1="26941" y1="63240" x2="26941" y2="63240"/>
                        <a14:foregroundMark x1="40411" y1="85047" x2="40411" y2="82866"/>
                        <a14:backgroundMark x1="14612" y1="78505" x2="14612" y2="78505"/>
                        <a14:backgroundMark x1="12557" y1="76947" x2="12557" y2="76947"/>
                        <a14:backgroundMark x1="17123" y1="78816" x2="17123" y2="78816"/>
                        <a14:backgroundMark x1="17580" y1="78816" x2="17580" y2="78816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971" y="2495261"/>
            <a:ext cx="5951836" cy="436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Google Shape;28;p3">
            <a:extLst>
              <a:ext uri="{FF2B5EF4-FFF2-40B4-BE49-F238E27FC236}">
                <a16:creationId xmlns:a16="http://schemas.microsoft.com/office/drawing/2014/main" id="{9A9E6374-6F27-4919-828F-EDB8D36687CA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1;p3">
            <a:extLst>
              <a:ext uri="{FF2B5EF4-FFF2-40B4-BE49-F238E27FC236}">
                <a16:creationId xmlns:a16="http://schemas.microsoft.com/office/drawing/2014/main" id="{08181C7D-9182-4C61-8E2B-2996BEB330D7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2;p3">
            <a:extLst>
              <a:ext uri="{FF2B5EF4-FFF2-40B4-BE49-F238E27FC236}">
                <a16:creationId xmlns:a16="http://schemas.microsoft.com/office/drawing/2014/main" id="{A84F8B0B-AD1E-4180-B7EC-F7275A58B3CC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3;p3">
            <a:extLst>
              <a:ext uri="{FF2B5EF4-FFF2-40B4-BE49-F238E27FC236}">
                <a16:creationId xmlns:a16="http://schemas.microsoft.com/office/drawing/2014/main" id="{FA4B92BF-D0D0-45F0-8607-EDCF53D9735A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" name="Google Shape;36;p3">
            <a:extLst>
              <a:ext uri="{FF2B5EF4-FFF2-40B4-BE49-F238E27FC236}">
                <a16:creationId xmlns:a16="http://schemas.microsoft.com/office/drawing/2014/main" id="{B0B3D858-9A4A-4251-9AA5-F05D60970416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Google Shape;39;p3">
            <a:extLst>
              <a:ext uri="{FF2B5EF4-FFF2-40B4-BE49-F238E27FC236}">
                <a16:creationId xmlns:a16="http://schemas.microsoft.com/office/drawing/2014/main" id="{E13B4C12-5701-460B-86DE-FEE31944CC33}"/>
              </a:ext>
            </a:extLst>
          </p:cNvPr>
          <p:cNvSpPr/>
          <p:nvPr userDrawn="1"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EF186DA-4F6F-4EB7-B7BF-4A5C7D7582CD}"/>
              </a:ext>
            </a:extLst>
          </p:cNvPr>
          <p:cNvSpPr txBox="1"/>
          <p:nvPr userDrawn="1"/>
        </p:nvSpPr>
        <p:spPr>
          <a:xfrm>
            <a:off x="9027688" y="6604772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750999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rgbClr val="92D05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BCC72087-4FA3-4794-934B-D71FADABB62A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205286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bg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1" y="513078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1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1035449" y="602411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256798B-C569-4288-8547-D3A8F47EE487}"/>
              </a:ext>
            </a:extLst>
          </p:cNvPr>
          <p:cNvSpPr txBox="1"/>
          <p:nvPr userDrawn="1"/>
        </p:nvSpPr>
        <p:spPr>
          <a:xfrm>
            <a:off x="4828038" y="909619"/>
            <a:ext cx="7536449" cy="6031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 BẢO   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QUẢN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ĐỒ DÙNG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CÁ NHÂN VÀ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GIA ĐÌNH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0775BC22-8A81-4B68-82BE-E53C9B004DAF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EA8D"/>
              </a:clrFrom>
              <a:clrTo>
                <a:srgbClr val="FFEA8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8"/>
          <a:stretch/>
        </p:blipFill>
        <p:spPr bwMode="auto">
          <a:xfrm>
            <a:off x="1796184" y="3292193"/>
            <a:ext cx="5351217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BF89F3C3-1506-4047-95DD-45D7831B32ED}"/>
              </a:ext>
            </a:extLst>
          </p:cNvPr>
          <p:cNvSpPr txBox="1"/>
          <p:nvPr userDrawn="1"/>
        </p:nvSpPr>
        <p:spPr>
          <a:xfrm>
            <a:off x="6874155" y="6584138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668148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853774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66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7" r:id="rId17"/>
  </p:sldLayoutIdLst>
  <p:transition spd="slow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3.xml"/><Relationship Id="rId6" Type="http://schemas.microsoft.com/office/2007/relationships/hdphoto" Target="../media/hdphoto4.wdp"/><Relationship Id="rId5" Type="http://schemas.openxmlformats.org/officeDocument/2006/relationships/image" Target="../media/image14.png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4.xml"/><Relationship Id="rId6" Type="http://schemas.microsoft.com/office/2007/relationships/hdphoto" Target="../media/hdphoto6.wdp"/><Relationship Id="rId5" Type="http://schemas.openxmlformats.org/officeDocument/2006/relationships/image" Target="../media/image16.png"/><Relationship Id="rId4" Type="http://schemas.microsoft.com/office/2007/relationships/hdphoto" Target="../media/hdphoto5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5.xml"/><Relationship Id="rId6" Type="http://schemas.microsoft.com/office/2007/relationships/hdphoto" Target="../media/hdphoto6.wdp"/><Relationship Id="rId5" Type="http://schemas.openxmlformats.org/officeDocument/2006/relationships/image" Target="../media/image16.png"/><Relationship Id="rId4" Type="http://schemas.microsoft.com/office/2007/relationships/hdphoto" Target="../media/hdphoto7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6.xml"/><Relationship Id="rId6" Type="http://schemas.microsoft.com/office/2007/relationships/hdphoto" Target="../media/hdphoto7.wdp"/><Relationship Id="rId5" Type="http://schemas.openxmlformats.org/officeDocument/2006/relationships/image" Target="../media/image17.png"/><Relationship Id="rId4" Type="http://schemas.microsoft.com/office/2007/relationships/hdphoto" Target="../media/hdphoto8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7.xml"/><Relationship Id="rId6" Type="http://schemas.microsoft.com/office/2007/relationships/hdphoto" Target="../media/hdphoto7.wdp"/><Relationship Id="rId5" Type="http://schemas.openxmlformats.org/officeDocument/2006/relationships/image" Target="../media/image17.png"/><Relationship Id="rId4" Type="http://schemas.microsoft.com/office/2007/relationships/hdphoto" Target="../media/hdphoto8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Relationship Id="rId4" Type="http://schemas.microsoft.com/office/2007/relationships/hdphoto" Target="../media/hdphoto9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7" name="WordArt 11"/>
          <p:cNvSpPr>
            <a:spLocks noChangeArrowheads="1" noChangeShapeType="1" noTextEdit="1"/>
          </p:cNvSpPr>
          <p:nvPr/>
        </p:nvSpPr>
        <p:spPr bwMode="auto">
          <a:xfrm>
            <a:off x="2819400" y="1676400"/>
            <a:ext cx="6781800" cy="1524000"/>
          </a:xfrm>
          <a:prstGeom prst="rect">
            <a:avLst/>
          </a:prstGeom>
        </p:spPr>
        <p:txBody>
          <a:bodyPr wrap="none" lIns="91436" tIns="45719" rIns="91436" bIns="45719" numCol="1" fromWordArt="1">
            <a:prstTxWarp prst="textPlain">
              <a:avLst>
                <a:gd name="adj" fmla="val 50000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99"/>
              </a:extrusionClr>
            </a:sp3d>
          </a:bodyPr>
          <a:lstStyle/>
          <a:p>
            <a:pPr algn="ctr" defTabSz="914332">
              <a:defRPr/>
            </a:pPr>
            <a:endParaRPr lang="vi-VN" sz="1067" b="1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000000"/>
                  </a:gs>
                  <a:gs pos="20000">
                    <a:srgbClr val="0A128C"/>
                  </a:gs>
                  <a:gs pos="35001">
                    <a:srgbClr val="181CC7"/>
                  </a:gs>
                  <a:gs pos="44000">
                    <a:srgbClr val="7005D4"/>
                  </a:gs>
                  <a:gs pos="50000">
                    <a:srgbClr val="8C3D91"/>
                  </a:gs>
                  <a:gs pos="56000">
                    <a:srgbClr val="7005D4"/>
                  </a:gs>
                  <a:gs pos="64999">
                    <a:srgbClr val="181CC7"/>
                  </a:gs>
                  <a:gs pos="80000">
                    <a:srgbClr val="0A128C"/>
                  </a:gs>
                  <a:gs pos="100000">
                    <a:srgbClr val="000000"/>
                  </a:gs>
                </a:gsLst>
                <a:lin ang="5400000" scaled="1"/>
              </a:gradFill>
              <a:latin typeface="Times New Roman"/>
              <a:cs typeface="Times New Roman"/>
              <a:sym typeface="Arial"/>
            </a:endParaRPr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2909063" y="2785993"/>
            <a:ext cx="6173260" cy="722019"/>
          </a:xfrm>
          <a:prstGeom prst="rect">
            <a:avLst/>
          </a:prstGeom>
        </p:spPr>
        <p:txBody>
          <a:bodyPr wrap="none" lIns="91436" tIns="45719" rIns="91436" bIns="45719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MÔN: </a:t>
            </a:r>
            <a:r>
              <a:rPr lang="en-US" sz="36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ĐẠO ĐỨC</a:t>
            </a:r>
            <a:endParaRPr lang="en-US" sz="36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sy="50000" kx="2453608" rotWithShape="0">
                  <a:srgbClr val="868686">
                    <a:alpha val="5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2053" name="Group 13"/>
          <p:cNvGrpSpPr>
            <a:grpSpLocks/>
          </p:cNvGrpSpPr>
          <p:nvPr/>
        </p:nvGrpSpPr>
        <p:grpSpPr bwMode="auto">
          <a:xfrm>
            <a:off x="5" y="-14288"/>
            <a:ext cx="12256655" cy="6837363"/>
            <a:chOff x="14" y="-9"/>
            <a:chExt cx="5781" cy="4329"/>
          </a:xfrm>
        </p:grpSpPr>
        <p:pic>
          <p:nvPicPr>
            <p:cNvPr id="2057" name="Picture 14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" y="0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8" name="Picture 15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127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9" name="Picture 16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" y="4267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0" name="Picture 17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71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4" name="TextBox 12"/>
          <p:cNvSpPr txBox="1">
            <a:spLocks noChangeArrowheads="1"/>
          </p:cNvSpPr>
          <p:nvPr/>
        </p:nvSpPr>
        <p:spPr bwMode="auto">
          <a:xfrm>
            <a:off x="1752603" y="533402"/>
            <a:ext cx="9331036" cy="1384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6" tIns="45719" rIns="91436" bIns="45719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914332" eaLnBrk="1" hangingPunct="1">
              <a:lnSpc>
                <a:spcPct val="150000"/>
              </a:lnSpc>
              <a:defRPr/>
            </a:pP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  <a:sym typeface="Arial"/>
              </a:rPr>
              <a:t>ỦY BAN NHÂN DÂN QUẬN LONG BIÊN</a:t>
            </a:r>
          </a:p>
          <a:p>
            <a:pPr algn="ctr" defTabSz="914332" eaLnBrk="1" hangingPunct="1">
              <a:lnSpc>
                <a:spcPct val="150000"/>
              </a:lnSpc>
              <a:defRPr/>
            </a:pP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  <a:sym typeface="Arial"/>
              </a:rPr>
              <a:t>TRƯỜNG TIỂU HỌC ÁI MỘ B</a:t>
            </a:r>
          </a:p>
        </p:txBody>
      </p:sp>
      <p:sp>
        <p:nvSpPr>
          <p:cNvPr id="2056" name="TextBox 14"/>
          <p:cNvSpPr txBox="1">
            <a:spLocks noChangeArrowheads="1"/>
          </p:cNvSpPr>
          <p:nvPr/>
        </p:nvSpPr>
        <p:spPr bwMode="auto">
          <a:xfrm>
            <a:off x="1977476" y="4145455"/>
            <a:ext cx="8534400" cy="646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9" rIns="91436" bIns="45719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914332" eaLnBrk="1" hangingPunct="1">
              <a:defRPr/>
            </a:pPr>
            <a:r>
              <a:rPr lang="en-US" sz="3600" b="1" dirty="0">
                <a:solidFill>
                  <a:srgbClr val="FF0000"/>
                </a:solidFill>
                <a:cs typeface="Times New Roman" pitchFamily="18" charset="0"/>
                <a:sym typeface="Arial"/>
              </a:rPr>
              <a:t>LỚP 2</a:t>
            </a:r>
          </a:p>
        </p:txBody>
      </p:sp>
      <p:sp>
        <p:nvSpPr>
          <p:cNvPr id="12" name="TextBox 14">
            <a:extLst>
              <a:ext uri="{FF2B5EF4-FFF2-40B4-BE49-F238E27FC236}">
                <a16:creationId xmlns:a16="http://schemas.microsoft.com/office/drawing/2014/main" id="{038EBA7F-34F2-4ECE-BCA6-B7BCB30B21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321" y="4975745"/>
            <a:ext cx="11577691" cy="646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6" tIns="45719" rIns="91436" bIns="45719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914332" eaLnBrk="1" hangingPunct="1">
              <a:defRPr/>
            </a:pPr>
            <a:r>
              <a:rPr lang="en-US" sz="3600" b="1" dirty="0" err="1">
                <a:solidFill>
                  <a:srgbClr val="7030A0"/>
                </a:solidFill>
                <a:cs typeface="Times New Roman" pitchFamily="18" charset="0"/>
                <a:sym typeface="Arial"/>
              </a:rPr>
              <a:t>Bài</a:t>
            </a:r>
            <a:r>
              <a:rPr lang="en-US" sz="3600" b="1" dirty="0">
                <a:solidFill>
                  <a:srgbClr val="7030A0"/>
                </a:solidFill>
                <a:cs typeface="Times New Roman" pitchFamily="18" charset="0"/>
                <a:sym typeface="Arial"/>
              </a:rPr>
              <a:t>: </a:t>
            </a:r>
            <a:r>
              <a:rPr lang="en-US" sz="3600" b="1" dirty="0" err="1" smtClean="0">
                <a:solidFill>
                  <a:srgbClr val="7030A0"/>
                </a:solidFill>
                <a:cs typeface="Times New Roman" pitchFamily="18" charset="0"/>
                <a:sym typeface="Arial"/>
              </a:rPr>
              <a:t>Tìm</a:t>
            </a:r>
            <a:r>
              <a:rPr lang="en-US" sz="3600" b="1" dirty="0" smtClean="0">
                <a:solidFill>
                  <a:srgbClr val="7030A0"/>
                </a:solidFill>
                <a:cs typeface="Times New Roman" pitchFamily="18" charset="0"/>
                <a:sym typeface="Arial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cs typeface="Times New Roman" pitchFamily="18" charset="0"/>
                <a:sym typeface="Arial"/>
              </a:rPr>
              <a:t>kiếm</a:t>
            </a:r>
            <a:r>
              <a:rPr lang="en-US" sz="3600" b="1" dirty="0" smtClean="0">
                <a:solidFill>
                  <a:srgbClr val="7030A0"/>
                </a:solidFill>
                <a:cs typeface="Times New Roman" pitchFamily="18" charset="0"/>
                <a:sym typeface="Arial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cs typeface="Times New Roman" pitchFamily="18" charset="0"/>
                <a:sym typeface="Arial"/>
              </a:rPr>
              <a:t>sự</a:t>
            </a:r>
            <a:r>
              <a:rPr lang="en-US" sz="3600" b="1" dirty="0" smtClean="0">
                <a:solidFill>
                  <a:srgbClr val="7030A0"/>
                </a:solidFill>
                <a:cs typeface="Times New Roman" pitchFamily="18" charset="0"/>
                <a:sym typeface="Arial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cs typeface="Times New Roman" pitchFamily="18" charset="0"/>
                <a:sym typeface="Arial"/>
              </a:rPr>
              <a:t>hỗ</a:t>
            </a:r>
            <a:r>
              <a:rPr lang="en-US" sz="3600" b="1" dirty="0" smtClean="0">
                <a:solidFill>
                  <a:srgbClr val="7030A0"/>
                </a:solidFill>
                <a:cs typeface="Times New Roman" pitchFamily="18" charset="0"/>
                <a:sym typeface="Arial"/>
              </a:rPr>
              <a:t> </a:t>
            </a:r>
            <a:r>
              <a:rPr lang="en-US" sz="3600" b="1" err="1" smtClean="0">
                <a:solidFill>
                  <a:srgbClr val="7030A0"/>
                </a:solidFill>
                <a:cs typeface="Times New Roman" pitchFamily="18" charset="0"/>
                <a:sym typeface="Arial"/>
              </a:rPr>
              <a:t>trợ</a:t>
            </a:r>
            <a:r>
              <a:rPr lang="en-US" sz="3600" b="1" smtClean="0">
                <a:solidFill>
                  <a:srgbClr val="7030A0"/>
                </a:solidFill>
                <a:cs typeface="Times New Roman" pitchFamily="18" charset="0"/>
                <a:sym typeface="Arial"/>
              </a:rPr>
              <a:t> nơi công cộng (Tiết 1)</a:t>
            </a:r>
            <a:r>
              <a:rPr lang="vi-VN" sz="3600" b="1" smtClean="0">
                <a:solidFill>
                  <a:srgbClr val="7030A0"/>
                </a:solidFill>
                <a:cs typeface="Times New Roman" pitchFamily="18" charset="0"/>
                <a:sym typeface="Arial"/>
              </a:rPr>
              <a:t>.</a:t>
            </a:r>
            <a:endParaRPr lang="en-US" sz="3600" b="1" dirty="0">
              <a:solidFill>
                <a:srgbClr val="7030A0"/>
              </a:solidFill>
              <a:cs typeface="Times New Roman" pitchFamily="18" charset="0"/>
              <a:sym typeface="Arial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C8C3591-1849-4523-A500-493EB0D6E0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09" y="178291"/>
            <a:ext cx="1523999" cy="152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507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repeatCount="2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714"/>
          <a:stretch/>
        </p:blipFill>
        <p:spPr>
          <a:xfrm>
            <a:off x="0" y="1698172"/>
            <a:ext cx="12192000" cy="3174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7870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F293CC7-4AA3-4263-86BF-82B2BF7B45D0}"/>
              </a:ext>
            </a:extLst>
          </p:cNvPr>
          <p:cNvSpPr txBox="1"/>
          <p:nvPr/>
        </p:nvSpPr>
        <p:spPr>
          <a:xfrm>
            <a:off x="217714" y="0"/>
            <a:ext cx="22557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5400" dirty="0">
                <a:solidFill>
                  <a:schemeClr val="accent2"/>
                </a:solidFill>
                <a:latin typeface="+mj-lt"/>
              </a:rPr>
              <a:t>BÀI </a:t>
            </a:r>
            <a:r>
              <a:rPr lang="en-US" sz="5400" dirty="0">
                <a:solidFill>
                  <a:schemeClr val="accent2"/>
                </a:solidFill>
                <a:latin typeface="+mj-lt"/>
              </a:rPr>
              <a:t>13</a:t>
            </a:r>
            <a:endParaRPr lang="vi-VN" sz="54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5910A4-4648-45A7-A1E5-287DDCC00F12}"/>
              </a:ext>
            </a:extLst>
          </p:cNvPr>
          <p:cNvSpPr txBox="1"/>
          <p:nvPr/>
        </p:nvSpPr>
        <p:spPr>
          <a:xfrm>
            <a:off x="1272014" y="1346207"/>
            <a:ext cx="70103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002060"/>
                </a:solidFill>
                <a:latin typeface="+mj-lt"/>
              </a:rPr>
              <a:t>TÌM KIẾM SỰ HỖ TRỢ Ở NƠI CÔNG CỘNG</a:t>
            </a:r>
            <a:endParaRPr lang="vi-VN" sz="4800" dirty="0">
              <a:solidFill>
                <a:srgbClr val="002060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268815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EA86-8F97-4AB1-A369-D2667E954F4D}"/>
              </a:ext>
            </a:extLst>
          </p:cNvPr>
          <p:cNvGrpSpPr/>
          <p:nvPr/>
        </p:nvGrpSpPr>
        <p:grpSpPr>
          <a:xfrm>
            <a:off x="500062" y="381715"/>
            <a:ext cx="2886686" cy="975278"/>
            <a:chOff x="500062" y="381715"/>
            <a:chExt cx="2886686" cy="975278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8587C76-7A33-417F-83CB-FA8AD70CC3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381715"/>
              <a:ext cx="1170334" cy="975278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28C363B-62E1-4D04-AA67-99695478A773}"/>
                </a:ext>
              </a:extLst>
            </p:cNvPr>
            <p:cNvSpPr txBox="1"/>
            <p:nvPr/>
          </p:nvSpPr>
          <p:spPr>
            <a:xfrm>
              <a:off x="1493281" y="639505"/>
              <a:ext cx="18934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F78609"/>
                  </a:solidFill>
                  <a:latin typeface="+mj-lt"/>
                </a:rPr>
                <a:t>KHỞI ĐỘNG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8133D60E-6580-45AB-A7E1-67BCC76FC547}"/>
              </a:ext>
            </a:extLst>
          </p:cNvPr>
          <p:cNvSpPr txBox="1"/>
          <p:nvPr/>
        </p:nvSpPr>
        <p:spPr>
          <a:xfrm flipH="1">
            <a:off x="2023003" y="1356993"/>
            <a:ext cx="8494336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rgbClr val="000000"/>
                </a:solidFill>
              </a:rPr>
              <a:t>Kể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về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một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lần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em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gặp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khó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khăn</a:t>
            </a:r>
            <a:r>
              <a:rPr lang="en-US" sz="2800" dirty="0">
                <a:solidFill>
                  <a:srgbClr val="000000"/>
                </a:solidFill>
              </a:rPr>
              <a:t> ở </a:t>
            </a:r>
            <a:r>
              <a:rPr lang="en-US" sz="2800" dirty="0" err="1">
                <a:solidFill>
                  <a:srgbClr val="000000"/>
                </a:solidFill>
              </a:rPr>
              <a:t>nơi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công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cộng</a:t>
            </a:r>
            <a:r>
              <a:rPr lang="en-US" sz="2800" dirty="0">
                <a:solidFill>
                  <a:srgbClr val="000000"/>
                </a:solidFill>
              </a:rPr>
              <a:t>. Khi </a:t>
            </a:r>
            <a:r>
              <a:rPr lang="en-US" sz="2800" dirty="0" err="1">
                <a:solidFill>
                  <a:srgbClr val="000000"/>
                </a:solidFill>
              </a:rPr>
              <a:t>đó</a:t>
            </a:r>
            <a:r>
              <a:rPr lang="en-US" sz="2800" dirty="0">
                <a:solidFill>
                  <a:srgbClr val="000000"/>
                </a:solidFill>
              </a:rPr>
              <a:t>, </a:t>
            </a:r>
            <a:r>
              <a:rPr lang="en-US" sz="2800" dirty="0" err="1">
                <a:solidFill>
                  <a:srgbClr val="000000"/>
                </a:solidFill>
              </a:rPr>
              <a:t>em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đã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làm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gì</a:t>
            </a:r>
            <a:r>
              <a:rPr lang="en-US" sz="2800" dirty="0">
                <a:solidFill>
                  <a:srgbClr val="000000"/>
                </a:solidFill>
              </a:rPr>
              <a:t>?</a:t>
            </a:r>
            <a:endParaRPr lang="vi-VN" sz="2800" dirty="0">
              <a:solidFill>
                <a:srgbClr val="000000"/>
              </a:solidFill>
            </a:endParaRPr>
          </a:p>
        </p:txBody>
      </p:sp>
      <p:pic>
        <p:nvPicPr>
          <p:cNvPr id="1030" name="Picture 6" descr="Premium Vector | Happy cute kids smile with teacher together">
            <a:extLst>
              <a:ext uri="{FF2B5EF4-FFF2-40B4-BE49-F238E27FC236}">
                <a16:creationId xmlns:a16="http://schemas.microsoft.com/office/drawing/2014/main" id="{F7478D52-8C7E-4296-AAB7-FB7E9C11C0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341" y="2856426"/>
            <a:ext cx="7807317" cy="405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9680028" y="6421821"/>
            <a:ext cx="1524000" cy="1576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24847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25BE0C7-3CEC-4518-B8E9-AEA0C0BB3519}"/>
              </a:ext>
            </a:extLst>
          </p:cNvPr>
          <p:cNvGrpSpPr/>
          <p:nvPr/>
        </p:nvGrpSpPr>
        <p:grpSpPr>
          <a:xfrm>
            <a:off x="482712" y="368087"/>
            <a:ext cx="2816950" cy="1489289"/>
            <a:chOff x="569798" y="1124402"/>
            <a:chExt cx="2816950" cy="148928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A7E49621-CDA3-4C97-8D7B-9EFC6F3A98A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9798" y="1124402"/>
              <a:ext cx="2816950" cy="1489289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6CB1FD2-ECF9-4322-BBBC-01D6D8BE5AC2}"/>
                </a:ext>
              </a:extLst>
            </p:cNvPr>
            <p:cNvSpPr txBox="1"/>
            <p:nvPr/>
          </p:nvSpPr>
          <p:spPr>
            <a:xfrm>
              <a:off x="1442468" y="1610762"/>
              <a:ext cx="178446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chemeClr val="accent2"/>
                  </a:solidFill>
                  <a:latin typeface="+mj-lt"/>
                </a:rPr>
                <a:t>KHÁM PHÁ</a:t>
              </a: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831BC949-3304-4C44-B24B-9EF0B658FB5C}"/>
              </a:ext>
            </a:extLst>
          </p:cNvPr>
          <p:cNvSpPr/>
          <p:nvPr/>
        </p:nvSpPr>
        <p:spPr>
          <a:xfrm>
            <a:off x="3872640" y="901288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291BBC-E560-4D30-A920-96F5104F2A6A}"/>
              </a:ext>
            </a:extLst>
          </p:cNvPr>
          <p:cNvSpPr txBox="1"/>
          <p:nvPr/>
        </p:nvSpPr>
        <p:spPr>
          <a:xfrm>
            <a:off x="4336465" y="901288"/>
            <a:ext cx="62979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</a:rPr>
              <a:t>Quan </a:t>
            </a:r>
            <a:r>
              <a:rPr lang="en-US" sz="2800" b="1" dirty="0" err="1">
                <a:solidFill>
                  <a:srgbClr val="00B050"/>
                </a:solidFill>
              </a:rPr>
              <a:t>sát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tranh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và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trả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lời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câu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hỏi</a:t>
            </a:r>
            <a:r>
              <a:rPr lang="en-US" sz="2800" b="1" dirty="0">
                <a:solidFill>
                  <a:srgbClr val="00B050"/>
                </a:solidFill>
              </a:rPr>
              <a:t>:</a:t>
            </a:r>
            <a:endParaRPr lang="vi-VN" sz="2800" b="1" dirty="0">
              <a:solidFill>
                <a:srgbClr val="00B050"/>
              </a:solidFill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771B4266-81BC-4B4E-ABA8-EB8726BB4A9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453" t="3512" r="49274"/>
          <a:stretch/>
        </p:blipFill>
        <p:spPr>
          <a:xfrm>
            <a:off x="1034351" y="1528766"/>
            <a:ext cx="4530622" cy="4476337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FE010327-10B1-47F8-9E86-D2AEDC44B10F}"/>
              </a:ext>
            </a:extLst>
          </p:cNvPr>
          <p:cNvSpPr txBox="1"/>
          <p:nvPr/>
        </p:nvSpPr>
        <p:spPr>
          <a:xfrm>
            <a:off x="1129155" y="6051944"/>
            <a:ext cx="4435818" cy="44627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300" i="1" dirty="0" err="1">
                <a:solidFill>
                  <a:schemeClr val="bg2"/>
                </a:solidFill>
              </a:rPr>
              <a:t>Em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bị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người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lạ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mặt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đi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theo.</a:t>
            </a:r>
            <a:endParaRPr lang="vi-VN" sz="2300" i="1" dirty="0">
              <a:solidFill>
                <a:schemeClr val="bg2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A22D85C-91E1-492B-88E8-9935DF9D5780}"/>
              </a:ext>
            </a:extLst>
          </p:cNvPr>
          <p:cNvSpPr txBox="1"/>
          <p:nvPr/>
        </p:nvSpPr>
        <p:spPr>
          <a:xfrm>
            <a:off x="7072755" y="6005103"/>
            <a:ext cx="4435818" cy="44627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300" i="1" dirty="0">
                <a:solidFill>
                  <a:schemeClr val="bg2"/>
                </a:solidFill>
              </a:rPr>
              <a:t>Xe </a:t>
            </a:r>
            <a:r>
              <a:rPr lang="en-US" sz="2300" i="1" dirty="0" err="1">
                <a:solidFill>
                  <a:schemeClr val="bg2"/>
                </a:solidFill>
              </a:rPr>
              <a:t>đạp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của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em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bị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tuột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xích</a:t>
            </a:r>
            <a:r>
              <a:rPr lang="en-US" sz="2300" i="1" dirty="0">
                <a:solidFill>
                  <a:schemeClr val="bg2"/>
                </a:solidFill>
              </a:rPr>
              <a:t>.</a:t>
            </a:r>
            <a:endParaRPr lang="vi-VN" sz="2300" i="1" dirty="0">
              <a:solidFill>
                <a:schemeClr val="bg2"/>
              </a:solidFill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F369C7EF-F814-4306-8ED6-C6847F4A70C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0860" t="1966" r="-133" b="1546"/>
          <a:stretch/>
        </p:blipFill>
        <p:spPr>
          <a:xfrm>
            <a:off x="6977951" y="1501452"/>
            <a:ext cx="4530622" cy="447633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9680028" y="6421821"/>
            <a:ext cx="1524000" cy="1576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67835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24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>
            <a:extLst>
              <a:ext uri="{FF2B5EF4-FFF2-40B4-BE49-F238E27FC236}">
                <a16:creationId xmlns:a16="http://schemas.microsoft.com/office/drawing/2014/main" id="{C61CA463-DF0E-4631-B379-AEA9EED2DE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78" t="9847" r="5150" b="16402"/>
          <a:stretch/>
        </p:blipFill>
        <p:spPr bwMode="auto">
          <a:xfrm>
            <a:off x="482712" y="334632"/>
            <a:ext cx="882091" cy="760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C91D9DA-9576-41D1-99DD-64A18033149B}"/>
              </a:ext>
            </a:extLst>
          </p:cNvPr>
          <p:cNvSpPr txBox="1"/>
          <p:nvPr/>
        </p:nvSpPr>
        <p:spPr>
          <a:xfrm flipH="1">
            <a:off x="1364802" y="590903"/>
            <a:ext cx="98692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solidFill>
                  <a:srgbClr val="000000"/>
                </a:solidFill>
              </a:rPr>
              <a:t>Vì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sao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em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cần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tìm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kiếm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sự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hỗ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trợ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trong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các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tình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huống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trên</a:t>
            </a:r>
            <a:r>
              <a:rPr lang="en-US" sz="2400" dirty="0">
                <a:solidFill>
                  <a:srgbClr val="000000"/>
                </a:solidFill>
              </a:rPr>
              <a:t>?</a:t>
            </a:r>
            <a:endParaRPr lang="vi-VN" sz="2400" dirty="0">
              <a:solidFill>
                <a:srgbClr val="000000"/>
              </a:solidFill>
            </a:endParaRP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35853F79-1A87-4DAD-9E8A-911FBAC09F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78" t="9847" r="5150" b="16402"/>
          <a:stretch/>
        </p:blipFill>
        <p:spPr bwMode="auto">
          <a:xfrm>
            <a:off x="530799" y="5197195"/>
            <a:ext cx="882091" cy="760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3A5CF01-02CA-402B-B158-0D3FCC3A1ED0}"/>
              </a:ext>
            </a:extLst>
          </p:cNvPr>
          <p:cNvSpPr txBox="1"/>
          <p:nvPr/>
        </p:nvSpPr>
        <p:spPr>
          <a:xfrm flipH="1">
            <a:off x="1364802" y="5197195"/>
            <a:ext cx="9855353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 err="1">
                <a:solidFill>
                  <a:srgbClr val="000000"/>
                </a:solidFill>
              </a:rPr>
              <a:t>Kể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thêm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những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tình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huống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cần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tìm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kiếm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sự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hỗ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trợ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khi</a:t>
            </a:r>
            <a:r>
              <a:rPr lang="en-US" sz="2400" dirty="0">
                <a:solidFill>
                  <a:srgbClr val="000000"/>
                </a:solidFill>
              </a:rPr>
              <a:t> ở </a:t>
            </a:r>
            <a:r>
              <a:rPr lang="en-US" sz="2400" dirty="0" err="1">
                <a:solidFill>
                  <a:srgbClr val="000000"/>
                </a:solidFill>
              </a:rPr>
              <a:t>nơi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công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cộng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mà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em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biết</a:t>
            </a:r>
            <a:r>
              <a:rPr lang="en-US" sz="2400" dirty="0">
                <a:solidFill>
                  <a:srgbClr val="000000"/>
                </a:solidFill>
              </a:rPr>
              <a:t>.</a:t>
            </a:r>
            <a:endParaRPr lang="vi-VN" sz="2400" dirty="0">
              <a:solidFill>
                <a:srgbClr val="00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ECDD92E-71D5-4F05-B5BB-7CEF605438B0}"/>
              </a:ext>
            </a:extLst>
          </p:cNvPr>
          <p:cNvSpPr txBox="1"/>
          <p:nvPr/>
        </p:nvSpPr>
        <p:spPr>
          <a:xfrm>
            <a:off x="530799" y="3942336"/>
            <a:ext cx="11103195" cy="1088568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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Việc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tìm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kiếm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sự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hỗ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trợ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kịp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thời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sẽ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giúp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em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bảo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vệ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bản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thân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,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không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ảnh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hưởng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tới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những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công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việc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cá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nhân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của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mình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.</a:t>
            </a:r>
            <a:endParaRPr lang="vi-VN" sz="2300" dirty="0">
              <a:solidFill>
                <a:srgbClr val="FF0000"/>
              </a:solidFill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F3B4CAA6-CF58-4973-ABED-8FF8F154D9E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453" t="3512" r="49274"/>
          <a:stretch/>
        </p:blipFill>
        <p:spPr>
          <a:xfrm>
            <a:off x="2547092" y="994876"/>
            <a:ext cx="2801024" cy="276746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DD79E52-D4BE-43ED-A826-94CDB80EDF1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0860" t="1966" r="-133" b="1546"/>
          <a:stretch/>
        </p:blipFill>
        <p:spPr>
          <a:xfrm>
            <a:off x="6530406" y="1094881"/>
            <a:ext cx="2801024" cy="276746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9680028" y="6421821"/>
            <a:ext cx="1524000" cy="1576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80304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486BC9A2-9C30-400D-8E3E-F1DF7866F68B}"/>
              </a:ext>
            </a:extLst>
          </p:cNvPr>
          <p:cNvSpPr/>
          <p:nvPr/>
        </p:nvSpPr>
        <p:spPr>
          <a:xfrm>
            <a:off x="969783" y="581974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2"/>
                </a:solidFill>
                <a:latin typeface="+mj-lt"/>
              </a:rPr>
              <a:t>2</a:t>
            </a:r>
            <a:endParaRPr lang="vi-VN" sz="32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420C3BF-64AA-49B6-931E-0DCA14BAE41F}"/>
              </a:ext>
            </a:extLst>
          </p:cNvPr>
          <p:cNvSpPr txBox="1"/>
          <p:nvPr/>
        </p:nvSpPr>
        <p:spPr>
          <a:xfrm>
            <a:off x="1433608" y="581974"/>
            <a:ext cx="62979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B050"/>
                </a:solidFill>
              </a:rPr>
              <a:t>Đọc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tình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huống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và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trả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lời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câu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hỏi</a:t>
            </a:r>
            <a:r>
              <a:rPr lang="en-US" sz="2800" b="1" dirty="0">
                <a:solidFill>
                  <a:srgbClr val="00B050"/>
                </a:solidFill>
              </a:rPr>
              <a:t>:</a:t>
            </a:r>
            <a:endParaRPr lang="vi-VN" sz="2800" b="1" dirty="0">
              <a:solidFill>
                <a:srgbClr val="00B05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4C34FCC-9101-4120-A93F-DAF059269028}"/>
              </a:ext>
            </a:extLst>
          </p:cNvPr>
          <p:cNvSpPr txBox="1"/>
          <p:nvPr/>
        </p:nvSpPr>
        <p:spPr>
          <a:xfrm flipH="1">
            <a:off x="711200" y="1224258"/>
            <a:ext cx="10769599" cy="1685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i="1" dirty="0" err="1">
                <a:solidFill>
                  <a:srgbClr val="000000"/>
                </a:solidFill>
              </a:rPr>
              <a:t>Lớp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Hà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đi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tham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quan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vườn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bách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thú</a:t>
            </a:r>
            <a:r>
              <a:rPr lang="en-US" sz="2400" i="1" dirty="0">
                <a:solidFill>
                  <a:srgbClr val="000000"/>
                </a:solidFill>
              </a:rPr>
              <a:t>. Do </a:t>
            </a:r>
            <a:r>
              <a:rPr lang="en-US" sz="2400" i="1" dirty="0" err="1">
                <a:solidFill>
                  <a:srgbClr val="000000"/>
                </a:solidFill>
              </a:rPr>
              <a:t>mải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ngắm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những</a:t>
            </a:r>
            <a:r>
              <a:rPr lang="en-US" sz="2400" i="1" dirty="0">
                <a:solidFill>
                  <a:srgbClr val="000000"/>
                </a:solidFill>
              </a:rPr>
              <a:t> con </a:t>
            </a:r>
            <a:r>
              <a:rPr lang="en-US" sz="2400" i="1" dirty="0" err="1">
                <a:solidFill>
                  <a:srgbClr val="000000"/>
                </a:solidFill>
              </a:rPr>
              <a:t>vật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mình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yêu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thích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nên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Hà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đã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bị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đi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lạc</a:t>
            </a:r>
            <a:r>
              <a:rPr lang="en-US" sz="2400" i="1" dirty="0">
                <a:solidFill>
                  <a:srgbClr val="000000"/>
                </a:solidFill>
              </a:rPr>
              <a:t>. </a:t>
            </a:r>
            <a:r>
              <a:rPr lang="en-US" sz="2400" i="1" dirty="0" err="1">
                <a:solidFill>
                  <a:srgbClr val="000000"/>
                </a:solidFill>
              </a:rPr>
              <a:t>Bạn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đã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bình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tĩnh</a:t>
            </a:r>
            <a:r>
              <a:rPr lang="en-US" sz="2400" i="1" dirty="0">
                <a:solidFill>
                  <a:srgbClr val="000000"/>
                </a:solidFill>
              </a:rPr>
              <a:t>, </a:t>
            </a:r>
            <a:r>
              <a:rPr lang="en-US" sz="2400" i="1" dirty="0" err="1">
                <a:solidFill>
                  <a:srgbClr val="000000"/>
                </a:solidFill>
              </a:rPr>
              <a:t>quan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sát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xung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quanh</a:t>
            </a:r>
            <a:r>
              <a:rPr lang="en-US" sz="2400" i="1" dirty="0">
                <a:solidFill>
                  <a:srgbClr val="000000"/>
                </a:solidFill>
              </a:rPr>
              <a:t>, </a:t>
            </a:r>
            <a:r>
              <a:rPr lang="en-US" sz="2400" i="1" dirty="0" err="1">
                <a:solidFill>
                  <a:srgbClr val="000000"/>
                </a:solidFill>
              </a:rPr>
              <a:t>tìm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chú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bảo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vệ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và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nhờ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chú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giúp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đỡ</a:t>
            </a:r>
            <a:r>
              <a:rPr lang="en-US" sz="2400" i="1" dirty="0">
                <a:solidFill>
                  <a:srgbClr val="000000"/>
                </a:solidFill>
              </a:rPr>
              <a:t>.</a:t>
            </a:r>
            <a:endParaRPr lang="vi-VN" sz="2400" i="1" dirty="0">
              <a:solidFill>
                <a:srgbClr val="000000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0CF46F2-0C15-4657-8FE7-B7E21922E0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28343" y="2583511"/>
            <a:ext cx="6226628" cy="36925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2">
            <a:extLst>
              <a:ext uri="{FF2B5EF4-FFF2-40B4-BE49-F238E27FC236}">
                <a16:creationId xmlns:a16="http://schemas.microsoft.com/office/drawing/2014/main" id="{3F2BCA9C-41CB-43B7-B596-993CCEA62A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78" t="9847" r="5150" b="16402"/>
          <a:stretch/>
        </p:blipFill>
        <p:spPr bwMode="auto">
          <a:xfrm>
            <a:off x="337569" y="3132876"/>
            <a:ext cx="882091" cy="760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8DB91E74-048B-41F0-9F3F-BA172F88E3F5}"/>
              </a:ext>
            </a:extLst>
          </p:cNvPr>
          <p:cNvSpPr txBox="1"/>
          <p:nvPr/>
        </p:nvSpPr>
        <p:spPr>
          <a:xfrm flipH="1">
            <a:off x="1079444" y="2947076"/>
            <a:ext cx="3708885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</a:rPr>
              <a:t>Khi </a:t>
            </a:r>
            <a:r>
              <a:rPr lang="en-US" sz="2400" dirty="0" err="1">
                <a:solidFill>
                  <a:srgbClr val="000000"/>
                </a:solidFill>
              </a:rPr>
              <a:t>bị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lạc</a:t>
            </a:r>
            <a:r>
              <a:rPr lang="en-US" sz="2400" dirty="0">
                <a:solidFill>
                  <a:srgbClr val="000000"/>
                </a:solidFill>
              </a:rPr>
              <a:t>, </a:t>
            </a:r>
            <a:r>
              <a:rPr lang="en-US" sz="2400" dirty="0" err="1">
                <a:solidFill>
                  <a:srgbClr val="000000"/>
                </a:solidFill>
              </a:rPr>
              <a:t>Hà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tìm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kiếm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sự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hỗ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trợ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bằng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cách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nào</a:t>
            </a:r>
            <a:r>
              <a:rPr lang="en-US" sz="2400" dirty="0">
                <a:solidFill>
                  <a:srgbClr val="000000"/>
                </a:solidFill>
              </a:rPr>
              <a:t>?</a:t>
            </a:r>
            <a:endParaRPr lang="vi-VN" sz="2400" dirty="0">
              <a:solidFill>
                <a:srgbClr val="00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8D83035-94AE-47B7-8C7D-55DE3FCFD46E}"/>
              </a:ext>
            </a:extLst>
          </p:cNvPr>
          <p:cNvSpPr txBox="1"/>
          <p:nvPr/>
        </p:nvSpPr>
        <p:spPr>
          <a:xfrm>
            <a:off x="647570" y="4429768"/>
            <a:ext cx="4572631" cy="161948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300" i="1" dirty="0" err="1">
                <a:solidFill>
                  <a:srgbClr val="000000"/>
                </a:solidFill>
              </a:rPr>
              <a:t>Bình</a:t>
            </a:r>
            <a:r>
              <a:rPr lang="en-US" sz="2300" i="1" dirty="0">
                <a:solidFill>
                  <a:srgbClr val="000000"/>
                </a:solidFill>
              </a:rPr>
              <a:t> </a:t>
            </a:r>
            <a:r>
              <a:rPr lang="en-US" sz="2300" i="1" dirty="0" err="1">
                <a:solidFill>
                  <a:srgbClr val="000000"/>
                </a:solidFill>
              </a:rPr>
              <a:t>tĩnh</a:t>
            </a:r>
            <a:r>
              <a:rPr lang="en-US" sz="2300" i="1" dirty="0">
                <a:solidFill>
                  <a:srgbClr val="000000"/>
                </a:solidFill>
              </a:rPr>
              <a:t>, </a:t>
            </a:r>
            <a:r>
              <a:rPr lang="en-US" sz="2300" i="1" dirty="0" err="1">
                <a:solidFill>
                  <a:srgbClr val="000000"/>
                </a:solidFill>
              </a:rPr>
              <a:t>quan</a:t>
            </a:r>
            <a:r>
              <a:rPr lang="en-US" sz="2300" i="1" dirty="0">
                <a:solidFill>
                  <a:srgbClr val="000000"/>
                </a:solidFill>
              </a:rPr>
              <a:t> </a:t>
            </a:r>
            <a:r>
              <a:rPr lang="en-US" sz="2300" i="1" dirty="0" err="1">
                <a:solidFill>
                  <a:srgbClr val="000000"/>
                </a:solidFill>
              </a:rPr>
              <a:t>sát</a:t>
            </a:r>
            <a:r>
              <a:rPr lang="en-US" sz="2300" i="1" dirty="0">
                <a:solidFill>
                  <a:srgbClr val="000000"/>
                </a:solidFill>
              </a:rPr>
              <a:t> </a:t>
            </a:r>
            <a:r>
              <a:rPr lang="en-US" sz="2300" i="1" dirty="0" err="1">
                <a:solidFill>
                  <a:srgbClr val="000000"/>
                </a:solidFill>
              </a:rPr>
              <a:t>xung</a:t>
            </a:r>
            <a:r>
              <a:rPr lang="en-US" sz="2300" i="1" dirty="0">
                <a:solidFill>
                  <a:srgbClr val="000000"/>
                </a:solidFill>
              </a:rPr>
              <a:t> </a:t>
            </a:r>
            <a:r>
              <a:rPr lang="en-US" sz="2300" i="1" dirty="0" err="1">
                <a:solidFill>
                  <a:srgbClr val="000000"/>
                </a:solidFill>
              </a:rPr>
              <a:t>quanh</a:t>
            </a:r>
            <a:endParaRPr lang="en-US" sz="2300" i="1" dirty="0">
              <a:solidFill>
                <a:srgbClr val="000000"/>
              </a:solidFill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300" i="1" dirty="0" err="1">
                <a:solidFill>
                  <a:srgbClr val="000000"/>
                </a:solidFill>
              </a:rPr>
              <a:t>Tìm</a:t>
            </a:r>
            <a:r>
              <a:rPr lang="en-US" sz="2300" i="1" dirty="0">
                <a:solidFill>
                  <a:srgbClr val="000000"/>
                </a:solidFill>
              </a:rPr>
              <a:t> </a:t>
            </a:r>
            <a:r>
              <a:rPr lang="en-US" sz="2300" i="1" dirty="0" err="1">
                <a:solidFill>
                  <a:srgbClr val="000000"/>
                </a:solidFill>
              </a:rPr>
              <a:t>chú</a:t>
            </a:r>
            <a:r>
              <a:rPr lang="en-US" sz="2300" i="1" dirty="0">
                <a:solidFill>
                  <a:srgbClr val="000000"/>
                </a:solidFill>
              </a:rPr>
              <a:t> </a:t>
            </a:r>
            <a:r>
              <a:rPr lang="en-US" sz="2300" i="1" dirty="0" err="1">
                <a:solidFill>
                  <a:srgbClr val="000000"/>
                </a:solidFill>
              </a:rPr>
              <a:t>bảo</a:t>
            </a:r>
            <a:r>
              <a:rPr lang="en-US" sz="2300" i="1" dirty="0">
                <a:solidFill>
                  <a:srgbClr val="000000"/>
                </a:solidFill>
              </a:rPr>
              <a:t> </a:t>
            </a:r>
            <a:r>
              <a:rPr lang="en-US" sz="2300" i="1" dirty="0" err="1">
                <a:solidFill>
                  <a:srgbClr val="000000"/>
                </a:solidFill>
              </a:rPr>
              <a:t>vệ</a:t>
            </a:r>
            <a:r>
              <a:rPr lang="en-US" sz="2300" i="1" dirty="0">
                <a:solidFill>
                  <a:srgbClr val="000000"/>
                </a:solidFill>
              </a:rPr>
              <a:t>, </a:t>
            </a:r>
            <a:r>
              <a:rPr lang="en-US" sz="2300" i="1" dirty="0" err="1">
                <a:solidFill>
                  <a:srgbClr val="000000"/>
                </a:solidFill>
              </a:rPr>
              <a:t>kể</a:t>
            </a:r>
            <a:r>
              <a:rPr lang="en-US" sz="2300" i="1" dirty="0">
                <a:solidFill>
                  <a:srgbClr val="000000"/>
                </a:solidFill>
              </a:rPr>
              <a:t> </a:t>
            </a:r>
            <a:r>
              <a:rPr lang="en-US" sz="2300" i="1" dirty="0" err="1">
                <a:solidFill>
                  <a:srgbClr val="000000"/>
                </a:solidFill>
              </a:rPr>
              <a:t>rõ</a:t>
            </a:r>
            <a:r>
              <a:rPr lang="en-US" sz="2300" i="1" dirty="0">
                <a:solidFill>
                  <a:srgbClr val="000000"/>
                </a:solidFill>
              </a:rPr>
              <a:t> </a:t>
            </a:r>
            <a:r>
              <a:rPr lang="en-US" sz="2300" i="1" dirty="0" err="1">
                <a:solidFill>
                  <a:srgbClr val="000000"/>
                </a:solidFill>
              </a:rPr>
              <a:t>sự</a:t>
            </a:r>
            <a:r>
              <a:rPr lang="en-US" sz="2300" i="1" dirty="0">
                <a:solidFill>
                  <a:srgbClr val="000000"/>
                </a:solidFill>
              </a:rPr>
              <a:t> </a:t>
            </a:r>
            <a:r>
              <a:rPr lang="en-US" sz="2300" i="1" dirty="0" err="1">
                <a:solidFill>
                  <a:srgbClr val="000000"/>
                </a:solidFill>
              </a:rPr>
              <a:t>việc</a:t>
            </a:r>
            <a:r>
              <a:rPr lang="en-US" sz="2300" i="1" dirty="0">
                <a:solidFill>
                  <a:srgbClr val="000000"/>
                </a:solidFill>
              </a:rPr>
              <a:t>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300" i="1" dirty="0" err="1">
                <a:solidFill>
                  <a:srgbClr val="000000"/>
                </a:solidFill>
              </a:rPr>
              <a:t>Nhờ</a:t>
            </a:r>
            <a:r>
              <a:rPr lang="en-US" sz="2300" i="1" dirty="0">
                <a:solidFill>
                  <a:srgbClr val="000000"/>
                </a:solidFill>
              </a:rPr>
              <a:t> </a:t>
            </a:r>
            <a:r>
              <a:rPr lang="en-US" sz="2300" i="1" dirty="0" err="1">
                <a:solidFill>
                  <a:srgbClr val="000000"/>
                </a:solidFill>
              </a:rPr>
              <a:t>chú</a:t>
            </a:r>
            <a:r>
              <a:rPr lang="en-US" sz="2300" i="1" dirty="0">
                <a:solidFill>
                  <a:srgbClr val="000000"/>
                </a:solidFill>
              </a:rPr>
              <a:t> </a:t>
            </a:r>
            <a:r>
              <a:rPr lang="en-US" sz="2300" i="1" dirty="0" err="1">
                <a:solidFill>
                  <a:srgbClr val="000000"/>
                </a:solidFill>
              </a:rPr>
              <a:t>báo</a:t>
            </a:r>
            <a:r>
              <a:rPr lang="en-US" sz="2300" i="1" dirty="0">
                <a:solidFill>
                  <a:srgbClr val="000000"/>
                </a:solidFill>
              </a:rPr>
              <a:t> </a:t>
            </a:r>
            <a:r>
              <a:rPr lang="en-US" sz="2300" i="1" dirty="0" err="1">
                <a:solidFill>
                  <a:srgbClr val="000000"/>
                </a:solidFill>
              </a:rPr>
              <a:t>với</a:t>
            </a:r>
            <a:r>
              <a:rPr lang="en-US" sz="2300" i="1" dirty="0">
                <a:solidFill>
                  <a:srgbClr val="000000"/>
                </a:solidFill>
              </a:rPr>
              <a:t> </a:t>
            </a:r>
            <a:r>
              <a:rPr lang="en-US" sz="2300" i="1" dirty="0" err="1">
                <a:solidFill>
                  <a:srgbClr val="000000"/>
                </a:solidFill>
              </a:rPr>
              <a:t>thầy</a:t>
            </a:r>
            <a:r>
              <a:rPr lang="en-US" sz="2300" i="1" dirty="0">
                <a:solidFill>
                  <a:srgbClr val="000000"/>
                </a:solidFill>
              </a:rPr>
              <a:t> </a:t>
            </a:r>
            <a:r>
              <a:rPr lang="en-US" sz="2300" i="1" dirty="0" err="1">
                <a:solidFill>
                  <a:srgbClr val="000000"/>
                </a:solidFill>
              </a:rPr>
              <a:t>cô</a:t>
            </a:r>
            <a:r>
              <a:rPr lang="en-US" sz="2300" i="1" dirty="0">
                <a:solidFill>
                  <a:srgbClr val="000000"/>
                </a:solidFill>
              </a:rPr>
              <a:t>.</a:t>
            </a:r>
            <a:endParaRPr lang="vi-VN" sz="2300" i="1" dirty="0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680028" y="6421821"/>
            <a:ext cx="1524000" cy="1576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36725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6" grpId="0"/>
      <p:bldP spid="21" grpId="0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486BC9A2-9C30-400D-8E3E-F1DF7866F68B}"/>
              </a:ext>
            </a:extLst>
          </p:cNvPr>
          <p:cNvSpPr/>
          <p:nvPr/>
        </p:nvSpPr>
        <p:spPr>
          <a:xfrm>
            <a:off x="969783" y="770660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2"/>
                </a:solidFill>
                <a:latin typeface="+mj-lt"/>
              </a:rPr>
              <a:t>2</a:t>
            </a:r>
            <a:endParaRPr lang="vi-VN" sz="32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420C3BF-64AA-49B6-931E-0DCA14BAE41F}"/>
              </a:ext>
            </a:extLst>
          </p:cNvPr>
          <p:cNvSpPr txBox="1"/>
          <p:nvPr/>
        </p:nvSpPr>
        <p:spPr>
          <a:xfrm>
            <a:off x="1433608" y="770660"/>
            <a:ext cx="62979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B050"/>
                </a:solidFill>
              </a:rPr>
              <a:t>Đọc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tình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huống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và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trả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lời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câu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hỏi</a:t>
            </a:r>
            <a:r>
              <a:rPr lang="en-US" sz="2800" b="1" dirty="0">
                <a:solidFill>
                  <a:srgbClr val="00B050"/>
                </a:solidFill>
              </a:rPr>
              <a:t>:</a:t>
            </a:r>
            <a:endParaRPr lang="vi-VN" sz="2800" b="1" dirty="0">
              <a:solidFill>
                <a:srgbClr val="00B050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0CF46F2-0C15-4657-8FE7-B7E21922E0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52075" y="2583510"/>
            <a:ext cx="6226628" cy="36925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2">
            <a:extLst>
              <a:ext uri="{FF2B5EF4-FFF2-40B4-BE49-F238E27FC236}">
                <a16:creationId xmlns:a16="http://schemas.microsoft.com/office/drawing/2014/main" id="{3F2BCA9C-41CB-43B7-B596-993CCEA62A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78" t="9847" r="5150" b="16402"/>
          <a:stretch/>
        </p:blipFill>
        <p:spPr bwMode="auto">
          <a:xfrm>
            <a:off x="649564" y="1900773"/>
            <a:ext cx="882091" cy="760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8DB91E74-048B-41F0-9F3F-BA172F88E3F5}"/>
              </a:ext>
            </a:extLst>
          </p:cNvPr>
          <p:cNvSpPr txBox="1"/>
          <p:nvPr/>
        </p:nvSpPr>
        <p:spPr>
          <a:xfrm flipH="1">
            <a:off x="1363462" y="1724171"/>
            <a:ext cx="10198156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 err="1">
                <a:solidFill>
                  <a:srgbClr val="000000"/>
                </a:solidFill>
              </a:rPr>
              <a:t>Chuyện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gì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sẽ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xảy</a:t>
            </a:r>
            <a:r>
              <a:rPr lang="en-US" sz="2400" dirty="0">
                <a:solidFill>
                  <a:srgbClr val="000000"/>
                </a:solidFill>
              </a:rPr>
              <a:t> ra </a:t>
            </a:r>
            <a:r>
              <a:rPr lang="en-US" sz="2400" dirty="0" err="1">
                <a:solidFill>
                  <a:srgbClr val="000000"/>
                </a:solidFill>
              </a:rPr>
              <a:t>nếu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Hà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không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nhờ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tới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sự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giúp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đỡ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của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chú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bảo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vệ</a:t>
            </a:r>
            <a:r>
              <a:rPr lang="en-US" sz="2400" dirty="0">
                <a:solidFill>
                  <a:srgbClr val="000000"/>
                </a:solidFill>
              </a:rPr>
              <a:t>?</a:t>
            </a:r>
            <a:endParaRPr lang="vi-VN" sz="2400" dirty="0">
              <a:solidFill>
                <a:srgbClr val="00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84F06A8-DE59-49E1-90F4-4AEC7D366A49}"/>
              </a:ext>
            </a:extLst>
          </p:cNvPr>
          <p:cNvSpPr txBox="1"/>
          <p:nvPr/>
        </p:nvSpPr>
        <p:spPr>
          <a:xfrm>
            <a:off x="1764906" y="2390497"/>
            <a:ext cx="6046206" cy="577979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 </a:t>
            </a:r>
            <a:r>
              <a:rPr lang="en-US" sz="2400" dirty="0" err="1">
                <a:solidFill>
                  <a:srgbClr val="FF0000"/>
                </a:solidFill>
              </a:rPr>
              <a:t>Hà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có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thể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sẽ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bị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lạc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và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gặp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nguy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hiểm</a:t>
            </a:r>
            <a:r>
              <a:rPr lang="en-US" sz="2400" dirty="0">
                <a:solidFill>
                  <a:srgbClr val="FF0000"/>
                </a:solidFill>
              </a:rPr>
              <a:t>.</a:t>
            </a:r>
            <a:endParaRPr lang="vi-VN" sz="2400" dirty="0">
              <a:solidFill>
                <a:srgbClr val="FF0000"/>
              </a:solidFill>
            </a:endParaRP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F2DDD438-E01D-4AFC-B91F-4443DDA369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78" t="9847" r="5150" b="16402"/>
          <a:stretch/>
        </p:blipFill>
        <p:spPr bwMode="auto">
          <a:xfrm>
            <a:off x="630381" y="3904400"/>
            <a:ext cx="882091" cy="760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8613C37-6FA4-4CEE-9489-08FBEC310A8B}"/>
              </a:ext>
            </a:extLst>
          </p:cNvPr>
          <p:cNvSpPr txBox="1"/>
          <p:nvPr/>
        </p:nvSpPr>
        <p:spPr>
          <a:xfrm flipH="1">
            <a:off x="1531655" y="3759047"/>
            <a:ext cx="3895888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 err="1">
                <a:solidFill>
                  <a:srgbClr val="000000"/>
                </a:solidFill>
              </a:rPr>
              <a:t>Việc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tìm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kiếm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sự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giúp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đỡ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có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lợi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ích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gì</a:t>
            </a:r>
            <a:r>
              <a:rPr lang="en-US" sz="2400" dirty="0">
                <a:solidFill>
                  <a:srgbClr val="000000"/>
                </a:solidFill>
              </a:rPr>
              <a:t>?</a:t>
            </a:r>
            <a:endParaRPr lang="vi-VN" sz="2400" dirty="0">
              <a:solidFill>
                <a:srgbClr val="000000"/>
              </a:solidFill>
            </a:endParaRPr>
          </a:p>
        </p:txBody>
      </p:sp>
      <p:sp>
        <p:nvSpPr>
          <p:cNvPr id="13" name="Scroll: Horizontal 12">
            <a:extLst>
              <a:ext uri="{FF2B5EF4-FFF2-40B4-BE49-F238E27FC236}">
                <a16:creationId xmlns:a16="http://schemas.microsoft.com/office/drawing/2014/main" id="{9306001B-CCC2-4669-B4EC-8EFD00F2E086}"/>
              </a:ext>
            </a:extLst>
          </p:cNvPr>
          <p:cNvSpPr/>
          <p:nvPr/>
        </p:nvSpPr>
        <p:spPr>
          <a:xfrm>
            <a:off x="969783" y="5490217"/>
            <a:ext cx="10679046" cy="785808"/>
          </a:xfrm>
          <a:prstGeom prst="horizontalScroll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Biết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tìm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kiếm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sự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hỗ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trợ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sẽ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giúp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chúng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ta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giải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quyết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kịp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thời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những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khó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khăn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.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680028" y="6421821"/>
            <a:ext cx="1524000" cy="1576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33741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0" grpId="0" animBg="1"/>
      <p:bldP spid="12" grpId="0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7900F0-E636-48CD-80EB-4FCB5DACD36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859"/>
          <a:stretch/>
        </p:blipFill>
        <p:spPr>
          <a:xfrm>
            <a:off x="290286" y="1190171"/>
            <a:ext cx="11519031" cy="474730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680028" y="6421821"/>
            <a:ext cx="1524000" cy="1576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68303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Bai5.Quytrongthoigian[20210613103607207].mdb"/>
  <p:tag name="ARS_RESPONSE_PERSONNUM" val="10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Cute Sticker by Slidesgo">
  <a:themeElements>
    <a:clrScheme name="Simple Light">
      <a:dk1>
        <a:srgbClr val="EA4F46"/>
      </a:dk1>
      <a:lt1>
        <a:srgbClr val="F7D538"/>
      </a:lt1>
      <a:dk2>
        <a:srgbClr val="472C18"/>
      </a:dk2>
      <a:lt2>
        <a:srgbClr val="B2DEEE"/>
      </a:lt2>
      <a:accent1>
        <a:srgbClr val="A2CF9D"/>
      </a:accent1>
      <a:accent2>
        <a:srgbClr val="FFFFFF"/>
      </a:accent2>
      <a:accent3>
        <a:srgbClr val="EF786D"/>
      </a:accent3>
      <a:accent4>
        <a:srgbClr val="7A4934"/>
      </a:accent4>
      <a:accent5>
        <a:srgbClr val="D43733"/>
      </a:accent5>
      <a:accent6>
        <a:srgbClr val="D3AC09"/>
      </a:accent6>
      <a:hlink>
        <a:srgbClr val="F7D538"/>
      </a:hlink>
      <a:folHlink>
        <a:srgbClr val="0097A7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707</TotalTime>
  <Words>322</Words>
  <Application>Microsoft Office PowerPoint</Application>
  <PresentationFormat>Widescreen</PresentationFormat>
  <Paragraphs>30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Times New Roman</vt:lpstr>
      <vt:lpstr>UTM Cookies</vt:lpstr>
      <vt:lpstr>Wingdings</vt:lpstr>
      <vt:lpstr>Cute Sticker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Windows User</cp:lastModifiedBy>
  <cp:revision>97</cp:revision>
  <dcterms:created xsi:type="dcterms:W3CDTF">2021-06-11T02:39:36Z</dcterms:created>
  <dcterms:modified xsi:type="dcterms:W3CDTF">2022-03-07T09:51:33Z</dcterms:modified>
</cp:coreProperties>
</file>