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3" r:id="rId3"/>
    <p:sldMasterId id="2147483704" r:id="rId4"/>
  </p:sldMasterIdLst>
  <p:notesMasterIdLst>
    <p:notesMasterId r:id="rId16"/>
  </p:notesMasterIdLst>
  <p:sldIdLst>
    <p:sldId id="442" r:id="rId5"/>
    <p:sldId id="440" r:id="rId6"/>
    <p:sldId id="291" r:id="rId7"/>
    <p:sldId id="359" r:id="rId8"/>
    <p:sldId id="361" r:id="rId9"/>
    <p:sldId id="269" r:id="rId10"/>
    <p:sldId id="437" r:id="rId11"/>
    <p:sldId id="363" r:id="rId12"/>
    <p:sldId id="438" r:id="rId13"/>
    <p:sldId id="436" r:id="rId14"/>
    <p:sldId id="439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 varScale="1">
        <p:scale>
          <a:sx n="83" d="100"/>
          <a:sy n="83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7ABC2-62ED-4642-B7E5-2464004F77B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1BDEC-4B35-41FB-B67D-ED2E211A6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90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13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96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623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268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0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11/25/2024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11/25/2024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8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128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871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37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5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5804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778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4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78CB5C-E911-4A57-8B81-AC88EC02216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370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5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20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33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39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65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F37022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1</a:t>
              </a:r>
            </a:p>
          </p:txBody>
        </p:sp>
      </p:grpSp>
      <p:sp>
        <p:nvSpPr>
          <p:cNvPr id="50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2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TextBox 65"/>
          <p:cNvSpPr txBox="1"/>
          <p:nvPr userDrawn="1"/>
        </p:nvSpPr>
        <p:spPr>
          <a:xfrm>
            <a:off x="7543309" y="736929"/>
            <a:ext cx="21627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CHỦ ĐỀ 1</a:t>
            </a:r>
          </a:p>
        </p:txBody>
      </p:sp>
      <p:sp>
        <p:nvSpPr>
          <p:cNvPr id="67" name="TextBox 66"/>
          <p:cNvSpPr txBox="1"/>
          <p:nvPr userDrawn="1"/>
        </p:nvSpPr>
        <p:spPr>
          <a:xfrm>
            <a:off x="7807231" y="872403"/>
            <a:ext cx="4285453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FEB444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KHÁM PHÁ BẢN THÂN</a:t>
            </a:r>
          </a:p>
        </p:txBody>
      </p:sp>
    </p:spTree>
    <p:extLst>
      <p:ext uri="{BB962C8B-B14F-4D97-AF65-F5344CB8AC3E}">
        <p14:creationId xmlns:p14="http://schemas.microsoft.com/office/powerpoint/2010/main" val="24811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270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446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48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99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716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1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51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F37022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2</a:t>
              </a: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FEB444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RÈN NẾP SỐNG</a:t>
            </a:r>
          </a:p>
        </p:txBody>
      </p:sp>
    </p:spTree>
    <p:extLst>
      <p:ext uri="{BB962C8B-B14F-4D97-AF65-F5344CB8AC3E}">
        <p14:creationId xmlns:p14="http://schemas.microsoft.com/office/powerpoint/2010/main" val="34931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114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477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43803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438030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4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43803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TỰ PHỤC VỤ BẢN THÂN</a:t>
            </a:r>
          </a:p>
        </p:txBody>
      </p:sp>
    </p:spTree>
    <p:extLst>
      <p:ext uri="{BB962C8B-B14F-4D97-AF65-F5344CB8AC3E}">
        <p14:creationId xmlns:p14="http://schemas.microsoft.com/office/powerpoint/2010/main" val="38723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910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43803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5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43803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GIA ĐÌNH THÂN THƯƠNG</a:t>
            </a:r>
          </a:p>
        </p:txBody>
      </p:sp>
    </p:spTree>
    <p:extLst>
      <p:ext uri="{BB962C8B-B14F-4D97-AF65-F5344CB8AC3E}">
        <p14:creationId xmlns:p14="http://schemas.microsoft.com/office/powerpoint/2010/main" val="2943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808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9FE4F5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6ED0E7">
                      <a:lumMod val="50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6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 dirty="0">
                <a:ln w="28575" cmpd="thickThin">
                  <a:solidFill>
                    <a:srgbClr val="0070C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TỰ CHĂM SÓC VÀ BẢO VỆ BẢN THÂN</a:t>
            </a:r>
          </a:p>
        </p:txBody>
      </p:sp>
    </p:spTree>
    <p:extLst>
      <p:ext uri="{BB962C8B-B14F-4D97-AF65-F5344CB8AC3E}">
        <p14:creationId xmlns:p14="http://schemas.microsoft.com/office/powerpoint/2010/main" val="35089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8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88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A165A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BA8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8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CHIA SẺ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36217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7024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A165A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AC98C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9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MÔI TRƯỜNG QUANH EM</a:t>
            </a:r>
          </a:p>
        </p:txBody>
      </p:sp>
    </p:spTree>
    <p:extLst>
      <p:ext uri="{BB962C8B-B14F-4D97-AF65-F5344CB8AC3E}">
        <p14:creationId xmlns:p14="http://schemas.microsoft.com/office/powerpoint/2010/main" val="31806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260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826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83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3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42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7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8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3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239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3" r:id="rId3"/>
    <p:sldLayoutId id="2147483732" r:id="rId4"/>
    <p:sldLayoutId id="2147483731" r:id="rId5"/>
    <p:sldLayoutId id="2147483730" r:id="rId6"/>
    <p:sldLayoutId id="2147483728" r:id="rId7"/>
    <p:sldLayoutId id="2147483664" r:id="rId8"/>
    <p:sldLayoutId id="2147483701" r:id="rId9"/>
    <p:sldLayoutId id="214748370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75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29" r:id="rId5"/>
    <p:sldLayoutId id="2147483682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89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702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02787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BC2186-C8A7-4264-AF08-143234564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WordArt 12">
            <a:extLst>
              <a:ext uri="{FF2B5EF4-FFF2-40B4-BE49-F238E27FC236}">
                <a16:creationId xmlns:a16="http://schemas.microsoft.com/office/drawing/2014/main" id="{FA02A56A-2451-4453-8453-06FE51C3D0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8307" y="2310772"/>
            <a:ext cx="6731403" cy="130753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MÔN: HOẠT ĐỘNG TRẢI NGHIỆM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532EAC9-F3F4-488A-86A7-007237C5F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3" y="703826"/>
            <a:ext cx="121919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 eaLnBrk="1" hangingPunct="1">
              <a:lnSpc>
                <a:spcPct val="150000"/>
              </a:lnSpc>
              <a:buClr>
                <a:srgbClr val="000000"/>
              </a:buClr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  <a:sym typeface="Arial"/>
              </a:rPr>
              <a:t>ỦY BAN NHÂN DÂN QUẬN LONG BIÊN</a:t>
            </a:r>
          </a:p>
          <a:p>
            <a:pPr algn="ctr" defTabSz="1219170" eaLnBrk="1" hangingPunct="1">
              <a:lnSpc>
                <a:spcPct val="150000"/>
              </a:lnSpc>
              <a:buClr>
                <a:srgbClr val="000000"/>
              </a:buClr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  <a:sym typeface="Arial"/>
              </a:rPr>
              <a:t>TRƯỜNG TIỂU HỌC ÁI MỘ B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D1CDCBB5-F6AE-41A7-B7CC-D60EED176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983" y="5095754"/>
            <a:ext cx="85344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dirty="0">
                <a:solidFill>
                  <a:srgbClr val="002060"/>
                </a:solidFill>
                <a:sym typeface="Arial"/>
              </a:rPr>
              <a:t>BÀI </a:t>
            </a:r>
            <a:r>
              <a:rPr lang="vi-VN" altLang="en-US" sz="2800" b="1" dirty="0" smtClean="0">
                <a:solidFill>
                  <a:srgbClr val="002060"/>
                </a:solidFill>
                <a:sym typeface="Arial"/>
              </a:rPr>
              <a:t>10</a:t>
            </a:r>
            <a:r>
              <a:rPr lang="en-US" altLang="en-US" sz="2800" b="1" dirty="0" smtClean="0">
                <a:solidFill>
                  <a:srgbClr val="002060"/>
                </a:solidFill>
                <a:sym typeface="Arial"/>
              </a:rPr>
              <a:t>: T</a:t>
            </a:r>
            <a:r>
              <a:rPr lang="vi-VN" altLang="en-US" sz="2800" b="1" dirty="0" smtClean="0">
                <a:solidFill>
                  <a:srgbClr val="002060"/>
                </a:solidFill>
                <a:sym typeface="Arial"/>
              </a:rPr>
              <a:t>ÌM SỰ TRỢ GIÚP ĐỂ GIỮ GÌN TÌNH BẠN</a:t>
            </a:r>
            <a:endParaRPr lang="en-US" sz="2800" b="1" i="1" dirty="0">
              <a:solidFill>
                <a:srgbClr val="002060"/>
              </a:solidFill>
              <a:cs typeface="Times New Roman" pitchFamily="18" charset="0"/>
              <a:sym typeface="Arial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65FB715E-10C3-4E86-9DFD-517BB050E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1" y="4107910"/>
            <a:ext cx="12153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 eaLnBrk="1" hangingPunct="1">
              <a:buClr>
                <a:srgbClr val="000000"/>
              </a:buClr>
            </a:pP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36806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26454" y="2085392"/>
            <a:ext cx="749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Kể với bố mẹ về việc giải quyết mâu thuẫn của em hoặc của bạn bè ở lớp.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8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AD134E-2C30-4C30-A4CE-988571BA7D27}"/>
              </a:ext>
            </a:extLst>
          </p:cNvPr>
          <p:cNvSpPr txBox="1"/>
          <p:nvPr/>
        </p:nvSpPr>
        <p:spPr>
          <a:xfrm>
            <a:off x="3211033" y="372140"/>
            <a:ext cx="5273748" cy="648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5FB9B-3138-43B0-92D0-AEC0C676FE46}"/>
              </a:ext>
            </a:extLst>
          </p:cNvPr>
          <p:cNvSpPr txBox="1"/>
          <p:nvPr/>
        </p:nvSpPr>
        <p:spPr>
          <a:xfrm>
            <a:off x="1924493" y="79752"/>
            <a:ext cx="8750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FFFF00"/>
                </a:highlight>
              </a:rPr>
              <a:t>Xử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lí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tình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huống</a:t>
            </a:r>
            <a:r>
              <a:rPr lang="en-US" sz="3200" dirty="0">
                <a:highlight>
                  <a:srgbClr val="FFFF00"/>
                </a:highlight>
              </a:rPr>
              <a:t> Hai con </a:t>
            </a:r>
            <a:r>
              <a:rPr lang="en-US" sz="3200" dirty="0" err="1">
                <a:highlight>
                  <a:srgbClr val="FFFF00"/>
                </a:highlight>
              </a:rPr>
              <a:t>dê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tranh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nhau</a:t>
            </a:r>
            <a:r>
              <a:rPr lang="en-US" sz="3200" dirty="0">
                <a:highlight>
                  <a:srgbClr val="FFFF00"/>
                </a:highlight>
              </a:rPr>
              <a:t> qua </a:t>
            </a:r>
            <a:r>
              <a:rPr lang="en-US" sz="3200" dirty="0" err="1">
                <a:highlight>
                  <a:srgbClr val="FFFF00"/>
                </a:highlight>
              </a:rPr>
              <a:t>cầu</a:t>
            </a:r>
            <a:r>
              <a:rPr lang="en-US" sz="3200" dirty="0">
                <a:highlight>
                  <a:srgbClr val="FFFF00"/>
                </a:highlight>
              </a:rPr>
              <a:t>.</a:t>
            </a:r>
          </a:p>
        </p:txBody>
      </p:sp>
      <p:pic>
        <p:nvPicPr>
          <p:cNvPr id="5" name="Video bài 10-2">
            <a:hlinkClick r:id="" action="ppaction://media"/>
            <a:extLst>
              <a:ext uri="{FF2B5EF4-FFF2-40B4-BE49-F238E27FC236}">
                <a16:creationId xmlns:a16="http://schemas.microsoft.com/office/drawing/2014/main" id="{427285FC-A701-424D-B3D0-D42EA9ABA3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275" y="696433"/>
            <a:ext cx="9299944" cy="589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835994"/>
            <a:ext cx="6604000" cy="2585319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Mời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2 HS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lên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bảng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,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đội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mũ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dê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đen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,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dê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trắng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,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diễn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lại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tình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huống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hai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con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dê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qua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cầu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,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gặp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nhau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ở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giữa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-Rounded" panose="020B0500000000000000" charset="0"/>
              </a:rPr>
              <a:t>cầu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762F73-BEEF-4FE5-A939-541D422FB05F}"/>
              </a:ext>
            </a:extLst>
          </p:cNvPr>
          <p:cNvSpPr txBox="1"/>
          <p:nvPr/>
        </p:nvSpPr>
        <p:spPr>
          <a:xfrm>
            <a:off x="2176272" y="563588"/>
            <a:ext cx="7839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Điều gì sẽ xảy ra nếu mâu thuẫn không được giải quyết?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Nếu</a:t>
            </a:r>
            <a:r>
              <a:rPr lang="en-US" sz="4000" dirty="0"/>
              <a:t> </a:t>
            </a:r>
            <a:r>
              <a:rPr lang="en-US" sz="4000" dirty="0" err="1"/>
              <a:t>mâu</a:t>
            </a:r>
            <a:r>
              <a:rPr lang="en-US" sz="4000" dirty="0"/>
              <a:t> </a:t>
            </a:r>
            <a:r>
              <a:rPr lang="en-US" sz="4000" dirty="0" err="1"/>
              <a:t>thuẫn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quyết</a:t>
            </a:r>
            <a:r>
              <a:rPr lang="en-US" sz="4000" dirty="0"/>
              <a:t>,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buồn</a:t>
            </a:r>
            <a:r>
              <a:rPr lang="en-US" sz="4000" dirty="0"/>
              <a:t> </a:t>
            </a:r>
            <a:r>
              <a:rPr lang="en-US" sz="4000" dirty="0" err="1"/>
              <a:t>bực</a:t>
            </a:r>
            <a:r>
              <a:rPr lang="en-US" sz="4000" dirty="0"/>
              <a:t>, </a:t>
            </a:r>
            <a:r>
              <a:rPr lang="en-US" sz="4000" dirty="0" err="1"/>
              <a:t>dễ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hận</a:t>
            </a:r>
            <a:r>
              <a:rPr lang="en-US" sz="4000" dirty="0"/>
              <a:t> </a:t>
            </a:r>
            <a:r>
              <a:rPr lang="en-US" sz="4000" dirty="0" err="1"/>
              <a:t>thù</a:t>
            </a:r>
            <a:r>
              <a:rPr lang="en-US" sz="4000" dirty="0"/>
              <a:t>, </a:t>
            </a:r>
            <a:r>
              <a:rPr lang="en-US" sz="4000" dirty="0" err="1"/>
              <a:t>ghen</a:t>
            </a:r>
            <a:r>
              <a:rPr lang="en-US" sz="4000" dirty="0"/>
              <a:t> </a:t>
            </a:r>
            <a:r>
              <a:rPr lang="en-US" sz="4000" dirty="0" err="1"/>
              <a:t>ghét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38753" y="1905506"/>
            <a:ext cx="8322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Trong học tập, sinh hoạt và vui chơi với bạn, không tránh khỏi có những mâu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thuẫn, tranh cãi nảy sinh. Mâu thuẫn có thể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x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uất hiện từ lời nói, hành động không hợp lí, bị hiểu lầm. Mâu thuẫn cần được giải quyết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tích cực, nếu không, chúng ta cũng sẽ không vui, buồn bực.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7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516C0-554E-4BFF-A279-B6834F7D82BA}"/>
              </a:ext>
            </a:extLst>
          </p:cNvPr>
          <p:cNvSpPr txBox="1"/>
          <p:nvPr/>
        </p:nvSpPr>
        <p:spPr>
          <a:xfrm>
            <a:off x="1780032" y="233434"/>
            <a:ext cx="899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3. </a:t>
            </a:r>
            <a:r>
              <a:rPr lang="en-US" sz="3600" dirty="0" err="1">
                <a:highlight>
                  <a:srgbClr val="FFFF00"/>
                </a:highlight>
              </a:rPr>
              <a:t>Tìm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kiếm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sự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trợ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giúp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từ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bạn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bè</a:t>
            </a:r>
            <a:r>
              <a:rPr lang="en-US" sz="3600" dirty="0">
                <a:highlight>
                  <a:srgbClr val="FFFF00"/>
                </a:highlight>
              </a:rPr>
              <a:t>, </a:t>
            </a:r>
            <a:r>
              <a:rPr lang="en-US" sz="3600" dirty="0" err="1">
                <a:highlight>
                  <a:srgbClr val="FFFF00"/>
                </a:highlight>
              </a:rPr>
              <a:t>thầy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cô</a:t>
            </a:r>
            <a:r>
              <a:rPr lang="en-US" sz="36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17591E51-F0EA-4DFD-B471-A9E5B893874C}"/>
              </a:ext>
            </a:extLst>
          </p:cNvPr>
          <p:cNvSpPr/>
          <p:nvPr/>
        </p:nvSpPr>
        <p:spPr>
          <a:xfrm>
            <a:off x="1548384" y="792481"/>
            <a:ext cx="9265920" cy="5596128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r>
              <a:rPr lang="en-US" sz="4000" dirty="0"/>
              <a:t>: </a:t>
            </a:r>
            <a:r>
              <a:rPr lang="en-US" sz="4000" dirty="0" err="1"/>
              <a:t>Bạn</a:t>
            </a:r>
            <a:r>
              <a:rPr lang="en-US" sz="4000" dirty="0"/>
              <a:t> A </a:t>
            </a:r>
            <a:r>
              <a:rPr lang="en-US" sz="4000" dirty="0" err="1"/>
              <a:t>đá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trúng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B, </a:t>
            </a:r>
            <a:r>
              <a:rPr lang="en-US" sz="4000" dirty="0" err="1"/>
              <a:t>bạn</a:t>
            </a:r>
            <a:r>
              <a:rPr lang="en-US" sz="4000" dirty="0"/>
              <a:t> A </a:t>
            </a:r>
            <a:r>
              <a:rPr lang="en-US" sz="4000" dirty="0" err="1"/>
              <a:t>đã</a:t>
            </a:r>
            <a:r>
              <a:rPr lang="en-US" sz="4000" dirty="0"/>
              <a:t> ra </a:t>
            </a:r>
            <a:r>
              <a:rPr lang="en-US" sz="4000" dirty="0" err="1"/>
              <a:t>xin</a:t>
            </a:r>
            <a:r>
              <a:rPr lang="en-US" sz="4000" dirty="0"/>
              <a:t> </a:t>
            </a:r>
            <a:r>
              <a:rPr lang="en-US" sz="4000" dirty="0" err="1"/>
              <a:t>lỗi</a:t>
            </a:r>
            <a:r>
              <a:rPr lang="en-US" sz="4000" dirty="0"/>
              <a:t> </a:t>
            </a:r>
            <a:r>
              <a:rPr lang="en-US" sz="4000" dirty="0" err="1"/>
              <a:t>nhưng</a:t>
            </a:r>
            <a:r>
              <a:rPr lang="en-US" sz="4000" dirty="0"/>
              <a:t> B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chịu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2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xảy</a:t>
            </a:r>
            <a:r>
              <a:rPr lang="en-US" sz="4000" dirty="0"/>
              <a:t> ra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thuẫn</a:t>
            </a:r>
            <a:r>
              <a:rPr lang="en-US" sz="4000" dirty="0"/>
              <a:t>,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đóng</a:t>
            </a:r>
            <a:r>
              <a:rPr lang="en-US" sz="4000" dirty="0"/>
              <a:t> </a:t>
            </a:r>
            <a:r>
              <a:rPr lang="en-US" sz="4000" dirty="0" err="1"/>
              <a:t>vai</a:t>
            </a:r>
            <a:r>
              <a:rPr lang="en-US" sz="4000" dirty="0"/>
              <a:t> </a:t>
            </a:r>
            <a:r>
              <a:rPr lang="en-US" sz="4000" dirty="0" err="1"/>
              <a:t>lên</a:t>
            </a:r>
            <a:r>
              <a:rPr lang="en-US" sz="4000" dirty="0"/>
              <a:t> </a:t>
            </a:r>
            <a:r>
              <a:rPr lang="en-US" sz="4000" dirty="0" err="1"/>
              <a:t>hỗ</a:t>
            </a:r>
            <a:r>
              <a:rPr lang="en-US" sz="4000" dirty="0"/>
              <a:t> </a:t>
            </a:r>
            <a:r>
              <a:rPr lang="en-US" sz="4000" dirty="0" err="1"/>
              <a:t>trợ</a:t>
            </a:r>
            <a:r>
              <a:rPr lang="en-US" sz="4000" dirty="0"/>
              <a:t> 2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quyết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822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41983" y="2279375"/>
            <a:ext cx="795204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HĐ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82737" y="251921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0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76826008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271</Words>
  <Application>Microsoft Office PowerPoint</Application>
  <PresentationFormat>Widescreen</PresentationFormat>
  <Paragraphs>22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微软雅黑</vt:lpstr>
      <vt:lpstr>SimSun</vt:lpstr>
      <vt:lpstr>Arial</vt:lpstr>
      <vt:lpstr>Arial-Rounded</vt:lpstr>
      <vt:lpstr>Arial-SGK-TV</vt:lpstr>
      <vt:lpstr>Averta Std CY Bold</vt:lpstr>
      <vt:lpstr>Baloo 2</vt:lpstr>
      <vt:lpstr>Calibri</vt:lpstr>
      <vt:lpstr>Calibri Light</vt:lpstr>
      <vt:lpstr>等线</vt:lpstr>
      <vt:lpstr>iCiel Cucho</vt:lpstr>
      <vt:lpstr>Pangolin</vt:lpstr>
      <vt:lpstr>Quicksand Medium</vt:lpstr>
      <vt:lpstr>Times New Roman</vt:lpstr>
      <vt:lpstr>UTM Androgyne</vt:lpstr>
      <vt:lpstr>UTM Avo</vt:lpstr>
      <vt:lpstr>UTM Cookies</vt:lpstr>
      <vt:lpstr>包图主题2</vt:lpstr>
      <vt:lpstr>Office 主题</vt:lpstr>
      <vt:lpstr>Hoạt động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14</cp:revision>
  <dcterms:created xsi:type="dcterms:W3CDTF">2021-06-12T01:37:45Z</dcterms:created>
  <dcterms:modified xsi:type="dcterms:W3CDTF">2024-11-25T04:35:15Z</dcterms:modified>
</cp:coreProperties>
</file>