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10" r:id="rId3"/>
    <p:sldMasterId id="2147483716" r:id="rId4"/>
    <p:sldMasterId id="2147483735" r:id="rId5"/>
    <p:sldMasterId id="2147483752" r:id="rId6"/>
    <p:sldMasterId id="2147483769" r:id="rId7"/>
    <p:sldMasterId id="2147483822" r:id="rId8"/>
  </p:sldMasterIdLst>
  <p:notesMasterIdLst>
    <p:notesMasterId r:id="rId23"/>
  </p:notesMasterIdLst>
  <p:sldIdLst>
    <p:sldId id="2007577121" r:id="rId9"/>
    <p:sldId id="2007577096" r:id="rId10"/>
    <p:sldId id="2007577119" r:id="rId11"/>
    <p:sldId id="2007577097" r:id="rId12"/>
    <p:sldId id="264" r:id="rId13"/>
    <p:sldId id="305" r:id="rId14"/>
    <p:sldId id="266" r:id="rId15"/>
    <p:sldId id="267" r:id="rId16"/>
    <p:sldId id="268" r:id="rId17"/>
    <p:sldId id="269" r:id="rId18"/>
    <p:sldId id="270" r:id="rId19"/>
    <p:sldId id="271" r:id="rId20"/>
    <p:sldId id="2007577118" r:id="rId21"/>
    <p:sldId id="20075771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94660"/>
  </p:normalViewPr>
  <p:slideViewPr>
    <p:cSldViewPr snapToGrid="0">
      <p:cViewPr varScale="1">
        <p:scale>
          <a:sx n="64" d="100"/>
          <a:sy n="64" d="100"/>
        </p:scale>
        <p:origin x="3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B8FE4-3AF6-4D7E-B746-FB5B20962979}"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388AA-7EAC-4357-8412-911B34E04686}" type="slidenum">
              <a:rPr lang="en-US" smtClean="0"/>
              <a:t>‹#›</a:t>
            </a:fld>
            <a:endParaRPr lang="en-US"/>
          </a:p>
        </p:txBody>
      </p:sp>
    </p:spTree>
    <p:extLst>
      <p:ext uri="{BB962C8B-B14F-4D97-AF65-F5344CB8AC3E}">
        <p14:creationId xmlns:p14="http://schemas.microsoft.com/office/powerpoint/2010/main" val="97409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75371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mn-ea"/>
              </a:rPr>
              <a:t>Kết</a:t>
            </a:r>
            <a:r>
              <a:rPr lang="en-US" baseline="0">
                <a:sym typeface="+mn-ea"/>
              </a:rPr>
              <a:t> </a:t>
            </a:r>
            <a:r>
              <a:rPr lang="en-US">
                <a:sym typeface="+mn-ea"/>
              </a:rPr>
              <a:t>Nối</a:t>
            </a:r>
            <a:r>
              <a:rPr lang="en-US" baseline="0">
                <a:sym typeface="+mn-ea"/>
              </a:rPr>
              <a:t> </a:t>
            </a:r>
            <a:r>
              <a:rPr lang="en-US">
                <a:sym typeface="+mn-ea"/>
              </a:rPr>
              <a:t>Tri Thức</a:t>
            </a:r>
            <a:r>
              <a:rPr lang="en-US" baseline="0">
                <a:sym typeface="+mn-ea"/>
              </a:rPr>
              <a:t> với Cuộc Sống</a:t>
            </a:r>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7DE55-BD7B-401C-AA40-53BBCE2CBCE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393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99BFE-4B07-4ECF-9948-6CEA9A372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41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mn-ea"/>
              </a:rPr>
              <a:t>Kết</a:t>
            </a:r>
            <a:r>
              <a:rPr lang="en-US" baseline="0">
                <a:sym typeface="+mn-ea"/>
              </a:rPr>
              <a:t> </a:t>
            </a:r>
            <a:r>
              <a:rPr lang="en-US">
                <a:sym typeface="+mn-ea"/>
              </a:rPr>
              <a:t>Nối</a:t>
            </a:r>
            <a:r>
              <a:rPr lang="en-US" baseline="0">
                <a:sym typeface="+mn-ea"/>
              </a:rPr>
              <a:t> </a:t>
            </a:r>
            <a:r>
              <a:rPr lang="en-US">
                <a:sym typeface="+mn-ea"/>
              </a:rPr>
              <a:t>Tri Thức</a:t>
            </a:r>
            <a:r>
              <a:rPr lang="en-US" baseline="0">
                <a:sym typeface="+mn-ea"/>
              </a:rPr>
              <a:t> với Cuộc Sống</a:t>
            </a:r>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7DE55-BD7B-401C-AA40-53BBCE2CBCE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617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1197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046270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442296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3114257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0339671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6251599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0865303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474494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34422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5291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0737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369170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840005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907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480365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512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1501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64251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00115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3445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964260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6565981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5334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3048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iới thiệu">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199108929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7362483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ội dung bài 1">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399463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ội dung bài 2">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626921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ết thúc">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78892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0420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27803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71298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98274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082928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597533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651071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705475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168989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732785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00169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61275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26752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93167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995874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715474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2839260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5974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373527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56793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17951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082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37491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38480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33680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395778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145786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930249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924260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3150771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9208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16744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5806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197865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2055943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788367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47239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909624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420403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023525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629826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197021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157214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76073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404166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624446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001949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8006957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135812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314663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8639443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9109333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975771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65265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6262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14289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098091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5387917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88169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52557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0456291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39374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244134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995747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867345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01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41236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956778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4448310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389615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26395492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33972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7324772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984945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7715268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5345931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3739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6.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heme" Target="../theme/theme8.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767647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894389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9640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spTree>
    <p:extLst>
      <p:ext uri="{BB962C8B-B14F-4D97-AF65-F5344CB8AC3E}">
        <p14:creationId xmlns:p14="http://schemas.microsoft.com/office/powerpoint/2010/main" val="10952717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34203117"/>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1237791"/>
      </p:ext>
    </p:extLst>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09981436"/>
      </p:ext>
    </p:extLst>
  </p:cSld>
  <p:clrMap bg1="lt1" tx1="dk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694397774"/>
      </p:ext>
    </p:extLst>
  </p:cSld>
  <p:clrMap bg1="lt1" tx1="dk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5.xml"/><Relationship Id="rId6" Type="http://schemas.openxmlformats.org/officeDocument/2006/relationships/image" Target="../media/image32.jpeg"/><Relationship Id="rId5" Type="http://schemas.microsoft.com/office/2007/relationships/hdphoto" Target="../media/hdphoto7.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75.xml"/><Relationship Id="rId6" Type="http://schemas.openxmlformats.org/officeDocument/2006/relationships/image" Target="../media/image35.jpeg"/><Relationship Id="rId5" Type="http://schemas.microsoft.com/office/2007/relationships/hdphoto" Target="../media/hdphoto9.wdp"/><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8.tiff"/><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43.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5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5.xml"/><Relationship Id="rId6" Type="http://schemas.openxmlformats.org/officeDocument/2006/relationships/image" Target="../media/image28.jpeg"/><Relationship Id="rId5" Type="http://schemas.microsoft.com/office/2007/relationships/hdphoto" Target="../media/hdphoto5.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5.xml"/><Relationship Id="rId6" Type="http://schemas.openxmlformats.org/officeDocument/2006/relationships/image" Target="../media/image30.jpeg"/><Relationship Id="rId5" Type="http://schemas.microsoft.com/office/2007/relationships/hdphoto" Target="../media/hdphoto6.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7801D-CD68-AA04-FEF5-50F5B6185FE9}"/>
              </a:ext>
            </a:extLst>
          </p:cNvPr>
          <p:cNvPicPr>
            <a:picLocks noChangeAspect="1"/>
          </p:cNvPicPr>
          <p:nvPr/>
        </p:nvPicPr>
        <p:blipFill>
          <a:blip r:embed="rId2"/>
          <a:stretch>
            <a:fillRect/>
          </a:stretch>
        </p:blipFill>
        <p:spPr>
          <a:xfrm>
            <a:off x="0" y="10160"/>
            <a:ext cx="12192000" cy="6828225"/>
          </a:xfrm>
          <a:prstGeom prst="rect">
            <a:avLst/>
          </a:prstGeom>
        </p:spPr>
      </p:pic>
    </p:spTree>
    <p:extLst>
      <p:ext uri="{BB962C8B-B14F-4D97-AF65-F5344CB8AC3E}">
        <p14:creationId xmlns:p14="http://schemas.microsoft.com/office/powerpoint/2010/main" val="410534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504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LUYỆN TẬP</a:t>
              </a:r>
            </a:p>
          </p:txBody>
        </p:sp>
      </p:gr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472C18"/>
                </a:solidFill>
                <a:latin typeface="Times New Roman" panose="02020603050405020304" pitchFamily="18" charset="0"/>
                <a:cs typeface="Times New Roman" panose="02020603050405020304" pitchFamily="18" charset="0"/>
              </a:rPr>
              <a:t>3</a:t>
            </a:r>
            <a:endParaRPr kumimoji="0" lang="vi-VN" sz="3200" b="1"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8373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72F98"/>
              </a:buClr>
              <a:buSzTx/>
              <a:buFont typeface="Arial" panose="020B0604020202020204" pitchFamily="34" charset="0"/>
              <a:buChar char="•"/>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Chia sẻ về những việc em đã và sẽ làm để sử dụng thời gian hợp lí.</a:t>
            </a:r>
          </a:p>
          <a:p>
            <a:pPr marL="285750" marR="0" lvl="0" indent="-285750" algn="l" defTabSz="914400" rtl="0" eaLnBrk="1" fontAlgn="auto" latinLnBrk="0" hangingPunct="1">
              <a:lnSpc>
                <a:spcPct val="100000"/>
              </a:lnSpc>
              <a:spcBef>
                <a:spcPts val="0"/>
              </a:spcBef>
              <a:spcAft>
                <a:spcPts val="0"/>
              </a:spcAft>
              <a:buClr>
                <a:srgbClr val="F72F98"/>
              </a:buClr>
              <a:buSzTx/>
              <a:buFont typeface="Arial" panose="020B0604020202020204" pitchFamily="34" charset="0"/>
              <a:buChar char="•"/>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D538"/>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142436" y="2600933"/>
              <a:ext cx="31149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solidFill>
                      <a:srgbClr val="0070C0"/>
                    </a:solidFill>
                  </a:ln>
                  <a:solidFill>
                    <a:srgbClr val="FFFFFF"/>
                  </a:solidFill>
                  <a:effectLst/>
                  <a:uLnTx/>
                  <a:uFillTx/>
                  <a:latin typeface="Times New Roman" panose="02020603050405020304" pitchFamily="18" charset="0"/>
                  <a:cs typeface="Times New Roman" panose="02020603050405020304" pitchFamily="18" charset="0"/>
                </a:rPr>
                <a:t>THỜI GIAN BIỂU</a:t>
              </a:r>
              <a:endParaRPr kumimoji="0" lang="vi-VN" sz="2800" b="1" i="0" u="none" strike="noStrike" kern="1200" cap="none" spc="0" normalizeH="0" baseline="0" noProof="0" dirty="0">
                <a:ln>
                  <a:solidFill>
                    <a:srgbClr val="0070C0"/>
                  </a:solidFill>
                </a:ln>
                <a:solidFill>
                  <a:srgbClr val="FFFFFF"/>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CB0F79B-1EC2-478A-9461-E54493A3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15" y="-411764"/>
            <a:ext cx="11626969" cy="7118815"/>
          </a:xfrm>
          <a:prstGeom prst="rect">
            <a:avLst/>
          </a:prstGeom>
        </p:spPr>
      </p:pic>
      <p:sp>
        <p:nvSpPr>
          <p:cNvPr id="71" name="文本框 48">
            <a:extLst>
              <a:ext uri="{FF2B5EF4-FFF2-40B4-BE49-F238E27FC236}">
                <a16:creationId xmlns:a16="http://schemas.microsoft.com/office/drawing/2014/main" id="{EF8686D2-9397-40D5-8291-89FC993C2B54}"/>
              </a:ext>
            </a:extLst>
          </p:cNvPr>
          <p:cNvSpPr txBox="1">
            <a:spLocks noChangeArrowheads="1"/>
          </p:cNvSpPr>
          <p:nvPr/>
        </p:nvSpPr>
        <p:spPr bwMode="auto">
          <a:xfrm>
            <a:off x="3389295" y="3466881"/>
            <a:ext cx="680314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lvl="0" defTabSz="685800">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a:t>
            </a:r>
            <a:r>
              <a:rPr kumimoji="0" lang="en-US" altLang="zh-CN" sz="2800" b="1" i="0" u="none" strike="noStrike" kern="1200" cap="none" spc="0" normalizeH="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được vì sao phải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2" name="文本框 48">
            <a:extLst>
              <a:ext uri="{FF2B5EF4-FFF2-40B4-BE49-F238E27FC236}">
                <a16:creationId xmlns:a16="http://schemas.microsoft.com/office/drawing/2014/main" id="{7DE5AAD4-A1CB-4A2C-BC76-7E2F17B15A81}"/>
              </a:ext>
            </a:extLst>
          </p:cNvPr>
          <p:cNvSpPr txBox="1">
            <a:spLocks noChangeArrowheads="1"/>
          </p:cNvSpPr>
          <p:nvPr/>
        </p:nvSpPr>
        <p:spPr bwMode="auto">
          <a:xfrm>
            <a:off x="3428289" y="2427854"/>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800" b="1">
                <a:solidFill>
                  <a:prstClr val="black"/>
                </a:solidFill>
                <a:latin typeface="Times New Roman" panose="02020603050405020304" pitchFamily="18" charset="0"/>
                <a:ea typeface="仓耳羽辰体-谷力 W05" panose="02020400000000000000" pitchFamily="18" charset="-122"/>
                <a:cs typeface="Times New Roman" panose="02020603050405020304" pitchFamily="18" charset="0"/>
              </a:rPr>
              <a:t>Nêu được một số biểu hiện của việc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5" name="文本框 11">
            <a:extLst>
              <a:ext uri="{FF2B5EF4-FFF2-40B4-BE49-F238E27FC236}">
                <a16:creationId xmlns:a16="http://schemas.microsoft.com/office/drawing/2014/main" id="{32D5894E-C1A1-402C-B2BE-BC04A3138FFE}"/>
              </a:ext>
            </a:extLst>
          </p:cNvPr>
          <p:cNvSpPr txBox="1"/>
          <p:nvPr/>
        </p:nvSpPr>
        <p:spPr bwMode="auto">
          <a:xfrm>
            <a:off x="3647371" y="1515620"/>
            <a:ext cx="5210081" cy="769441"/>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Yêu</a:t>
            </a:r>
            <a:r>
              <a:rPr kumimoji="0" lang="en-US" altLang="zh-CN" sz="4400" b="1" i="0" u="none" strike="noStrike" kern="1200" cap="none" spc="600" normalizeH="0" noProof="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cầu cần đạt</a:t>
            </a:r>
            <a:endParaRPr kumimoji="0" lang="zh-CN" altLang="en-US" sz="4400" b="1" i="0" u="none" strike="noStrike" kern="1200" cap="none" spc="600" normalizeH="0" baseline="0" noProof="0" dirty="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6" name="矩形 75">
            <a:extLst>
              <a:ext uri="{FF2B5EF4-FFF2-40B4-BE49-F238E27FC236}">
                <a16:creationId xmlns:a16="http://schemas.microsoft.com/office/drawing/2014/main" id="{ADA5548B-B884-46E1-813A-9DC0FFE5CE4E}"/>
              </a:ext>
            </a:extLst>
          </p:cNvPr>
          <p:cNvSpPr/>
          <p:nvPr/>
        </p:nvSpPr>
        <p:spPr>
          <a:xfrm>
            <a:off x="2833627" y="254132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7" name="文本框 76">
            <a:extLst>
              <a:ext uri="{FF2B5EF4-FFF2-40B4-BE49-F238E27FC236}">
                <a16:creationId xmlns:a16="http://schemas.microsoft.com/office/drawing/2014/main" id="{F390EFA1-3D0A-4C48-8A91-495039687E5F}"/>
              </a:ext>
            </a:extLst>
          </p:cNvPr>
          <p:cNvSpPr txBox="1"/>
          <p:nvPr/>
        </p:nvSpPr>
        <p:spPr>
          <a:xfrm>
            <a:off x="2782130" y="250364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01</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8" name="矩形 77">
            <a:extLst>
              <a:ext uri="{FF2B5EF4-FFF2-40B4-BE49-F238E27FC236}">
                <a16:creationId xmlns:a16="http://schemas.microsoft.com/office/drawing/2014/main" id="{0F6D8453-2CCA-4B8F-BA89-D0CD939CC633}"/>
              </a:ext>
            </a:extLst>
          </p:cNvPr>
          <p:cNvSpPr/>
          <p:nvPr/>
        </p:nvSpPr>
        <p:spPr>
          <a:xfrm>
            <a:off x="2847103" y="3518398"/>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9" name="文本框 78">
            <a:extLst>
              <a:ext uri="{FF2B5EF4-FFF2-40B4-BE49-F238E27FC236}">
                <a16:creationId xmlns:a16="http://schemas.microsoft.com/office/drawing/2014/main" id="{52FCA020-6A30-4DE0-BB68-77D76FD3B1A0}"/>
              </a:ext>
            </a:extLst>
          </p:cNvPr>
          <p:cNvSpPr txBox="1"/>
          <p:nvPr/>
        </p:nvSpPr>
        <p:spPr>
          <a:xfrm>
            <a:off x="2782130" y="3505929"/>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02</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3" name="文本框 48">
            <a:extLst>
              <a:ext uri="{FF2B5EF4-FFF2-40B4-BE49-F238E27FC236}">
                <a16:creationId xmlns:a16="http://schemas.microsoft.com/office/drawing/2014/main" id="{A70FED79-04F3-4C7C-B2A1-786D60970E29}"/>
              </a:ext>
            </a:extLst>
          </p:cNvPr>
          <p:cNvSpPr txBox="1">
            <a:spLocks noChangeArrowheads="1"/>
          </p:cNvSpPr>
          <p:nvPr/>
        </p:nvSpPr>
        <p:spPr bwMode="auto">
          <a:xfrm>
            <a:off x="3389295" y="4258302"/>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lvl="0" defTabSz="685800">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Thực</a:t>
            </a:r>
            <a:r>
              <a:rPr kumimoji="0" lang="en-US" altLang="zh-CN" sz="2800" b="1" i="0" u="none" strike="noStrike" kern="1200" cap="none" spc="0" normalizeH="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hiện được việc sử dụng thời gian hợp lí.</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id="{5E14E475-E82E-4267-84CC-3A56FE53F448}"/>
              </a:ext>
            </a:extLst>
          </p:cNvPr>
          <p:cNvSpPr/>
          <p:nvPr/>
        </p:nvSpPr>
        <p:spPr>
          <a:xfrm>
            <a:off x="2809885" y="437223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5" name="文本框 24">
            <a:extLst>
              <a:ext uri="{FF2B5EF4-FFF2-40B4-BE49-F238E27FC236}">
                <a16:creationId xmlns:a16="http://schemas.microsoft.com/office/drawing/2014/main" id="{5461E852-A25B-407C-A53B-B2316C02EEAD}"/>
              </a:ext>
            </a:extLst>
          </p:cNvPr>
          <p:cNvSpPr txBox="1"/>
          <p:nvPr/>
        </p:nvSpPr>
        <p:spPr>
          <a:xfrm>
            <a:off x="2767896" y="437966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03</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18422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arn(inVertic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arn(inVertical)">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anim calcmode="lin" valueType="num">
                                      <p:cBhvr>
                                        <p:cTn id="37" dur="1000" fill="hold"/>
                                        <p:tgtEl>
                                          <p:spTgt spid="71"/>
                                        </p:tgtEl>
                                        <p:attrNameLst>
                                          <p:attrName>ppt_x</p:attrName>
                                        </p:attrNameLst>
                                      </p:cBhvr>
                                      <p:tavLst>
                                        <p:tav tm="0">
                                          <p:val>
                                            <p:strVal val="#ppt_x"/>
                                          </p:val>
                                        </p:tav>
                                        <p:tav tm="100000">
                                          <p:val>
                                            <p:strVal val="#ppt_x"/>
                                          </p:val>
                                        </p:tav>
                                      </p:tavLst>
                                    </p:anim>
                                    <p:anim calcmode="lin" valueType="num">
                                      <p:cBhvr>
                                        <p:cTn id="3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5" grpId="0"/>
      <p:bldP spid="77" grpId="0"/>
      <p:bldP spid="79"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6A026366-91E6-FA7A-D72F-BAF4412D9235}"/>
              </a:ext>
            </a:extLst>
          </p:cNvPr>
          <p:cNvPicPr>
            <a:picLocks noChangeAspect="1"/>
          </p:cNvPicPr>
          <p:nvPr/>
        </p:nvPicPr>
        <p:blipFill>
          <a:blip r:embed="rId2"/>
          <a:stretch>
            <a:fillRect/>
          </a:stretch>
        </p:blipFill>
        <p:spPr>
          <a:xfrm>
            <a:off x="8300719" y="5100472"/>
            <a:ext cx="3599543" cy="1544167"/>
          </a:xfrm>
          <a:prstGeom prst="rect">
            <a:avLst/>
          </a:prstGeom>
        </p:spPr>
      </p:pic>
      <p:pic>
        <p:nvPicPr>
          <p:cNvPr id="3" name="Picture 2" descr="Cute children playing at pencil house Premium Vector">
            <a:extLst>
              <a:ext uri="{FF2B5EF4-FFF2-40B4-BE49-F238E27FC236}">
                <a16:creationId xmlns:a16="http://schemas.microsoft.com/office/drawing/2014/main" id="{8E139B13-3A3B-8405-8045-4D3482F0BC6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737" y="84457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8C2B2B-CF93-F993-B238-4DA3792014C4}"/>
              </a:ext>
            </a:extLst>
          </p:cNvPr>
          <p:cNvSpPr txBox="1"/>
          <p:nvPr/>
        </p:nvSpPr>
        <p:spPr>
          <a:xfrm>
            <a:off x="4936309" y="2504893"/>
            <a:ext cx="6474188" cy="2585323"/>
          </a:xfrm>
          <a:prstGeom prst="rect">
            <a:avLst/>
          </a:prstGeom>
          <a:noFill/>
        </p:spPr>
        <p:txBody>
          <a:bodyPr wrap="square" rtlCol="0">
            <a:spAutoFit/>
          </a:bodyPr>
          <a:lstStyle/>
          <a:p>
            <a:pPr algn="ctr"/>
            <a:r>
              <a:rPr lang="en-US" sz="5400" b="1">
                <a:solidFill>
                  <a:srgbClr val="00B050"/>
                </a:solidFill>
                <a:latin typeface="Times New Roman" panose="02020603050405020304" pitchFamily="18" charset="0"/>
                <a:cs typeface="Times New Roman" panose="02020603050405020304" pitchFamily="18" charset="0"/>
              </a:rPr>
              <a:t>Tạm biệt và hẹn gặp lại các con trong các tiết học sau!</a:t>
            </a:r>
            <a:endParaRPr lang="vi-VN" sz="5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71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805916" y="239184"/>
            <a:ext cx="7159601"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089694" y="3467163"/>
            <a:ext cx="6714042" cy="2559986"/>
          </a:xfrm>
          <a:prstGeom prst="rect">
            <a:avLst/>
          </a:prstGeom>
          <a:noFill/>
          <a:ln w="9525">
            <a:noFill/>
          </a:ln>
        </p:spPr>
        <p:txBody>
          <a:bodyPr wrap="square" lIns="66349" tIns="33174" rIns="66349" bIns="33174">
            <a:spAutoFit/>
          </a:bodyPr>
          <a:lstStyle/>
          <a:p>
            <a:pPr lvl="0" algn="ctr">
              <a:defRPr/>
            </a:pPr>
            <a:r>
              <a:rPr lang="en-US" sz="5400" dirty="0" err="1">
                <a:solidFill>
                  <a:schemeClr val="tx2">
                    <a:lumMod val="75000"/>
                  </a:schemeClr>
                </a:solidFill>
                <a:latin typeface="Times New Roman" panose="02020603050405020304" pitchFamily="18" charset="0"/>
                <a:cs typeface="Times New Roman" panose="02020603050405020304" pitchFamily="18" charset="0"/>
              </a:rPr>
              <a:t>Nêu</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những</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việc</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làm</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thể</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hiện</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biết</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quý</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trọng</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thời</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gian</a:t>
            </a:r>
            <a:r>
              <a:rPr lang="en-US" sz="5400" dirty="0">
                <a:solidFill>
                  <a:schemeClr val="tx2">
                    <a:lumMod val="75000"/>
                  </a:schemeClr>
                </a:solidFill>
                <a:latin typeface="Times New Roman" panose="02020603050405020304" pitchFamily="18" charset="0"/>
                <a:cs typeface="Times New Roman" panose="02020603050405020304" pitchFamily="18" charset="0"/>
              </a:rPr>
              <a:t>?</a:t>
            </a:r>
            <a:endParaRPr kumimoji="0" lang="en-US" sz="5400" b="0" i="0" u="none" strike="noStrike" kern="1200" cap="none" spc="0" normalizeH="0" baseline="0" noProof="0" dirty="0">
              <a:ln>
                <a:noFill/>
              </a:ln>
              <a:solidFill>
                <a:schemeClr val="tx2">
                  <a:lumMod val="75000"/>
                </a:schemeClr>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97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CB0F79B-1EC2-478A-9461-E54493A3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15" y="-411764"/>
            <a:ext cx="11626969" cy="7118815"/>
          </a:xfrm>
          <a:prstGeom prst="rect">
            <a:avLst/>
          </a:prstGeom>
        </p:spPr>
      </p:pic>
      <p:sp>
        <p:nvSpPr>
          <p:cNvPr id="71" name="文本框 48">
            <a:extLst>
              <a:ext uri="{FF2B5EF4-FFF2-40B4-BE49-F238E27FC236}">
                <a16:creationId xmlns:a16="http://schemas.microsoft.com/office/drawing/2014/main" id="{EF8686D2-9397-40D5-8291-89FC993C2B54}"/>
              </a:ext>
            </a:extLst>
          </p:cNvPr>
          <p:cNvSpPr txBox="1">
            <a:spLocks noChangeArrowheads="1"/>
          </p:cNvSpPr>
          <p:nvPr/>
        </p:nvSpPr>
        <p:spPr bwMode="auto">
          <a:xfrm>
            <a:off x="3389295" y="3466881"/>
            <a:ext cx="680314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 được vì sao phải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2" name="文本框 48">
            <a:extLst>
              <a:ext uri="{FF2B5EF4-FFF2-40B4-BE49-F238E27FC236}">
                <a16:creationId xmlns:a16="http://schemas.microsoft.com/office/drawing/2014/main" id="{7DE5AAD4-A1CB-4A2C-BC76-7E2F17B15A81}"/>
              </a:ext>
            </a:extLst>
          </p:cNvPr>
          <p:cNvSpPr txBox="1">
            <a:spLocks noChangeArrowheads="1"/>
          </p:cNvSpPr>
          <p:nvPr/>
        </p:nvSpPr>
        <p:spPr bwMode="auto">
          <a:xfrm>
            <a:off x="3428289" y="2427854"/>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 được một số biểu hiện của việc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5" name="文本框 11">
            <a:extLst>
              <a:ext uri="{FF2B5EF4-FFF2-40B4-BE49-F238E27FC236}">
                <a16:creationId xmlns:a16="http://schemas.microsoft.com/office/drawing/2014/main" id="{32D5894E-C1A1-402C-B2BE-BC04A3138FFE}"/>
              </a:ext>
            </a:extLst>
          </p:cNvPr>
          <p:cNvSpPr txBox="1"/>
          <p:nvPr/>
        </p:nvSpPr>
        <p:spPr bwMode="auto">
          <a:xfrm>
            <a:off x="3647371" y="1515620"/>
            <a:ext cx="5210081" cy="769441"/>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Yêu cầu cần đạt</a:t>
            </a:r>
            <a:endParaRPr kumimoji="0" lang="zh-CN" altLang="en-US" sz="4400" b="1" i="0" u="none" strike="noStrike" kern="1200" cap="none" spc="600" normalizeH="0" baseline="0" noProof="0" dirty="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6" name="矩形 75">
            <a:extLst>
              <a:ext uri="{FF2B5EF4-FFF2-40B4-BE49-F238E27FC236}">
                <a16:creationId xmlns:a16="http://schemas.microsoft.com/office/drawing/2014/main" id="{ADA5548B-B884-46E1-813A-9DC0FFE5CE4E}"/>
              </a:ext>
            </a:extLst>
          </p:cNvPr>
          <p:cNvSpPr/>
          <p:nvPr/>
        </p:nvSpPr>
        <p:spPr>
          <a:xfrm>
            <a:off x="2833627" y="254132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7" name="文本框 76">
            <a:extLst>
              <a:ext uri="{FF2B5EF4-FFF2-40B4-BE49-F238E27FC236}">
                <a16:creationId xmlns:a16="http://schemas.microsoft.com/office/drawing/2014/main" id="{F390EFA1-3D0A-4C48-8A91-495039687E5F}"/>
              </a:ext>
            </a:extLst>
          </p:cNvPr>
          <p:cNvSpPr txBox="1"/>
          <p:nvPr/>
        </p:nvSpPr>
        <p:spPr>
          <a:xfrm>
            <a:off x="2782130" y="250364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01</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8" name="矩形 77">
            <a:extLst>
              <a:ext uri="{FF2B5EF4-FFF2-40B4-BE49-F238E27FC236}">
                <a16:creationId xmlns:a16="http://schemas.microsoft.com/office/drawing/2014/main" id="{0F6D8453-2CCA-4B8F-BA89-D0CD939CC633}"/>
              </a:ext>
            </a:extLst>
          </p:cNvPr>
          <p:cNvSpPr/>
          <p:nvPr/>
        </p:nvSpPr>
        <p:spPr>
          <a:xfrm>
            <a:off x="2847103" y="3518398"/>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9" name="文本框 78">
            <a:extLst>
              <a:ext uri="{FF2B5EF4-FFF2-40B4-BE49-F238E27FC236}">
                <a16:creationId xmlns:a16="http://schemas.microsoft.com/office/drawing/2014/main" id="{52FCA020-6A30-4DE0-BB68-77D76FD3B1A0}"/>
              </a:ext>
            </a:extLst>
          </p:cNvPr>
          <p:cNvSpPr txBox="1"/>
          <p:nvPr/>
        </p:nvSpPr>
        <p:spPr>
          <a:xfrm>
            <a:off x="2782130" y="3505929"/>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02</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3" name="文本框 48">
            <a:extLst>
              <a:ext uri="{FF2B5EF4-FFF2-40B4-BE49-F238E27FC236}">
                <a16:creationId xmlns:a16="http://schemas.microsoft.com/office/drawing/2014/main" id="{A70FED79-04F3-4C7C-B2A1-786D60970E29}"/>
              </a:ext>
            </a:extLst>
          </p:cNvPr>
          <p:cNvSpPr txBox="1">
            <a:spLocks noChangeArrowheads="1"/>
          </p:cNvSpPr>
          <p:nvPr/>
        </p:nvSpPr>
        <p:spPr bwMode="auto">
          <a:xfrm>
            <a:off x="3389295" y="4258302"/>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Thực hiện được việc sử dụng thời gian hợp lí.</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id="{5E14E475-E82E-4267-84CC-3A56FE53F448}"/>
              </a:ext>
            </a:extLst>
          </p:cNvPr>
          <p:cNvSpPr/>
          <p:nvPr/>
        </p:nvSpPr>
        <p:spPr>
          <a:xfrm>
            <a:off x="2809885" y="437223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5" name="文本框 24">
            <a:extLst>
              <a:ext uri="{FF2B5EF4-FFF2-40B4-BE49-F238E27FC236}">
                <a16:creationId xmlns:a16="http://schemas.microsoft.com/office/drawing/2014/main" id="{5461E852-A25B-407C-A53B-B2316C02EEAD}"/>
              </a:ext>
            </a:extLst>
          </p:cNvPr>
          <p:cNvSpPr txBox="1"/>
          <p:nvPr/>
        </p:nvSpPr>
        <p:spPr>
          <a:xfrm>
            <a:off x="2767896" y="437966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03</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10092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arn(inVertic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arn(inVertical)">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anim calcmode="lin" valueType="num">
                                      <p:cBhvr>
                                        <p:cTn id="37" dur="1000" fill="hold"/>
                                        <p:tgtEl>
                                          <p:spTgt spid="71"/>
                                        </p:tgtEl>
                                        <p:attrNameLst>
                                          <p:attrName>ppt_x</p:attrName>
                                        </p:attrNameLst>
                                      </p:cBhvr>
                                      <p:tavLst>
                                        <p:tav tm="0">
                                          <p:val>
                                            <p:strVal val="#ppt_x"/>
                                          </p:val>
                                        </p:tav>
                                        <p:tav tm="100000">
                                          <p:val>
                                            <p:strVal val="#ppt_x"/>
                                          </p:val>
                                        </p:tav>
                                      </p:tavLst>
                                    </p:anim>
                                    <p:anim calcmode="lin" valueType="num">
                                      <p:cBhvr>
                                        <p:cTn id="3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5" grpId="0"/>
      <p:bldP spid="77" grpId="0"/>
      <p:bldP spid="79"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7">
            <a:extLst>
              <a:ext uri="{FF2B5EF4-FFF2-40B4-BE49-F238E27FC236}">
                <a16:creationId xmlns:a16="http://schemas.microsoft.com/office/drawing/2014/main" id="{5AAB55F0-51E5-4475-AF5E-A8477476D7AF}"/>
              </a:ext>
            </a:extLst>
          </p:cNvPr>
          <p:cNvGrpSpPr/>
          <p:nvPr/>
        </p:nvGrpSpPr>
        <p:grpSpPr>
          <a:xfrm>
            <a:off x="2345754" y="1343380"/>
            <a:ext cx="8742661" cy="4941806"/>
            <a:chOff x="1560688" y="2118360"/>
            <a:chExt cx="5261026" cy="2854215"/>
          </a:xfrm>
        </p:grpSpPr>
        <p:pic>
          <p:nvPicPr>
            <p:cNvPr id="3" name="图片 1">
              <a:extLst>
                <a:ext uri="{FF2B5EF4-FFF2-40B4-BE49-F238E27FC236}">
                  <a16:creationId xmlns:a16="http://schemas.microsoft.com/office/drawing/2014/main" id="{BA94BDF9-E0B5-44FB-B2FF-813D25FDAB37}"/>
                </a:ext>
              </a:extLst>
            </p:cNvPr>
            <p:cNvPicPr>
              <a:picLocks noChangeAspect="1"/>
            </p:cNvPicPr>
            <p:nvPr/>
          </p:nvPicPr>
          <p:blipFill>
            <a:blip r:embed="rId3"/>
            <a:stretch>
              <a:fillRect/>
            </a:stretch>
          </p:blipFill>
          <p:spPr>
            <a:xfrm>
              <a:off x="1560688" y="2118360"/>
              <a:ext cx="5261026" cy="2854215"/>
            </a:xfrm>
            <a:prstGeom prst="rect">
              <a:avLst/>
            </a:prstGeom>
          </p:spPr>
        </p:pic>
        <p:sp>
          <p:nvSpPr>
            <p:cNvPr id="4" name="文本框 141">
              <a:extLst>
                <a:ext uri="{FF2B5EF4-FFF2-40B4-BE49-F238E27FC236}">
                  <a16:creationId xmlns:a16="http://schemas.microsoft.com/office/drawing/2014/main" id="{B77C357C-B540-4866-AE22-893744A0F9F9}"/>
                </a:ext>
              </a:extLst>
            </p:cNvPr>
            <p:cNvSpPr txBox="1"/>
            <p:nvPr/>
          </p:nvSpPr>
          <p:spPr>
            <a:xfrm>
              <a:off x="1832617" y="2728779"/>
              <a:ext cx="3954794" cy="90658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Luyện</a:t>
              </a:r>
              <a:r>
                <a:rPr kumimoji="0" lang="en-US" altLang="zh-CN" sz="9600" b="1" i="0" u="none" strike="noStrike" kern="120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9600" b="1" i="0" u="none" strike="noStrike" kern="1200" cap="none" spc="0" normalizeH="0" baseline="0" noProof="0" dirty="0" err="1">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tập</a:t>
              </a:r>
              <a:endParaRPr kumimoji="0" lang="zh-CN" altLang="en-US" sz="9600" b="1" i="0" u="none" strike="noStrike" kern="120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11411714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431482" y="220535"/>
            <a:ext cx="2980645" cy="1288726"/>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LUYỆN TẬP</a:t>
              </a:r>
            </a:p>
          </p:txBody>
        </p:sp>
      </p:gr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1555099" y="1465589"/>
            <a:ext cx="8777619" cy="2494816"/>
          </a:xfrm>
          <a:prstGeom prst="rect">
            <a:avLst/>
          </a:prstGeom>
        </p:spPr>
      </p:pic>
      <p:sp>
        <p:nvSpPr>
          <p:cNvPr id="12" name="Oval 11">
            <a:extLst>
              <a:ext uri="{FF2B5EF4-FFF2-40B4-BE49-F238E27FC236}">
                <a16:creationId xmlns:a16="http://schemas.microsoft.com/office/drawing/2014/main" id="{2C7415A5-38BF-5F6D-EEF6-4DEA448297DA}"/>
              </a:ext>
            </a:extLst>
          </p:cNvPr>
          <p:cNvSpPr/>
          <p:nvPr/>
        </p:nvSpPr>
        <p:spPr>
          <a:xfrm>
            <a:off x="3770627" y="632771"/>
            <a:ext cx="523650"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1</a:t>
            </a:r>
          </a:p>
        </p:txBody>
      </p:sp>
      <p:sp>
        <p:nvSpPr>
          <p:cNvPr id="13" name="TextBox 12">
            <a:extLst>
              <a:ext uri="{FF2B5EF4-FFF2-40B4-BE49-F238E27FC236}">
                <a16:creationId xmlns:a16="http://schemas.microsoft.com/office/drawing/2014/main" id="{D1F2BE26-CE28-6185-E072-6E2CB99DDE49}"/>
              </a:ext>
            </a:extLst>
          </p:cNvPr>
          <p:cNvSpPr txBox="1"/>
          <p:nvPr/>
        </p:nvSpPr>
        <p:spPr>
          <a:xfrm>
            <a:off x="4457972" y="577322"/>
            <a:ext cx="698218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Em đồng tình hoặc không đồng tình với việc làm của bạn nào? Vì sao?</a:t>
            </a:r>
          </a:p>
        </p:txBody>
      </p:sp>
      <p:pic>
        <p:nvPicPr>
          <p:cNvPr id="14" name="Picture 13">
            <a:extLst>
              <a:ext uri="{FF2B5EF4-FFF2-40B4-BE49-F238E27FC236}">
                <a16:creationId xmlns:a16="http://schemas.microsoft.com/office/drawing/2014/main" id="{1B827AD6-F44B-AC76-F72D-CD262B320D8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555098" y="3960405"/>
            <a:ext cx="8777619" cy="2492462"/>
          </a:xfrm>
          <a:prstGeom prst="rect">
            <a:avLst/>
          </a:prstGeom>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254B491E-DABA-41BA-9F8A-D4680CD0F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75" y="55430"/>
            <a:ext cx="12675475" cy="6858000"/>
          </a:xfrm>
          <a:prstGeom prst="rect">
            <a:avLst/>
          </a:prstGeom>
        </p:spPr>
      </p:pic>
      <p:sp>
        <p:nvSpPr>
          <p:cNvPr id="11" name="TextBox 10">
            <a:extLst>
              <a:ext uri="{FF2B5EF4-FFF2-40B4-BE49-F238E27FC236}">
                <a16:creationId xmlns:a16="http://schemas.microsoft.com/office/drawing/2014/main" id="{BDA4F29B-146A-48B9-87D9-1720DA746A97}"/>
              </a:ext>
            </a:extLst>
          </p:cNvPr>
          <p:cNvSpPr txBox="1"/>
          <p:nvPr/>
        </p:nvSpPr>
        <p:spPr>
          <a:xfrm>
            <a:off x="700224" y="757446"/>
            <a:ext cx="6032575" cy="14811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F4A52A4-4896-4012-AC32-AE92C4F39C75}"/>
              </a:ext>
            </a:extLst>
          </p:cNvPr>
          <p:cNvSpPr/>
          <p:nvPr/>
        </p:nvSpPr>
        <p:spPr>
          <a:xfrm>
            <a:off x="479976" y="197934"/>
            <a:ext cx="5475936" cy="646331"/>
          </a:xfrm>
          <a:prstGeom prst="rect">
            <a:avLst/>
          </a:prstGeom>
          <a:noFill/>
        </p:spPr>
        <p:txBody>
          <a:bodyPr wrap="square" lIns="91440" tIns="45720" rIns="91440" bIns="45720">
            <a:spAutoFit/>
          </a:bodyPr>
          <a:lstStyle/>
          <a:p>
            <a:pPr algn="ctr"/>
            <a:r>
              <a:rPr kumimoji="0" lang="en-US" sz="36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cs typeface="Times New Roman" panose="02020603050405020304" pitchFamily="18" charset="0"/>
              </a:rPr>
              <a:t>THẢO LUẬN NHÓM 2</a:t>
            </a:r>
            <a:endParaRPr lang="en-US" sz="36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8" name="Picture 2" descr="Tick and cross cartoon Royalty Free Vector Image">
            <a:extLst>
              <a:ext uri="{FF2B5EF4-FFF2-40B4-BE49-F238E27FC236}">
                <a16:creationId xmlns:a16="http://schemas.microsoft.com/office/drawing/2014/main" id="{1830C625-E998-A069-BD28-F932878C16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606"/>
          <a:stretch/>
        </p:blipFill>
        <p:spPr bwMode="auto">
          <a:xfrm flipH="1">
            <a:off x="700224" y="739087"/>
            <a:ext cx="776070" cy="11345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ck and cross cartoon Royalty Free Vector Image">
            <a:extLst>
              <a:ext uri="{FF2B5EF4-FFF2-40B4-BE49-F238E27FC236}">
                <a16:creationId xmlns:a16="http://schemas.microsoft.com/office/drawing/2014/main" id="{A63C6791-EBFD-EBC7-7AA2-92A308EA8D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125" r="-5519"/>
          <a:stretch/>
        </p:blipFill>
        <p:spPr bwMode="auto">
          <a:xfrm>
            <a:off x="850864" y="1498033"/>
            <a:ext cx="845678" cy="123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422787" y="355600"/>
            <a:ext cx="2352323" cy="126566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52682" y="3394552"/>
              <a:ext cx="1987427" cy="4074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2964720" y="495920"/>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516522" y="474343"/>
            <a:ext cx="8252691"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Ít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184575" y="3333409"/>
              <a:ext cx="19504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326139" y="1270035"/>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3813455" y="1201368"/>
            <a:ext cx="6039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6" y="1452880"/>
            <a:ext cx="4270103" cy="2903431"/>
            <a:chOff x="7271656" y="1452880"/>
            <a:chExt cx="4270103" cy="290343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6" y="1452880"/>
              <a:ext cx="4270103" cy="2903431"/>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22428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LUYỆN TẬP</a:t>
              </a:r>
            </a:p>
          </p:txBody>
        </p:sp>
      </p:grpSp>
      <p:sp>
        <p:nvSpPr>
          <p:cNvPr id="25" name="Diamond 24">
            <a:extLst>
              <a:ext uri="{FF2B5EF4-FFF2-40B4-BE49-F238E27FC236}">
                <a16:creationId xmlns:a16="http://schemas.microsoft.com/office/drawing/2014/main" id="{E077F5F8-028A-4818-AE90-D231FE17D0D7}"/>
              </a:ext>
            </a:extLst>
          </p:cNvPr>
          <p:cNvSpPr/>
          <p:nvPr/>
        </p:nvSpPr>
        <p:spPr>
          <a:xfrm>
            <a:off x="3511366" y="637964"/>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557954"/>
            <a:ext cx="75223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472C18"/>
                </a:solidFill>
                <a:effectLst/>
                <a:uLnTx/>
                <a:uFillTx/>
                <a:latin typeface="Times New Roman" panose="02020603050405020304" pitchFamily="18" charset="0"/>
                <a:cs typeface="Times New Roman" panose="02020603050405020304" pitchFamily="18" charset="0"/>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465</Words>
  <Application>Microsoft Office PowerPoint</Application>
  <PresentationFormat>Widescreen</PresentationFormat>
  <Paragraphs>61</Paragraphs>
  <Slides>14</Slides>
  <Notes>4</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14</vt:i4>
      </vt:variant>
    </vt:vector>
  </HeadingPairs>
  <TitlesOfParts>
    <vt:vector size="30" baseType="lpstr">
      <vt:lpstr>等线</vt:lpstr>
      <vt:lpstr>Microsoft YaHei</vt:lpstr>
      <vt:lpstr>Arial</vt:lpstr>
      <vt:lpstr>Averta Std CY Bold</vt:lpstr>
      <vt:lpstr>Calibri</vt:lpstr>
      <vt:lpstr>Calibri Light</vt:lpstr>
      <vt:lpstr>Quicksand Medium</vt:lpstr>
      <vt:lpstr>Times New Roman</vt:lpstr>
      <vt:lpstr>5_Office Theme</vt:lpstr>
      <vt:lpstr>4_Office Theme</vt:lpstr>
      <vt:lpstr>Hoạt động</vt:lpstr>
      <vt:lpstr>1_Office Theme</vt:lpstr>
      <vt:lpstr>Cute Sticker by Slidesgo</vt:lpstr>
      <vt:lpstr>1_Cute Sticker by Slidesgo</vt:lpstr>
      <vt:lpstr>2_Cute Sticker by Slidesgo</vt:lpstr>
      <vt:lpstr>5_Cute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26</cp:revision>
  <dcterms:created xsi:type="dcterms:W3CDTF">2021-06-21T14:39:53Z</dcterms:created>
  <dcterms:modified xsi:type="dcterms:W3CDTF">2024-11-25T15:54:28Z</dcterms:modified>
</cp:coreProperties>
</file>