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9"/>
  </p:notesMasterIdLst>
  <p:sldIdLst>
    <p:sldId id="2935" r:id="rId3"/>
    <p:sldId id="352" r:id="rId4"/>
    <p:sldId id="341" r:id="rId5"/>
    <p:sldId id="361" r:id="rId6"/>
    <p:sldId id="363" r:id="rId7"/>
    <p:sldId id="358" r:id="rId8"/>
    <p:sldId id="365" r:id="rId9"/>
    <p:sldId id="342" r:id="rId10"/>
    <p:sldId id="353" r:id="rId11"/>
    <p:sldId id="354" r:id="rId12"/>
    <p:sldId id="355" r:id="rId13"/>
    <p:sldId id="359" r:id="rId14"/>
    <p:sldId id="367" r:id="rId15"/>
    <p:sldId id="369" r:id="rId16"/>
    <p:sldId id="266" r:id="rId17"/>
    <p:sldId id="3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2ACC-11FC-4809-8544-21C427D02FC9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36AF-8F38-4102-873C-CE949C7F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15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01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41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93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rgbClr val="FFFBE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993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96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441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6957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4"/>
            <a:ext cx="11968880" cy="5020563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0949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59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91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B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11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33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20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7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170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960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66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476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1.wdp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microsoft.com/office/2007/relationships/hdphoto" Target="../media/hdphoto1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microsoft.com/office/2007/relationships/hdphoto" Target="../media/hdphoto11.wdp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NÓI VÀ NGHE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mây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3491731" y="4939184"/>
            <a:ext cx="553034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276" y="983613"/>
            <a:ext cx="5720125" cy="3754928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219F55-2A7B-4E20-BFCB-CB4CBD9EEF99}"/>
              </a:ext>
            </a:extLst>
          </p:cNvPr>
          <p:cNvSpPr/>
          <p:nvPr/>
        </p:nvSpPr>
        <p:spPr>
          <a:xfrm>
            <a:off x="2232561" y="5122251"/>
            <a:ext cx="780208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nghe tiếng kêu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 hồ nước và bầy tôm cá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chị mây không giận hồ nước nữa,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về và cho mưa xuống .Vì thế hồ nước đầy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tràn căng sức sống.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2634532" y="4518136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673" y="619829"/>
            <a:ext cx="6408655" cy="4019857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71297E5-1CC7-47CE-BCA4-8AC0D80D7BA8}"/>
              </a:ext>
            </a:extLst>
          </p:cNvPr>
          <p:cNvSpPr/>
          <p:nvPr/>
        </p:nvSpPr>
        <p:spPr>
          <a:xfrm>
            <a:off x="1773381" y="4767090"/>
            <a:ext cx="9318171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mùa thu ,sang mùa đông chị mây ngày càng mảnh mai,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 gầy như d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lụa m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.Chị ghé xuống hồ nước nói: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em chị cũng yếu h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ẳn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1628488" y="256746"/>
            <a:ext cx="10428507" cy="6479828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10" name="Google Shape;2310;p40"/>
          <p:cNvSpPr txBox="1">
            <a:spLocks noGrp="1"/>
          </p:cNvSpPr>
          <p:nvPr>
            <p:ph type="title"/>
          </p:nvPr>
        </p:nvSpPr>
        <p:spPr>
          <a:xfrm>
            <a:off x="1791353" y="1508213"/>
            <a:ext cx="9320800" cy="261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dirty="0">
                <a:latin typeface="Times New Roman" pitchFamily="18" charset="0"/>
                <a:cs typeface="Times New Roman" pitchFamily="18" charset="0"/>
              </a:rPr>
              <a:t>Kể chuyện </a:t>
            </a:r>
            <a:r>
              <a:rPr lang="en" sz="8000">
                <a:latin typeface="Times New Roman" pitchFamily="18" charset="0"/>
                <a:cs typeface="Times New Roman" pitchFamily="18" charset="0"/>
              </a:rPr>
              <a:t>theo cặp/nhóm</a:t>
            </a:r>
            <a:endParaRPr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2" name="Google Shape;2312;p40"/>
          <p:cNvGrpSpPr/>
          <p:nvPr/>
        </p:nvGrpSpPr>
        <p:grpSpPr>
          <a:xfrm rot="-3780534">
            <a:off x="1717093" y="199091"/>
            <a:ext cx="1072312" cy="1279128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10067731" y="5287395"/>
            <a:ext cx="1702944" cy="1378813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5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9" y="469061"/>
            <a:ext cx="4689509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8" y="889269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5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49" y="3332653"/>
            <a:ext cx="7679108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1" y="867069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10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>
                <a:solidFill>
                  <a:srgbClr val="002060"/>
                </a:solidFill>
                <a:latin typeface="+mj-lt"/>
              </a:rPr>
              <a:t>Những lợi ích mà chị mây mang lại là che mát,</a:t>
            </a:r>
            <a:r>
              <a:rPr lang="en-US" sz="2800" b="1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>
                <a:solidFill>
                  <a:srgbClr val="002060"/>
                </a:solidFill>
                <a:latin typeface="+mj-lt"/>
              </a:rPr>
              <a:t>làm đông nước khi nước bốc hơi sau đó tạo thành mưa để tưới mát cho mọi vật …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38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736529"/>
            <a:ext cx="91913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i="1">
                <a:solidFill>
                  <a:srgbClr val="002060"/>
                </a:solidFill>
                <a:latin typeface="+mj-lt"/>
              </a:rPr>
              <a:t>Trong cuộc sống không ai sống được một mình</a:t>
            </a:r>
            <a:r>
              <a:rPr lang="en-US" b="1" i="1">
                <a:solidFill>
                  <a:srgbClr val="002060"/>
                </a:solidFill>
                <a:latin typeface="+mj-lt"/>
              </a:rPr>
              <a:t>. </a:t>
            </a:r>
            <a:r>
              <a:rPr lang="vi-VN" b="1" i="1">
                <a:solidFill>
                  <a:srgbClr val="002060"/>
                </a:solidFill>
                <a:latin typeface="+mj-lt"/>
              </a:rPr>
              <a:t>Mỗi người trong chúng ta cần giúp đỡ và hỗ trợ cho nhau</a:t>
            </a:r>
            <a:r>
              <a:rPr lang="vi-VN" b="1">
                <a:solidFill>
                  <a:srgbClr val="002060"/>
                </a:solidFill>
                <a:latin typeface="+mj-lt"/>
              </a:rPr>
              <a:t> </a:t>
            </a:r>
            <a:endParaRPr lang="vi-VN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868" y="1291186"/>
            <a:ext cx="5100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+mj-lt"/>
              </a:rPr>
              <a:t> Em hãy nêu những lợi ích mà chị mây mang lại cho môi trường xung quanh ?</a:t>
            </a:r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1267" y="1259800"/>
            <a:ext cx="5100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+mj-lt"/>
              </a:rPr>
              <a:t> Qua các sự vật xảy đến với hồ nước và mây ,em học được gì từ câu chuyện ?</a:t>
            </a:r>
            <a:endParaRPr lang="en-US" sz="2400" b="1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51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2165539" y="5127009"/>
            <a:ext cx="1860903" cy="63104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điều em đã học được từ câu chuyện trên.</a:t>
            </a: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11068234" y="-18735"/>
            <a:ext cx="539543" cy="241112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5405582" y="75667"/>
            <a:ext cx="1440948" cy="1733071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10030079" y="5078114"/>
            <a:ext cx="1651135" cy="1447495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8940503" y="3149759"/>
            <a:ext cx="2696365" cy="438728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2007382" y="650959"/>
            <a:ext cx="1349969" cy="1262779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307632" y="2022030"/>
            <a:ext cx="380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8863741" y="3167006"/>
            <a:ext cx="2445428" cy="361551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5655300" y="5038584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4276009" y="1575657"/>
            <a:ext cx="3916919" cy="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>
                <a:ln>
                  <a:noFill/>
                </a:ln>
                <a:solidFill>
                  <a:srgbClr val="8F357D"/>
                </a:solidFill>
                <a:effectLst/>
                <a:uLnTx/>
                <a:uFillTx/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kumimoji="0" lang="en" sz="3467" b="0" i="0" u="none" strike="noStrike" kern="0" cap="none" spc="0" normalizeH="0" baseline="0" noProof="0">
                <a:ln>
                  <a:noFill/>
                </a:ln>
                <a:solidFill>
                  <a:srgbClr val="F95858"/>
                </a:solidFill>
                <a:effectLst/>
                <a:uLnTx/>
                <a:uFillTx/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kumimoji="0" sz="3467" b="0" i="0" u="none" strike="noStrike" kern="0" cap="none" spc="0" normalizeH="0" baseline="0" noProof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3701" y="2886430"/>
            <a:ext cx="653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dặn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29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5761" y="380008"/>
            <a:ext cx="34296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437317" y="312192"/>
            <a:ext cx="553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x-none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 nước </a:t>
            </a:r>
            <a:r>
              <a:rPr lang="en-US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r>
              <a:rPr lang="x-none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à mây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710" y="1070564"/>
            <a:ext cx="4192928" cy="271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70564"/>
            <a:ext cx="4396842" cy="2716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003" y="3922275"/>
            <a:ext cx="4110636" cy="269839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926" y="3984997"/>
            <a:ext cx="4201916" cy="2635670"/>
          </a:xfrm>
          <a:prstGeom prst="round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55FAA-828D-4A25-BDC5-AEE60DD7E7A6}"/>
              </a:ext>
            </a:extLst>
          </p:cNvPr>
          <p:cNvSpPr/>
          <p:nvPr/>
        </p:nvSpPr>
        <p:spPr>
          <a:xfrm>
            <a:off x="3710866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D396D2-0776-454C-8728-2CA8798A2A26}"/>
              </a:ext>
            </a:extLst>
          </p:cNvPr>
          <p:cNvSpPr/>
          <p:nvPr/>
        </p:nvSpPr>
        <p:spPr>
          <a:xfrm>
            <a:off x="3683174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5761" y="380008"/>
            <a:ext cx="34296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628867" y="3311951"/>
            <a:ext cx="570761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cuộn sóng, nhăn mặt nói với chị mây: “Tôi đẹp lên dưới ánh nắng, thế mà chị lại che mất.”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248400" y="3185599"/>
            <a:ext cx="5353791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bị bốc hơi, cạn tận đáy. Nó buồn bã cầu cứu: “Chị mây ơi, không có chị tôi chết mất.”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904969" y="6150939"/>
            <a:ext cx="5081342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Chị mây màu đen, bay tới hồ nước và cho mưa xuống. Hồ nước đầy lên, tràn căng sức sống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5986311" y="6165370"/>
            <a:ext cx="6205689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Chị mây lúc này chuyển sang màu trắng và gầy hẳn đi. Chị nói với hồ nước: “Không có em, chị cũng yếu hẳn đi.”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1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kể chuyện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8881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718B-A6AA-492F-82E5-E7037F8F9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E5FF2-F800-4FAA-A9EE-0F3E712A6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244259526509363374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lại từng đoạn câu chuyện theo tranh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20425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5534" y="354276"/>
            <a:ext cx="11553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7" y="119102"/>
            <a:ext cx="781912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267" b="1" kern="0" dirty="0">
                <a:solidFill>
                  <a:srgbClr val="17479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Kể lại từng đoạn của câu chuyện</a:t>
            </a:r>
            <a:endParaRPr lang="en-US" sz="4267" b="1" kern="0" dirty="0">
              <a:solidFill>
                <a:srgbClr val="17479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2863174" y="5564995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32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398" y="1380409"/>
            <a:ext cx="5377207" cy="3483823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C1BC35C-BA54-4252-B0F2-6E68276BCA3F}"/>
              </a:ext>
            </a:extLst>
          </p:cNvPr>
          <p:cNvSpPr/>
          <p:nvPr/>
        </p:nvSpPr>
        <p:spPr>
          <a:xfrm>
            <a:off x="1816925" y="5557759"/>
            <a:ext cx="9844644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nói tôi đẹp lên dưới ánh nắng ,thế mà chị lại che mất . Chị mây trả lời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có chị che nắng thì em gặp ngu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đấy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.Hồ nước nghe thế đáp lại: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cần gì chị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5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2809638" y="5138192"/>
            <a:ext cx="6836049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855" y="1016203"/>
            <a:ext cx="6065613" cy="374757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95681C-21EA-498E-A75D-56AC2533C336}"/>
              </a:ext>
            </a:extLst>
          </p:cNvPr>
          <p:cNvSpPr/>
          <p:nvPr/>
        </p:nvSpPr>
        <p:spPr>
          <a:xfrm>
            <a:off x="1947554" y="5363816"/>
            <a:ext cx="8835242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cái nắng gay gắt,hồ nước bị bốc hơi,cạn trơ tận đáy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 đành cầu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chị mây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ơi không có chị tôi chết mất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879</Words>
  <Application>Microsoft Office PowerPoint</Application>
  <PresentationFormat>Widescreen</PresentationFormat>
  <Paragraphs>69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Abel</vt:lpstr>
      <vt:lpstr>Arial</vt:lpstr>
      <vt:lpstr>Arial-Rounded</vt:lpstr>
      <vt:lpstr>Bellota Text</vt:lpstr>
      <vt:lpstr>Calibri</vt:lpstr>
      <vt:lpstr>Didact Gothic</vt:lpstr>
      <vt:lpstr>Kalam</vt:lpstr>
      <vt:lpstr>Montserrat</vt:lpstr>
      <vt:lpstr>Odibee Sans</vt:lpstr>
      <vt:lpstr>Roboto Condensed</vt:lpstr>
      <vt:lpstr>Times New Roman</vt:lpstr>
      <vt:lpstr>End of the School Year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theo cặp/nhóm</vt:lpstr>
      <vt:lpstr>PowerPoint Presentation</vt:lpstr>
      <vt:lpstr>PowerPoint Presentation</vt:lpstr>
      <vt:lpstr>Nói với người thân về điều em đã học được từ câu chuyện trên.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9</cp:revision>
  <dcterms:created xsi:type="dcterms:W3CDTF">2021-07-31T15:12:34Z</dcterms:created>
  <dcterms:modified xsi:type="dcterms:W3CDTF">2022-01-23T15:36:49Z</dcterms:modified>
</cp:coreProperties>
</file>