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75" r:id="rId4"/>
  </p:sldMasterIdLst>
  <p:notesMasterIdLst>
    <p:notesMasterId r:id="rId13"/>
  </p:notesMasterIdLst>
  <p:sldIdLst>
    <p:sldId id="517" r:id="rId5"/>
    <p:sldId id="11088393" r:id="rId6"/>
    <p:sldId id="330" r:id="rId7"/>
    <p:sldId id="11088432" r:id="rId8"/>
    <p:sldId id="11088443" r:id="rId9"/>
    <p:sldId id="332" r:id="rId10"/>
    <p:sldId id="333" r:id="rId11"/>
    <p:sldId id="110884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5" d="100"/>
          <a:sy n="75" d="100"/>
        </p:scale>
        <p:origin x="43" y="53"/>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51B-3D48-4480-848E-3483BCF0A3E1}"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0B42F-7412-4FEF-8F6A-1E94000BB44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2022/1/14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2022/1/14</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notesSlide" Target="../notesSlides/notesSlide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12.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680124" y="323869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a:t>
            </a:r>
            <a:r>
              <a:rPr lang="en-US" altLang="en-US" sz="4000" b="1">
                <a:solidFill>
                  <a:srgbClr val="0070C0"/>
                </a:solidFill>
                <a:latin typeface="Times New Roman" pitchFamily="18" charset="0"/>
              </a:rPr>
              <a:t>: VIẾT</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7030A0"/>
                </a:solidFill>
                <a:cs typeface="Times New Roman" pitchFamily="18" charset="0"/>
              </a:rPr>
              <a:t>BÀI</a:t>
            </a:r>
            <a:r>
              <a:rPr lang="en-US" sz="3600" b="1">
                <a:solidFill>
                  <a:srgbClr val="7030A0"/>
                </a:solidFill>
                <a:cs typeface="Times New Roman" pitchFamily="18" charset="0"/>
              </a:rPr>
              <a:t>: MÙA NƯỚC NỔI</a:t>
            </a:r>
          </a:p>
          <a:p>
            <a:pPr algn="ctr" eaLnBrk="1" hangingPunct="1"/>
            <a:r>
              <a:rPr lang="en-US" sz="3600" b="1">
                <a:solidFill>
                  <a:srgbClr val="7030A0"/>
                </a:solidFill>
                <a:cs typeface="Times New Roman" pitchFamily="18" charset="0"/>
              </a:rPr>
              <a:t>PHÂN BIỆT: C/K; CH/TR; AC/AT</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13112944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73975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a:t>
            </a:r>
            <a:r>
              <a:rPr kumimoji="0" lang="vi-VN" sz="3200" b="1" i="0" u="none" strike="noStrike" kern="1200" cap="none" spc="0" normalizeH="0" baseline="0" noProof="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 tả</a:t>
            </a:r>
            <a:r>
              <a:rPr kumimoji="0" lang="en-US" sz="3200" b="1" i="0" u="none" strike="noStrike" kern="1200" cap="none" spc="0" normalizeH="0" baseline="0" noProof="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639192" y="1021256"/>
            <a:ext cx="10020574" cy="4247317"/>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Đồng ǟuộng, vườn tược và cây cỏ như biết giữ lại hạt phù sa ở quanh mình, nước lại trong dần. Ngồi trong nhà, ta thấy cả những đàn cá ǟòng ǟòng, từng đàn, từng đàn theo cá mẹ xuôi theo dòng nước, vào tận đồng sâu.</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154749" y="5663953"/>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chemeClr val="tx1"/>
                </a:solidFill>
              </a:rPr>
              <a:t>Đoạn</a:t>
            </a:r>
            <a:r>
              <a:rPr lang="en-US" sz="4000" dirty="0">
                <a:solidFill>
                  <a:schemeClr val="tx1"/>
                </a:solidFill>
              </a:rPr>
              <a:t> </a:t>
            </a:r>
            <a:r>
              <a:rPr lang="en-US" sz="4000" dirty="0" err="1">
                <a:solidFill>
                  <a:schemeClr val="tx1"/>
                </a:solidFill>
              </a:rPr>
              <a:t>văn</a:t>
            </a:r>
            <a:r>
              <a:rPr lang="en-US" sz="4000" dirty="0">
                <a:solidFill>
                  <a:schemeClr val="tx1"/>
                </a:solidFill>
              </a:rPr>
              <a:t> </a:t>
            </a:r>
            <a:r>
              <a:rPr lang="en-US" sz="4000" dirty="0" err="1">
                <a:solidFill>
                  <a:schemeClr val="tx1"/>
                </a:solidFill>
              </a:rPr>
              <a:t>có</a:t>
            </a:r>
            <a:r>
              <a:rPr lang="en-US" sz="4000" dirty="0">
                <a:solidFill>
                  <a:schemeClr val="tx1"/>
                </a:solidFill>
              </a:rPr>
              <a:t> </a:t>
            </a:r>
            <a:r>
              <a:rPr lang="en-US" sz="4000" dirty="0" err="1">
                <a:solidFill>
                  <a:schemeClr val="tx1"/>
                </a:solidFill>
              </a:rPr>
              <a:t>từ</a:t>
            </a:r>
            <a:r>
              <a:rPr lang="en-US" sz="4000" dirty="0">
                <a:solidFill>
                  <a:schemeClr val="tx1"/>
                </a:solidFill>
              </a:rPr>
              <a:t> </a:t>
            </a:r>
            <a:r>
              <a:rPr lang="en-US" sz="4000" dirty="0" err="1">
                <a:solidFill>
                  <a:schemeClr val="tx1"/>
                </a:solidFill>
              </a:rPr>
              <a:t>nào</a:t>
            </a:r>
            <a:r>
              <a:rPr lang="en-US" sz="4000" dirty="0">
                <a:solidFill>
                  <a:schemeClr val="tx1"/>
                </a:solidFill>
              </a:rPr>
              <a:t> </a:t>
            </a:r>
            <a:r>
              <a:rPr lang="en-US" sz="4000" dirty="0" err="1">
                <a:solidFill>
                  <a:schemeClr val="tx1"/>
                </a:solidFill>
              </a:rPr>
              <a:t>viết</a:t>
            </a:r>
            <a:r>
              <a:rPr lang="en-US" sz="4000" dirty="0">
                <a:solidFill>
                  <a:schemeClr val="tx1"/>
                </a:solidFill>
              </a:rPr>
              <a:t> </a:t>
            </a:r>
            <a:r>
              <a:rPr lang="en-US" sz="4000" dirty="0" err="1">
                <a:solidFill>
                  <a:schemeClr val="tx1"/>
                </a:solidFill>
              </a:rPr>
              <a:t>hoa</a:t>
            </a:r>
            <a:r>
              <a:rPr lang="en-US" sz="4000" dirty="0">
                <a:solidFill>
                  <a:schemeClr val="tx1"/>
                </a:solidFill>
              </a:rPr>
              <a:t>?</a:t>
            </a:r>
          </a:p>
        </p:txBody>
      </p:sp>
      <p:cxnSp>
        <p:nvCxnSpPr>
          <p:cNvPr id="4" name="Straight Connector 3"/>
          <p:cNvCxnSpPr/>
          <p:nvPr/>
        </p:nvCxnSpPr>
        <p:spPr>
          <a:xfrm>
            <a:off x="847817" y="1757779"/>
            <a:ext cx="41725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39192" y="3402367"/>
            <a:ext cx="417251"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218401" y="874137"/>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470190" y="19571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phù sa</a:t>
            </a:r>
          </a:p>
        </p:txBody>
      </p:sp>
      <p:sp>
        <p:nvSpPr>
          <p:cNvPr id="11" name="Oval 10"/>
          <p:cNvSpPr/>
          <p:nvPr/>
        </p:nvSpPr>
        <p:spPr>
          <a:xfrm>
            <a:off x="2693656" y="23944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470190" y="254556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a:t>
            </a:r>
          </a:p>
        </p:txBody>
      </p:sp>
      <p:sp>
        <p:nvSpPr>
          <p:cNvPr id="14" name="Oval 13"/>
          <p:cNvSpPr/>
          <p:nvPr/>
        </p:nvSpPr>
        <p:spPr>
          <a:xfrm>
            <a:off x="2693656" y="298290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6789371" y="2104659"/>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sâu</a:t>
            </a:r>
          </a:p>
        </p:txBody>
      </p:sp>
      <p:sp>
        <p:nvSpPr>
          <p:cNvPr id="16" name="Oval 15"/>
          <p:cNvSpPr/>
          <p:nvPr/>
        </p:nvSpPr>
        <p:spPr>
          <a:xfrm>
            <a:off x="7012837" y="254949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6789371" y="278636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ròng ròng</a:t>
            </a:r>
          </a:p>
        </p:txBody>
      </p:sp>
      <p:sp>
        <p:nvSpPr>
          <p:cNvPr id="18" name="Oval 17"/>
          <p:cNvSpPr/>
          <p:nvPr/>
        </p:nvSpPr>
        <p:spPr>
          <a:xfrm>
            <a:off x="7012837" y="322370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470190" y="315226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a:t>
            </a:r>
          </a:p>
        </p:txBody>
      </p:sp>
      <p:sp>
        <p:nvSpPr>
          <p:cNvPr id="20" name="Oval 19"/>
          <p:cNvSpPr/>
          <p:nvPr/>
        </p:nvSpPr>
        <p:spPr>
          <a:xfrm>
            <a:off x="2693656" y="358959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041864" y="415381"/>
            <a:ext cx="524800" cy="542806"/>
          </a:xfrm>
          <a:prstGeom prst="rect">
            <a:avLst/>
          </a:prstGeom>
        </p:spPr>
      </p:pic>
      <p:sp>
        <p:nvSpPr>
          <p:cNvPr id="5" name="TextBox 4"/>
          <p:cNvSpPr txBox="1"/>
          <p:nvPr/>
        </p:nvSpPr>
        <p:spPr>
          <a:xfrm>
            <a:off x="2649635" y="227987"/>
            <a:ext cx="7315210"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tên sự vật bắt đầu bằng c hoặc k.</a:t>
            </a:r>
          </a:p>
        </p:txBody>
      </p:sp>
      <p:sp>
        <p:nvSpPr>
          <p:cNvPr id="6" name="TextBox 5"/>
          <p:cNvSpPr txBox="1"/>
          <p:nvPr/>
        </p:nvSpPr>
        <p:spPr>
          <a:xfrm>
            <a:off x="1976849" y="3404299"/>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p>
        </p:txBody>
      </p:sp>
      <p:sp>
        <p:nvSpPr>
          <p:cNvPr id="7" name="TextBox 6"/>
          <p:cNvSpPr txBox="1"/>
          <p:nvPr/>
        </p:nvSpPr>
        <p:spPr>
          <a:xfrm>
            <a:off x="7264873" y="3327315"/>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a:t>
            </a:r>
          </a:p>
        </p:txBody>
      </p:sp>
      <p:sp>
        <p:nvSpPr>
          <p:cNvPr id="8" name="TextBox 7"/>
          <p:cNvSpPr txBox="1"/>
          <p:nvPr/>
        </p:nvSpPr>
        <p:spPr>
          <a:xfrm>
            <a:off x="5995268" y="5134867"/>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harpenSoften amount="43000"/>
                    </a14:imgEffect>
                  </a14:imgLayer>
                </a14:imgProps>
              </a:ext>
            </a:extLst>
          </a:blip>
          <a:stretch>
            <a:fillRect/>
          </a:stretch>
        </p:blipFill>
        <p:spPr>
          <a:xfrm>
            <a:off x="1320293" y="1099046"/>
            <a:ext cx="3606836" cy="2329954"/>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Effect>
                      <a14:sharpenSoften amount="27000"/>
                    </a14:imgEffect>
                  </a14:imgLayer>
                </a14:imgProps>
              </a:ext>
            </a:extLst>
          </a:blip>
          <a:stretch>
            <a:fillRect/>
          </a:stretch>
        </p:blipFill>
        <p:spPr>
          <a:xfrm>
            <a:off x="6565586" y="997360"/>
            <a:ext cx="3599351" cy="2329955"/>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30000"/>
                    </a14:imgEffect>
                  </a14:imgLayer>
                </a14:imgProps>
              </a:ext>
            </a:extLst>
          </a:blip>
          <a:stretch>
            <a:fillRect/>
          </a:stretch>
        </p:blipFill>
        <p:spPr>
          <a:xfrm>
            <a:off x="2731841" y="4206240"/>
            <a:ext cx="3418377" cy="2215648"/>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 name="Group 55"/>
          <p:cNvGrpSpPr/>
          <p:nvPr/>
        </p:nvGrpSpPr>
        <p:grpSpPr>
          <a:xfrm>
            <a:off x="1535535" y="1490843"/>
            <a:ext cx="7795725" cy="1682193"/>
            <a:chOff x="606142" y="1305879"/>
            <a:chExt cx="6134093" cy="1119458"/>
          </a:xfrm>
        </p:grpSpPr>
        <p:grpSp>
          <p:nvGrpSpPr>
            <p:cNvPr id="57" name="Group 56"/>
            <p:cNvGrpSpPr/>
            <p:nvPr/>
          </p:nvGrpSpPr>
          <p:grpSpPr>
            <a:xfrm>
              <a:off x="606142" y="1305879"/>
              <a:ext cx="6134093" cy="1119458"/>
              <a:chOff x="606142" y="1305879"/>
              <a:chExt cx="6134093" cy="1119458"/>
            </a:xfrm>
          </p:grpSpPr>
          <p:sp>
            <p:nvSpPr>
              <p:cNvPr id="59" name="TextBox 58"/>
              <p:cNvSpPr txBox="1"/>
              <p:nvPr/>
            </p:nvSpPr>
            <p:spPr>
              <a:xfrm>
                <a:off x="606142" y="1305879"/>
                <a:ext cx="6134093" cy="1119458"/>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ải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tóc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mưa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ải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nghiệm</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bức</a:t>
                </a: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anh </a:t>
                </a:r>
                <a:endPar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0" name="Rectangle 59"/>
              <p:cNvSpPr/>
              <p:nvPr/>
            </p:nvSpPr>
            <p:spPr>
              <a:xfrm>
                <a:off x="1147828" y="1467864"/>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1" name="Rectangle 60"/>
              <p:cNvSpPr/>
              <p:nvPr/>
            </p:nvSpPr>
            <p:spPr>
              <a:xfrm>
                <a:off x="5280375" y="1461255"/>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2" name="Rectangle 61"/>
              <p:cNvSpPr/>
              <p:nvPr/>
            </p:nvSpPr>
            <p:spPr>
              <a:xfrm>
                <a:off x="735088" y="2017180"/>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3" name="Rectangle 62"/>
              <p:cNvSpPr/>
              <p:nvPr/>
            </p:nvSpPr>
            <p:spPr>
              <a:xfrm>
                <a:off x="2417896" y="14477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4" name="Rectangle 63"/>
              <p:cNvSpPr/>
              <p:nvPr/>
            </p:nvSpPr>
            <p:spPr>
              <a:xfrm>
                <a:off x="2429730" y="2039537"/>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58" name="Rectangle 57"/>
            <p:cNvSpPr/>
            <p:nvPr/>
          </p:nvSpPr>
          <p:spPr>
            <a:xfrm>
              <a:off x="5192406" y="2026294"/>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5" name="TextBox 64"/>
          <p:cNvSpPr txBox="1"/>
          <p:nvPr/>
        </p:nvSpPr>
        <p:spPr>
          <a:xfrm>
            <a:off x="2462086" y="182818"/>
            <a:ext cx="6750391"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 hoặc b </a:t>
            </a: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926" y="336921"/>
            <a:ext cx="531521" cy="531521"/>
          </a:xfrm>
          <a:prstGeom prst="rect">
            <a:avLst/>
          </a:prstGeom>
        </p:spPr>
      </p:pic>
      <p:sp>
        <p:nvSpPr>
          <p:cNvPr id="67" name="TextBox 66"/>
          <p:cNvSpPr txBox="1"/>
          <p:nvPr/>
        </p:nvSpPr>
        <p:spPr>
          <a:xfrm>
            <a:off x="1725251" y="862844"/>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hay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thay cho ô vuông</a:t>
            </a:r>
          </a:p>
        </p:txBody>
      </p:sp>
      <p:sp>
        <p:nvSpPr>
          <p:cNvPr id="68" name="TextBox 67"/>
          <p:cNvSpPr txBox="1"/>
          <p:nvPr/>
        </p:nvSpPr>
        <p:spPr>
          <a:xfrm>
            <a:off x="1824926" y="3079540"/>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 từ ngữ có tiếng chứa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ac</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hoặc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a:t>
            </a:r>
          </a:p>
        </p:txBody>
      </p:sp>
      <p:sp>
        <p:nvSpPr>
          <p:cNvPr id="69" name="Rectangle 68"/>
          <p:cNvSpPr/>
          <p:nvPr/>
        </p:nvSpPr>
        <p:spPr>
          <a:xfrm>
            <a:off x="2306564" y="1721944"/>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0" name="Rectangle 69"/>
          <p:cNvSpPr/>
          <p:nvPr/>
        </p:nvSpPr>
        <p:spPr>
          <a:xfrm>
            <a:off x="3830666" y="173651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1" name="Rectangle 70"/>
          <p:cNvSpPr/>
          <p:nvPr/>
        </p:nvSpPr>
        <p:spPr>
          <a:xfrm>
            <a:off x="7509045" y="172194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2" name="Rectangle 71"/>
          <p:cNvSpPr/>
          <p:nvPr/>
        </p:nvSpPr>
        <p:spPr>
          <a:xfrm>
            <a:off x="1764228" y="2580989"/>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3" name="Rectangle 72"/>
          <p:cNvSpPr/>
          <p:nvPr/>
        </p:nvSpPr>
        <p:spPr>
          <a:xfrm>
            <a:off x="4022691" y="2580989"/>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4" name="Rectangle 73"/>
          <p:cNvSpPr/>
          <p:nvPr/>
        </p:nvSpPr>
        <p:spPr>
          <a:xfrm>
            <a:off x="7495488" y="2580989"/>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graphicFrame>
        <p:nvGraphicFramePr>
          <p:cNvPr id="75" name="Table 74"/>
          <p:cNvGraphicFramePr>
            <a:graphicFrameLocks noGrp="1"/>
          </p:cNvGraphicFramePr>
          <p:nvPr>
            <p:extLst>
              <p:ext uri="{D42A27DB-BD31-4B8C-83A1-F6EECF244321}">
                <p14:modId xmlns:p14="http://schemas.microsoft.com/office/powerpoint/2010/main" val="550311692"/>
              </p:ext>
            </p:extLst>
          </p:nvPr>
        </p:nvGraphicFramePr>
        <p:xfrm>
          <a:off x="2678653" y="3857101"/>
          <a:ext cx="6533823" cy="2403850"/>
        </p:xfrm>
        <a:graphic>
          <a:graphicData uri="http://schemas.openxmlformats.org/drawingml/2006/table">
            <a:tbl>
              <a:tblPr firstRow="1" firstCol="1" bandRow="1"/>
              <a:tblGrid>
                <a:gridCol w="1274660">
                  <a:extLst>
                    <a:ext uri="{9D8B030D-6E8A-4147-A177-3AD203B41FA5}">
                      <a16:colId xmlns:a16="http://schemas.microsoft.com/office/drawing/2014/main" val="20000"/>
                    </a:ext>
                  </a:extLst>
                </a:gridCol>
                <a:gridCol w="5259163">
                  <a:extLst>
                    <a:ext uri="{9D8B030D-6E8A-4147-A177-3AD203B41FA5}">
                      <a16:colId xmlns:a16="http://schemas.microsoft.com/office/drawing/2014/main" val="20001"/>
                    </a:ext>
                  </a:extLst>
                </a:gridCol>
              </a:tblGrid>
              <a:tr h="117546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ac</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49530" indent="0" algn="l">
                        <a:lnSpc>
                          <a:spcPct val="107000"/>
                        </a:lnSpc>
                        <a:spcAft>
                          <a:spcPts val="800"/>
                        </a:spcAft>
                      </a:pP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củ</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lạc</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838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at</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l">
                        <a:lnSpc>
                          <a:spcPct val="107000"/>
                        </a:lnSpc>
                        <a:spcAft>
                          <a:spcPts val="800"/>
                        </a:spcAft>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hạt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6" name="TextBox 75"/>
          <p:cNvSpPr txBox="1"/>
          <p:nvPr/>
        </p:nvSpPr>
        <p:spPr>
          <a:xfrm>
            <a:off x="5194224" y="4163356"/>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con 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7" name="TextBox 76"/>
          <p:cNvSpPr txBox="1"/>
          <p:nvPr/>
        </p:nvSpPr>
        <p:spPr>
          <a:xfrm>
            <a:off x="6751716" y="4157580"/>
            <a:ext cx="26162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âm nhạc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8" name="TextBox 77"/>
          <p:cNvSpPr txBox="1"/>
          <p:nvPr/>
        </p:nvSpPr>
        <p:spPr>
          <a:xfrm>
            <a:off x="5492826" y="5386677"/>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mát mẻ</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Effect transition="in" filter="wipe(left)">
                                      <p:cBhvr>
                                        <p:cTn id="12" dur="500"/>
                                        <p:tgtEl>
                                          <p:spTgt spid="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build="p"/>
      <p:bldP spid="68" grpId="0"/>
      <p:bldP spid="69" grpId="0"/>
      <p:bldP spid="70" grpId="0"/>
      <p:bldP spid="71" grpId="0"/>
      <p:bldP spid="72" grpId="0"/>
      <p:bldP spid="73" grpId="0"/>
      <p:bldP spid="74"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247</Words>
  <Application>Microsoft Office PowerPoint</Application>
  <PresentationFormat>Widescreen</PresentationFormat>
  <Paragraphs>48</Paragraphs>
  <Slides>8</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vt:i4>
      </vt:variant>
    </vt:vector>
  </HeadingPairs>
  <TitlesOfParts>
    <vt:vector size="22" baseType="lpstr">
      <vt:lpstr>等线</vt:lpstr>
      <vt:lpstr>等线 Light</vt:lpstr>
      <vt:lpstr>Microsoft YaHei</vt:lpstr>
      <vt:lpstr>Arial</vt:lpstr>
      <vt:lpstr>Arial-Rounded</vt:lpstr>
      <vt:lpstr>Calibri</vt:lpstr>
      <vt:lpstr>HP001 4 hàng</vt:lpstr>
      <vt:lpstr>Kalam</vt:lpstr>
      <vt:lpstr>Montserrat</vt:lpstr>
      <vt:lpstr>Times New Roman</vt:lpstr>
      <vt:lpstr>千图网拥有20W+精美PPT模板 更多PPT模板下载至：www.58pic.com/office/ppt​​</vt:lpstr>
      <vt:lpstr>1_Doodle Sketchbook by Slidesgo</vt:lpstr>
      <vt:lpstr>2_Office Theme</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Thị Huyền Trang</cp:lastModifiedBy>
  <cp:revision>8</cp:revision>
  <dcterms:created xsi:type="dcterms:W3CDTF">2021-07-31T10:00:00Z</dcterms:created>
  <dcterms:modified xsi:type="dcterms:W3CDTF">2022-01-14T02:06:43Z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