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media1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sldIdLst>
    <p:sldId id="280" r:id="rId2"/>
    <p:sldId id="256" r:id="rId3"/>
    <p:sldId id="257" r:id="rId4"/>
    <p:sldId id="330" r:id="rId5"/>
    <p:sldId id="331" r:id="rId6"/>
    <p:sldId id="332" r:id="rId7"/>
    <p:sldId id="351" r:id="rId8"/>
    <p:sldId id="352" r:id="rId9"/>
    <p:sldId id="354" r:id="rId10"/>
    <p:sldId id="353" r:id="rId11"/>
    <p:sldId id="336" r:id="rId12"/>
    <p:sldId id="340" r:id="rId13"/>
    <p:sldId id="355" r:id="rId14"/>
    <p:sldId id="357" r:id="rId15"/>
    <p:sldId id="356" r:id="rId16"/>
    <p:sldId id="358" r:id="rId17"/>
    <p:sldId id="309" r:id="rId18"/>
    <p:sldId id="344" r:id="rId19"/>
    <p:sldId id="345" r:id="rId20"/>
    <p:sldId id="346" r:id="rId21"/>
    <p:sldId id="347" r:id="rId22"/>
    <p:sldId id="348" r:id="rId23"/>
    <p:sldId id="350" r:id="rId24"/>
  </p:sldIdLst>
  <p:sldSz cx="9144000" cy="5715000" type="screen16x10"/>
  <p:notesSz cx="6858000" cy="9144000"/>
  <p:embeddedFontLst>
    <p:embeddedFont>
      <p:font typeface=".VnAvant" panose="020B7200000000000000"/>
      <p:regular r:id="rId26"/>
      <p:bold r:id="rId27"/>
      <p:italic r:id="rId28"/>
      <p:boldItalic r:id="rId29"/>
    </p:embeddedFont>
    <p:embeddedFont>
      <p:font typeface=".VnTifani Heavy" panose="020B720000000000000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90" d="100"/>
          <a:sy n="90" d="100"/>
        </p:scale>
        <p:origin x="1426" y="6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gif"/><Relationship Id="rId12" Type="http://schemas.openxmlformats.org/officeDocument/2006/relationships/image" Target="../media/image28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microsoft.com/office/2007/relationships/hdphoto" Target="../media/hdphoto2.wdp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6.gif"/><Relationship Id="rId18" Type="http://schemas.openxmlformats.org/officeDocument/2006/relationships/image" Target="../media/image39.jpeg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12" Type="http://schemas.openxmlformats.org/officeDocument/2006/relationships/image" Target="../media/image35.gif"/><Relationship Id="rId17" Type="http://schemas.openxmlformats.org/officeDocument/2006/relationships/image" Target="../media/image38.gif"/><Relationship Id="rId2" Type="http://schemas.openxmlformats.org/officeDocument/2006/relationships/audio" Target="../media/audio3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4.gif"/><Relationship Id="rId5" Type="http://schemas.openxmlformats.org/officeDocument/2006/relationships/audio" Target="../media/audio6.wav"/><Relationship Id="rId15" Type="http://schemas.microsoft.com/office/2007/relationships/hdphoto" Target="../media/hdphoto4.wdp"/><Relationship Id="rId10" Type="http://schemas.openxmlformats.org/officeDocument/2006/relationships/image" Target="../media/image22.gif"/><Relationship Id="rId19" Type="http://schemas.openxmlformats.org/officeDocument/2006/relationships/image" Target="../media/image40.png"/><Relationship Id="rId4" Type="http://schemas.openxmlformats.org/officeDocument/2006/relationships/audio" Target="../media/audio5.wav"/><Relationship Id="rId9" Type="http://schemas.openxmlformats.org/officeDocument/2006/relationships/image" Target="../media/image23.gif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6.gif"/><Relationship Id="rId18" Type="http://schemas.openxmlformats.org/officeDocument/2006/relationships/image" Target="../media/image42.png"/><Relationship Id="rId3" Type="http://schemas.openxmlformats.org/officeDocument/2006/relationships/audio" Target="../media/audio6.wav"/><Relationship Id="rId7" Type="http://schemas.microsoft.com/office/2007/relationships/hdphoto" Target="../media/hdphoto3.wdp"/><Relationship Id="rId12" Type="http://schemas.openxmlformats.org/officeDocument/2006/relationships/image" Target="../media/image35.gif"/><Relationship Id="rId17" Type="http://schemas.openxmlformats.org/officeDocument/2006/relationships/image" Target="../media/image41.gif"/><Relationship Id="rId2" Type="http://schemas.openxmlformats.org/officeDocument/2006/relationships/audio" Target="../media/audio3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34.gif"/><Relationship Id="rId5" Type="http://schemas.openxmlformats.org/officeDocument/2006/relationships/audio" Target="../media/audio5.wav"/><Relationship Id="rId15" Type="http://schemas.microsoft.com/office/2007/relationships/hdphoto" Target="../media/hdphoto4.wdp"/><Relationship Id="rId10" Type="http://schemas.openxmlformats.org/officeDocument/2006/relationships/image" Target="../media/image22.gif"/><Relationship Id="rId4" Type="http://schemas.openxmlformats.org/officeDocument/2006/relationships/audio" Target="../media/audio4.wav"/><Relationship Id="rId9" Type="http://schemas.openxmlformats.org/officeDocument/2006/relationships/image" Target="../media/image23.gif"/><Relationship Id="rId1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37.png"/><Relationship Id="rId3" Type="http://schemas.openxmlformats.org/officeDocument/2006/relationships/audio" Target="../media/audio4.wav"/><Relationship Id="rId7" Type="http://schemas.openxmlformats.org/officeDocument/2006/relationships/image" Target="../media/image33.gif"/><Relationship Id="rId12" Type="http://schemas.openxmlformats.org/officeDocument/2006/relationships/image" Target="../media/image35.gif"/><Relationship Id="rId17" Type="http://schemas.openxmlformats.org/officeDocument/2006/relationships/image" Target="../media/image44.png"/><Relationship Id="rId2" Type="http://schemas.openxmlformats.org/officeDocument/2006/relationships/audio" Target="../media/audio3.wav"/><Relationship Id="rId16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4.gif"/><Relationship Id="rId5" Type="http://schemas.openxmlformats.org/officeDocument/2006/relationships/image" Target="../media/image39.jpeg"/><Relationship Id="rId15" Type="http://schemas.openxmlformats.org/officeDocument/2006/relationships/image" Target="../media/image26.png"/><Relationship Id="rId10" Type="http://schemas.openxmlformats.org/officeDocument/2006/relationships/image" Target="../media/image22.gif"/><Relationship Id="rId4" Type="http://schemas.openxmlformats.org/officeDocument/2006/relationships/audio" Target="../media/audio5.wav"/><Relationship Id="rId9" Type="http://schemas.openxmlformats.org/officeDocument/2006/relationships/image" Target="../media/image23.gif"/><Relationship Id="rId1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.wmf"/><Relationship Id="rId5" Type="http://schemas.openxmlformats.org/officeDocument/2006/relationships/image" Target="../media/image46.gif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1431925" y="10160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 Box 99"/>
          <p:cNvSpPr txBox="1">
            <a:spLocks noChangeArrowheads="1"/>
          </p:cNvSpPr>
          <p:nvPr/>
        </p:nvSpPr>
        <p:spPr bwMode="auto">
          <a:xfrm>
            <a:off x="968858" y="386432"/>
            <a:ext cx="7358683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33CC33"/>
                  </a:solidFill>
                </a:ln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3" y="85002"/>
            <a:ext cx="810583" cy="81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sè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933029" y="802245"/>
            <a:ext cx="771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1,2,3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xét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1" y="1242328"/>
            <a:ext cx="7781925" cy="1162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2" y="2705416"/>
            <a:ext cx="7820025" cy="1104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87" y="4163064"/>
            <a:ext cx="78581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1.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Sè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200" y="673065"/>
            <a:ext cx="8846456" cy="523220"/>
          </a:xfrm>
          <a:prstGeom prst="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0" y="1196285"/>
            <a:ext cx="7955077" cy="23890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5585" y="3699029"/>
            <a:ext cx="5063630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lợn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3089" y="3149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31951" y="3149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4738" y="31643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917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6740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LÊy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h×nh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phï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hîp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mÉu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35" y="1322159"/>
            <a:ext cx="6903130" cy="174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1231" y="3160369"/>
            <a:ext cx="85369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Hình đầu tiên có mấy chấm tròn? Dưới hình đầu tiên ghi số mấy?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Em hãy đọc số ở dưới hình thứ 2 và hình thứ 3.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Em hãy cùng nhau thảo luận và vẽ số chấm tròn thích hợp.</a:t>
            </a:r>
          </a:p>
        </p:txBody>
      </p:sp>
    </p:spTree>
    <p:extLst>
      <p:ext uri="{BB962C8B-B14F-4D97-AF65-F5344CB8AC3E}">
        <p14:creationId xmlns:p14="http://schemas.microsoft.com/office/powerpoint/2010/main" val="1136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9" y="1194834"/>
            <a:ext cx="8362950" cy="2266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827" y="3852512"/>
            <a:ext cx="847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Đếm số hình thập phương và điền số tương ứng.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Đọc tên các số vừa tìm được</a:t>
            </a:r>
          </a:p>
        </p:txBody>
      </p:sp>
    </p:spTree>
    <p:extLst>
      <p:ext uri="{BB962C8B-B14F-4D97-AF65-F5344CB8AC3E}">
        <p14:creationId xmlns:p14="http://schemas.microsoft.com/office/powerpoint/2010/main" val="24754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9" y="1194834"/>
            <a:ext cx="8362950" cy="2266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827" y="3852512"/>
            <a:ext cx="847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Đếm số hình thập phương và điền số tương ứng.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Đọc tên các số vừa tìm được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052" y="28491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99406" y="28534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1120" y="28491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26262" y="28782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77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319313" y="4096817"/>
            <a:ext cx="847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Đếm xem trên bàn học của 2 bạn có mấy quyển vở, mấy cái kéo, mấy cục tẩy, mấy cái bút? Em hãy điền vào ô trống.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6" y="1267404"/>
            <a:ext cx="5341259" cy="278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Luyện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tập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232" y="671614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4.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Sè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8" y="1194834"/>
            <a:ext cx="8308519" cy="4336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4972" y="49203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73714" y="492034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2628" y="49137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41631" y="490069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124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914400"/>
            <a:ext cx="7968343" cy="2365828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54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1,2,3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5" y="10583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FFFF00"/>
                </a:solidFill>
              </a:rPr>
              <a:t>Có bao nhiêu con cá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179422" y="121991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A. 1</a:t>
            </a:r>
          </a:p>
        </p:txBody>
      </p:sp>
      <p:sp>
        <p:nvSpPr>
          <p:cNvPr id="40" name="Bevel 39"/>
          <p:cNvSpPr/>
          <p:nvPr/>
        </p:nvSpPr>
        <p:spPr>
          <a:xfrm>
            <a:off x="6645920" y="1219910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B. 2</a:t>
            </a:r>
          </a:p>
        </p:txBody>
      </p:sp>
      <p:sp>
        <p:nvSpPr>
          <p:cNvPr id="41" name="Bevel 40"/>
          <p:cNvSpPr/>
          <p:nvPr/>
        </p:nvSpPr>
        <p:spPr>
          <a:xfrm>
            <a:off x="2162247" y="1999755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C. 3</a:t>
            </a:r>
          </a:p>
        </p:txBody>
      </p:sp>
      <p:sp>
        <p:nvSpPr>
          <p:cNvPr id="42" name="Bevel 41"/>
          <p:cNvSpPr/>
          <p:nvPr/>
        </p:nvSpPr>
        <p:spPr>
          <a:xfrm>
            <a:off x="6656581" y="2062635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D. 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995" y="1132826"/>
            <a:ext cx="2322780" cy="152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Có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mấy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quả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bóng</a:t>
            </a:r>
            <a:r>
              <a:rPr lang="en-US" sz="2800" b="1" dirty="0">
                <a:solidFill>
                  <a:srgbClr val="FFFF00"/>
                </a:solidFill>
              </a:rPr>
              <a:t> bay?</a:t>
            </a:r>
          </a:p>
        </p:txBody>
      </p:sp>
      <p:sp>
        <p:nvSpPr>
          <p:cNvPr id="35" name="Bevel 34"/>
          <p:cNvSpPr/>
          <p:nvPr/>
        </p:nvSpPr>
        <p:spPr>
          <a:xfrm>
            <a:off x="1959331" y="1126648"/>
            <a:ext cx="179394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A. 1</a:t>
            </a:r>
          </a:p>
        </p:txBody>
      </p:sp>
      <p:sp>
        <p:nvSpPr>
          <p:cNvPr id="36" name="Bevel 35"/>
          <p:cNvSpPr/>
          <p:nvPr/>
        </p:nvSpPr>
        <p:spPr>
          <a:xfrm>
            <a:off x="6724813" y="1139348"/>
            <a:ext cx="1799725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B. 2</a:t>
            </a:r>
          </a:p>
        </p:txBody>
      </p:sp>
      <p:sp>
        <p:nvSpPr>
          <p:cNvPr id="37" name="Bevel 36"/>
          <p:cNvSpPr/>
          <p:nvPr/>
        </p:nvSpPr>
        <p:spPr>
          <a:xfrm>
            <a:off x="1946079" y="2186113"/>
            <a:ext cx="179394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C. 3</a:t>
            </a:r>
          </a:p>
        </p:txBody>
      </p:sp>
      <p:sp>
        <p:nvSpPr>
          <p:cNvPr id="38" name="Bevel 37"/>
          <p:cNvSpPr/>
          <p:nvPr/>
        </p:nvSpPr>
        <p:spPr>
          <a:xfrm>
            <a:off x="6724813" y="2186112"/>
            <a:ext cx="1799725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D. 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120" y="1046139"/>
            <a:ext cx="1818638" cy="180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Có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mấy</a:t>
            </a:r>
            <a:r>
              <a:rPr lang="en-US" sz="2800" b="1" dirty="0">
                <a:solidFill>
                  <a:srgbClr val="FFFF00"/>
                </a:solidFill>
              </a:rPr>
              <a:t> con </a:t>
            </a:r>
            <a:r>
              <a:rPr lang="en-US" sz="2800" b="1" dirty="0" err="1">
                <a:solidFill>
                  <a:srgbClr val="FFFF00"/>
                </a:solidFill>
              </a:rPr>
              <a:t>chim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trên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cành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cây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40" name="Bevel 39"/>
          <p:cNvSpPr/>
          <p:nvPr/>
        </p:nvSpPr>
        <p:spPr>
          <a:xfrm>
            <a:off x="1779700" y="1166403"/>
            <a:ext cx="184553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A. 1</a:t>
            </a:r>
          </a:p>
        </p:txBody>
      </p:sp>
      <p:sp>
        <p:nvSpPr>
          <p:cNvPr id="41" name="Bevel 40"/>
          <p:cNvSpPr/>
          <p:nvPr/>
        </p:nvSpPr>
        <p:spPr>
          <a:xfrm>
            <a:off x="6916630" y="1152289"/>
            <a:ext cx="1778915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B. 2</a:t>
            </a:r>
          </a:p>
        </p:txBody>
      </p:sp>
      <p:sp>
        <p:nvSpPr>
          <p:cNvPr id="42" name="Bevel 41"/>
          <p:cNvSpPr/>
          <p:nvPr/>
        </p:nvSpPr>
        <p:spPr>
          <a:xfrm>
            <a:off x="1779700" y="1989961"/>
            <a:ext cx="1845538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C. 3</a:t>
            </a:r>
          </a:p>
        </p:txBody>
      </p:sp>
      <p:sp>
        <p:nvSpPr>
          <p:cNvPr id="43" name="Bevel 42"/>
          <p:cNvSpPr/>
          <p:nvPr/>
        </p:nvSpPr>
        <p:spPr>
          <a:xfrm>
            <a:off x="6941651" y="1989962"/>
            <a:ext cx="1778915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D. 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70" y="1110922"/>
            <a:ext cx="2639419" cy="167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3200" b="1">
                <a:solidFill>
                  <a:srgbClr val="0000CC"/>
                </a:solidFill>
                <a:latin typeface=".VnAvant" pitchFamily="34" charset="0"/>
              </a:rPr>
              <a:t>. Quan s¸t tranh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4285" y="768013"/>
            <a:ext cx="563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h·y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quan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s¸t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tranh</a:t>
            </a:r>
            <a:endParaRPr lang="en-US" sz="32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97" y="1352788"/>
            <a:ext cx="4698518" cy="40093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1474" y="1665639"/>
            <a:ext cx="5622925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800" dirty="0"/>
              <a:t>Sau khi quan sát tranh,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?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?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 </a:t>
            </a:r>
            <a:r>
              <a:rPr lang="en-US" sz="2800" dirty="0" err="1"/>
              <a:t>chim</a:t>
            </a:r>
            <a:r>
              <a:rPr lang="en-US" sz="2800" dirty="0"/>
              <a:t>?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 </a:t>
            </a:r>
            <a:endParaRPr lang="vi-VN" sz="2800" dirty="0"/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đôi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Chuẩn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bị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lên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giao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lưu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khác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313" y="1665639"/>
            <a:ext cx="2692401" cy="22974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1" y="1039132"/>
            <a:ext cx="7781925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2" y="2502220"/>
            <a:ext cx="7820025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5" y="3959868"/>
            <a:ext cx="78581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NhËn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xÐt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045" y="3143430"/>
            <a:ext cx="6837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6" y="1213303"/>
            <a:ext cx="778192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045" y="3143430"/>
            <a:ext cx="6837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2" y="1397320"/>
            <a:ext cx="78200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045" y="3143430"/>
            <a:ext cx="6837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5" y="1463411"/>
            <a:ext cx="78581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Thùc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hµnh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086" y="942827"/>
            <a:ext cx="844731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lấy trong bộ đồ dùng học tập 3 que tính và cùng nhau đếm.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giơ 1 ngón tay và cùng nhau đếm.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lấy 2 chấm tròn trong bộ đồ dùng học tập và cùng nhau</a:t>
            </a:r>
            <a:r>
              <a:rPr lang="en-US" sz="2800" dirty="0">
                <a:solidFill>
                  <a:srgbClr val="006600"/>
                </a:solidFill>
              </a:rPr>
              <a:t> </a:t>
            </a:r>
            <a:r>
              <a:rPr lang="vi-VN" sz="2800" dirty="0">
                <a:solidFill>
                  <a:srgbClr val="006600"/>
                </a:solidFill>
              </a:rPr>
              <a:t>đếm.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Các em lấy số trong bộ đồ dùng học tập theo tiếng vỗ tay của cô</a:t>
            </a:r>
          </a:p>
        </p:txBody>
      </p:sp>
    </p:spTree>
    <p:extLst>
      <p:ext uri="{BB962C8B-B14F-4D97-AF65-F5344CB8AC3E}">
        <p14:creationId xmlns:p14="http://schemas.microsoft.com/office/powerpoint/2010/main" val="34790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679</Words>
  <Application>Microsoft Office PowerPoint</Application>
  <PresentationFormat>On-screen Show (16:10)</PresentationFormat>
  <Paragraphs>126</Paragraphs>
  <Slides>23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Times New Roman</vt:lpstr>
      <vt:lpstr>.VnTifani Heavy</vt:lpstr>
      <vt:lpstr>Arial</vt:lpstr>
      <vt:lpstr>Calibri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LENOVO</cp:lastModifiedBy>
  <cp:revision>208</cp:revision>
  <dcterms:created xsi:type="dcterms:W3CDTF">2020-02-10T09:35:50Z</dcterms:created>
  <dcterms:modified xsi:type="dcterms:W3CDTF">2023-09-07T06:22:35Z</dcterms:modified>
</cp:coreProperties>
</file>