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media1.wav" ContentType="audio/x-wav"/>
  <Override PartName="/ppt/media/audio3.wav" ContentType="audio/x-wav"/>
  <Override PartName="/ppt/media/audio4.wav" ContentType="audio/x-wav"/>
  <Override PartName="/ppt/media/audio5.wav" ContentType="audio/x-wav"/>
  <Override PartName="/ppt/media/audio6.wav" ContentType="audio/x-wav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5"/>
  </p:notesMasterIdLst>
  <p:sldIdLst>
    <p:sldId id="280" r:id="rId2"/>
    <p:sldId id="256" r:id="rId3"/>
    <p:sldId id="257" r:id="rId4"/>
    <p:sldId id="330" r:id="rId5"/>
    <p:sldId id="331" r:id="rId6"/>
    <p:sldId id="332" r:id="rId7"/>
    <p:sldId id="333" r:id="rId8"/>
    <p:sldId id="319" r:id="rId9"/>
    <p:sldId id="335" r:id="rId10"/>
    <p:sldId id="334" r:id="rId11"/>
    <p:sldId id="336" r:id="rId12"/>
    <p:sldId id="340" r:id="rId13"/>
    <p:sldId id="341" r:id="rId14"/>
    <p:sldId id="342" r:id="rId15"/>
    <p:sldId id="343" r:id="rId16"/>
    <p:sldId id="309" r:id="rId17"/>
    <p:sldId id="344" r:id="rId18"/>
    <p:sldId id="345" r:id="rId19"/>
    <p:sldId id="346" r:id="rId20"/>
    <p:sldId id="347" r:id="rId21"/>
    <p:sldId id="348" r:id="rId22"/>
    <p:sldId id="349" r:id="rId23"/>
    <p:sldId id="350" r:id="rId24"/>
  </p:sldIdLst>
  <p:sldSz cx="9144000" cy="5715000" type="screen16x10"/>
  <p:notesSz cx="6858000" cy="9144000"/>
  <p:embeddedFontLst>
    <p:embeddedFont>
      <p:font typeface="宋体" panose="02010600030101010101" pitchFamily="2" charset="-122"/>
      <p:regular r:id="rId26"/>
    </p:embeddedFont>
    <p:embeddedFont>
      <p:font typeface=".VnAvant" panose="020B7200000000000000" pitchFamily="34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Tahoma" panose="020B0604030504040204" pitchFamily="34" charset="0"/>
      <p:regular r:id="rId35"/>
      <p:bold r:id="rId36"/>
    </p:embeddedFont>
    <p:embeddedFont>
      <p:font typeface=".VnTifani Heavy" panose="020B7200000000000000" pitchFamily="34" charset="0"/>
      <p:regular r:id="rId37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00CCFF"/>
    <a:srgbClr val="FF66FF"/>
    <a:srgbClr val="FFFF99"/>
    <a:srgbClr val="0066CC"/>
    <a:srgbClr val="FFCCFF"/>
    <a:srgbClr val="99FFCC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34" autoAdjust="0"/>
  </p:normalViewPr>
  <p:slideViewPr>
    <p:cSldViewPr snapToGrid="0">
      <p:cViewPr varScale="1">
        <p:scale>
          <a:sx n="73" d="100"/>
          <a:sy n="73" d="100"/>
        </p:scale>
        <p:origin x="1236" y="4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2022/8/31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2022/8/31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2022/8/31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2022/8/31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2022/8/31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2022/8/31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2022/8/31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2022/8/31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2022/8/31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2022/8/31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2022/8/31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2022/8/31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13" Type="http://schemas.openxmlformats.org/officeDocument/2006/relationships/image" Target="../media/image3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gif"/><Relationship Id="rId12" Type="http://schemas.openxmlformats.org/officeDocument/2006/relationships/image" Target="../media/image30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4.gif"/><Relationship Id="rId11" Type="http://schemas.openxmlformats.org/officeDocument/2006/relationships/image" Target="../media/image29.png"/><Relationship Id="rId5" Type="http://schemas.microsoft.com/office/2007/relationships/hdphoto" Target="../media/hdphoto3.wdp"/><Relationship Id="rId10" Type="http://schemas.openxmlformats.org/officeDocument/2006/relationships/image" Target="../media/image28.png"/><Relationship Id="rId4" Type="http://schemas.openxmlformats.org/officeDocument/2006/relationships/image" Target="../media/image23.jpeg"/><Relationship Id="rId9" Type="http://schemas.openxmlformats.org/officeDocument/2006/relationships/image" Target="../media/image2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13" Type="http://schemas.openxmlformats.org/officeDocument/2006/relationships/image" Target="../media/image38.gif"/><Relationship Id="rId18" Type="http://schemas.openxmlformats.org/officeDocument/2006/relationships/image" Target="../media/image41.jpeg"/><Relationship Id="rId3" Type="http://schemas.openxmlformats.org/officeDocument/2006/relationships/audio" Target="../media/audio4.wav"/><Relationship Id="rId7" Type="http://schemas.microsoft.com/office/2007/relationships/hdphoto" Target="../media/hdphoto4.wdp"/><Relationship Id="rId12" Type="http://schemas.openxmlformats.org/officeDocument/2006/relationships/image" Target="../media/image37.gif"/><Relationship Id="rId17" Type="http://schemas.openxmlformats.org/officeDocument/2006/relationships/image" Target="../media/image40.gif"/><Relationship Id="rId2" Type="http://schemas.openxmlformats.org/officeDocument/2006/relationships/audio" Target="../media/audio3.wav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6.gif"/><Relationship Id="rId5" Type="http://schemas.openxmlformats.org/officeDocument/2006/relationships/audio" Target="../media/audio6.wav"/><Relationship Id="rId15" Type="http://schemas.microsoft.com/office/2007/relationships/hdphoto" Target="../media/hdphoto5.wdp"/><Relationship Id="rId10" Type="http://schemas.openxmlformats.org/officeDocument/2006/relationships/image" Target="../media/image24.gif"/><Relationship Id="rId19" Type="http://schemas.openxmlformats.org/officeDocument/2006/relationships/image" Target="../media/image42.png"/><Relationship Id="rId4" Type="http://schemas.openxmlformats.org/officeDocument/2006/relationships/audio" Target="../media/audio5.wav"/><Relationship Id="rId9" Type="http://schemas.openxmlformats.org/officeDocument/2006/relationships/image" Target="../media/image25.gif"/><Relationship Id="rId1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13" Type="http://schemas.openxmlformats.org/officeDocument/2006/relationships/image" Target="../media/image38.gif"/><Relationship Id="rId18" Type="http://schemas.openxmlformats.org/officeDocument/2006/relationships/image" Target="../media/image44.jpeg"/><Relationship Id="rId3" Type="http://schemas.openxmlformats.org/officeDocument/2006/relationships/audio" Target="../media/audio6.wav"/><Relationship Id="rId7" Type="http://schemas.microsoft.com/office/2007/relationships/hdphoto" Target="../media/hdphoto4.wdp"/><Relationship Id="rId12" Type="http://schemas.openxmlformats.org/officeDocument/2006/relationships/image" Target="../media/image37.gif"/><Relationship Id="rId17" Type="http://schemas.openxmlformats.org/officeDocument/2006/relationships/image" Target="../media/image43.gif"/><Relationship Id="rId2" Type="http://schemas.openxmlformats.org/officeDocument/2006/relationships/audio" Target="../media/audio3.wav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36.gif"/><Relationship Id="rId5" Type="http://schemas.openxmlformats.org/officeDocument/2006/relationships/audio" Target="../media/audio5.wav"/><Relationship Id="rId15" Type="http://schemas.microsoft.com/office/2007/relationships/hdphoto" Target="../media/hdphoto5.wdp"/><Relationship Id="rId10" Type="http://schemas.openxmlformats.org/officeDocument/2006/relationships/image" Target="../media/image24.gif"/><Relationship Id="rId4" Type="http://schemas.openxmlformats.org/officeDocument/2006/relationships/audio" Target="../media/audio4.wav"/><Relationship Id="rId9" Type="http://schemas.openxmlformats.org/officeDocument/2006/relationships/image" Target="../media/image25.gif"/><Relationship Id="rId1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13" Type="http://schemas.openxmlformats.org/officeDocument/2006/relationships/image" Target="../media/image39.png"/><Relationship Id="rId3" Type="http://schemas.openxmlformats.org/officeDocument/2006/relationships/audio" Target="../media/audio4.wav"/><Relationship Id="rId7" Type="http://schemas.openxmlformats.org/officeDocument/2006/relationships/image" Target="../media/image35.gif"/><Relationship Id="rId12" Type="http://schemas.openxmlformats.org/officeDocument/2006/relationships/image" Target="../media/image37.gif"/><Relationship Id="rId17" Type="http://schemas.openxmlformats.org/officeDocument/2006/relationships/image" Target="../media/image46.png"/><Relationship Id="rId2" Type="http://schemas.openxmlformats.org/officeDocument/2006/relationships/audio" Target="../media/audio3.wav"/><Relationship Id="rId16" Type="http://schemas.openxmlformats.org/officeDocument/2006/relationships/image" Target="../media/image45.gif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36.gif"/><Relationship Id="rId5" Type="http://schemas.openxmlformats.org/officeDocument/2006/relationships/image" Target="../media/image41.jpeg"/><Relationship Id="rId15" Type="http://schemas.openxmlformats.org/officeDocument/2006/relationships/image" Target="../media/image28.png"/><Relationship Id="rId10" Type="http://schemas.openxmlformats.org/officeDocument/2006/relationships/image" Target="../media/image24.gif"/><Relationship Id="rId4" Type="http://schemas.openxmlformats.org/officeDocument/2006/relationships/audio" Target="../media/audio5.wav"/><Relationship Id="rId9" Type="http://schemas.openxmlformats.org/officeDocument/2006/relationships/image" Target="../media/image25.gif"/><Relationship Id="rId14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gif"/><Relationship Id="rId13" Type="http://schemas.openxmlformats.org/officeDocument/2006/relationships/image" Target="../media/image37.gif"/><Relationship Id="rId3" Type="http://schemas.openxmlformats.org/officeDocument/2006/relationships/audio" Target="../media/audio3.wav"/><Relationship Id="rId7" Type="http://schemas.openxmlformats.org/officeDocument/2006/relationships/image" Target="../media/image35.gif"/><Relationship Id="rId12" Type="http://schemas.openxmlformats.org/officeDocument/2006/relationships/image" Target="../media/image36.gif"/><Relationship Id="rId17" Type="http://schemas.microsoft.com/office/2007/relationships/hdphoto" Target="../media/hdphoto5.wdp"/><Relationship Id="rId2" Type="http://schemas.openxmlformats.org/officeDocument/2006/relationships/audio" Target="../media/audio4.wav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24.gif"/><Relationship Id="rId5" Type="http://schemas.openxmlformats.org/officeDocument/2006/relationships/image" Target="../media/image41.jpeg"/><Relationship Id="rId15" Type="http://schemas.openxmlformats.org/officeDocument/2006/relationships/image" Target="../media/image28.png"/><Relationship Id="rId10" Type="http://schemas.openxmlformats.org/officeDocument/2006/relationships/image" Target="../media/image25.gif"/><Relationship Id="rId4" Type="http://schemas.openxmlformats.org/officeDocument/2006/relationships/audio" Target="../media/audio5.wav"/><Relationship Id="rId9" Type="http://schemas.openxmlformats.org/officeDocument/2006/relationships/image" Target="../media/image38.gif"/><Relationship Id="rId14" Type="http://schemas.openxmlformats.org/officeDocument/2006/relationships/image" Target="../media/image45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2.wmf"/><Relationship Id="rId5" Type="http://schemas.openxmlformats.org/officeDocument/2006/relationships/image" Target="../media/image49.gif"/><Relationship Id="rId4" Type="http://schemas.openxmlformats.org/officeDocument/2006/relationships/image" Target="../media/image48.wm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3.gif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4482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31294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0375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077190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227802"/>
            <a:ext cx="2346295" cy="198945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Text Box 99"/>
          <p:cNvSpPr txBox="1">
            <a:spLocks noChangeArrowheads="1"/>
          </p:cNvSpPr>
          <p:nvPr/>
        </p:nvSpPr>
        <p:spPr bwMode="auto">
          <a:xfrm>
            <a:off x="968858" y="386432"/>
            <a:ext cx="7358683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33CC33"/>
                  </a:solidFill>
                </a:ln>
                <a:latin typeface="Arial" pitchFamily="34" charset="0"/>
                <a:cs typeface="Arial" pitchFamily="34" charset="0"/>
              </a:rPr>
              <a:t>TRƯỜNG TIỂU HỌC ÁI MỘ B</a:t>
            </a:r>
            <a:endParaRPr lang="en-US" sz="2400" b="1" dirty="0">
              <a:ln>
                <a:solidFill>
                  <a:srgbClr val="33CC33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97" y="120780"/>
            <a:ext cx="810583" cy="81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CC"/>
                </a:solidFill>
                <a:latin typeface=".VnAvant" pitchFamily="34" charset="0"/>
              </a:rPr>
              <a:t>2. Thùc hµnh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5122" name="Picture 2" descr="C:\Users\admin\Desktop\Package - Lesson\Data\th1b001tr007h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3" y="1394267"/>
            <a:ext cx="4334426" cy="3293836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005674" y="3733996"/>
            <a:ext cx="3877070" cy="954107"/>
          </a:xfrm>
          <a:prstGeom prst="rect">
            <a:avLst/>
          </a:prstGeom>
          <a:solidFill>
            <a:srgbClr val="0066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Bạn gái ngồi trước hay sau bàn?</a:t>
            </a:r>
            <a:endParaRPr lang="en-US" sz="2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Line Callout 2 23"/>
          <p:cNvSpPr/>
          <p:nvPr/>
        </p:nvSpPr>
        <p:spPr>
          <a:xfrm>
            <a:off x="6033436" y="1365238"/>
            <a:ext cx="1589315" cy="52251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51389"/>
              <a:gd name="adj6" fmla="val -217087"/>
            </a:avLst>
          </a:prstGeom>
          <a:solidFill>
            <a:srgbClr val="00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Sau bàn</a:t>
            </a:r>
            <a:endParaRPr lang="en-US" sz="24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7573" y="784868"/>
            <a:ext cx="1658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.VnAvant" pitchFamily="34" charset="0"/>
              </a:rPr>
              <a:t>Bµi 1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70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admin\Desktop\Package - Lesson\Data\th1b001tr007h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6" y="1297885"/>
            <a:ext cx="8326029" cy="378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CC"/>
                </a:solidFill>
                <a:latin typeface=".VnAvant" pitchFamily="34" charset="0"/>
              </a:rPr>
              <a:t>2. Thùc hµnh: Bµi 2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3200" y="673065"/>
            <a:ext cx="8846456" cy="523220"/>
          </a:xfrm>
          <a:prstGeom prst="rect">
            <a:avLst/>
          </a:prstGeom>
          <a:solidFill>
            <a:srgbClr val="0066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Bạn nhỏ muốn đến trường thì rẽ sang bên nào? </a:t>
            </a:r>
            <a:endParaRPr lang="en-US" sz="2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admin\Desktop\Package - Lesson\Data\th1b001tr007h0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028" b="98341" l="41012" r="530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426" t="60151" r="47240"/>
          <a:stretch/>
        </p:blipFill>
        <p:spPr bwMode="auto">
          <a:xfrm>
            <a:off x="4103618" y="3901739"/>
            <a:ext cx="672629" cy="117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776247" y="5080000"/>
            <a:ext cx="4129218" cy="523220"/>
          </a:xfrm>
          <a:prstGeom prst="rect">
            <a:avLst/>
          </a:prstGeom>
          <a:solidFill>
            <a:srgbClr val="0066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Rẽ sang bên phải</a:t>
            </a:r>
            <a:endParaRPr lang="en-US" sz="2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313" y="665488"/>
            <a:ext cx="8846456" cy="523220"/>
          </a:xfrm>
          <a:prstGeom prst="rect">
            <a:avLst/>
          </a:prstGeom>
          <a:solidFill>
            <a:srgbClr val="0066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Bạn nhỏ muốn đến bưu điện thì rẽ sang bên nào? </a:t>
            </a:r>
            <a:endParaRPr lang="en-US" sz="2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2781" y="5124954"/>
            <a:ext cx="4129218" cy="523220"/>
          </a:xfrm>
          <a:prstGeom prst="rect">
            <a:avLst/>
          </a:prstGeom>
          <a:solidFill>
            <a:srgbClr val="0066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Rẽ sang bên trái</a:t>
            </a:r>
            <a:endParaRPr lang="en-US" sz="2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78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9833E-6 L -2.77778E-7 -0.14298 C -2.77778E-7 -0.20711 0.08767 -0.2854 0.15903 -0.2854 L 0.31823 -0.2854 " pathEditMode="relative" rAng="0" ptsTypes="FfFF">
                                      <p:cBhvr>
                                        <p:cTn id="14" dur="8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03" y="-142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9833E-6 L -2.77778E-7 -0.14159 C -2.77778E-7 -0.20517 -0.06337 -0.2829 -0.11476 -0.2829 L -0.22934 -0.2829 " pathEditMode="relative" rAng="0" ptsTypes="FfFF">
                                      <p:cBhvr>
                                        <p:cTn id="2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76" y="-141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11" grpId="0" animBg="1"/>
      <p:bldP spid="12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CC"/>
                </a:solidFill>
                <a:latin typeface=".VnAvant" pitchFamily="34" charset="0"/>
              </a:rPr>
              <a:t>2. Thùc hµnh: Bµi 3: Giới thiÖu b¹n häc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8194" name="Picture 2" descr="C:\Users\admin\Desktop\Package - Lesson\Data\Picture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343" y="1229990"/>
            <a:ext cx="3767782" cy="350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1" y="706770"/>
            <a:ext cx="473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CC"/>
                </a:solidFill>
                <a:latin typeface=".VnAvant" pitchFamily="34" charset="0"/>
              </a:rPr>
              <a:t>Bµi 3: Giới thiÖu b¹n häc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6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CC"/>
                </a:solidFill>
                <a:latin typeface=".VnAvant" pitchFamily="34" charset="0"/>
              </a:rPr>
              <a:t>2. Thùc hµnh: 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706770"/>
            <a:ext cx="5624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CC"/>
                </a:solidFill>
                <a:latin typeface=".VnAvant" pitchFamily="34" charset="0"/>
              </a:rPr>
              <a:t>Bµi 3a: Cïng nhau giơ tay: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17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CC"/>
                </a:solidFill>
                <a:latin typeface=".VnAvant" pitchFamily="34" charset="0"/>
              </a:rPr>
              <a:t>3</a:t>
            </a:r>
            <a:r>
              <a:rPr lang="en-US" sz="2800" b="1" smtClean="0">
                <a:solidFill>
                  <a:srgbClr val="0000CC"/>
                </a:solidFill>
                <a:latin typeface=".VnAvant" pitchFamily="34" charset="0"/>
              </a:rPr>
              <a:t>. VËn dông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8772" y="4243586"/>
            <a:ext cx="8846456" cy="954107"/>
          </a:xfrm>
          <a:prstGeom prst="rect">
            <a:avLst/>
          </a:prstGeom>
          <a:solidFill>
            <a:srgbClr val="0066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 hãy cho biết mũi tên trong biển báo hướng sang bên nào?</a:t>
            </a:r>
            <a:endParaRPr lang="en-US" sz="2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C:\Users\admin\Desktop\Package - Lesson\Data\123b_cam_re_pha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506" y="806792"/>
            <a:ext cx="3315266" cy="331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587" y="4299534"/>
            <a:ext cx="6571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Mũi tên hướng sang bên phải</a:t>
            </a:r>
            <a:endParaRPr lang="en-US" sz="3200" b="1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6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CC"/>
                </a:solidFill>
                <a:latin typeface=".VnAvant" pitchFamily="34" charset="0"/>
              </a:rPr>
              <a:t>3</a:t>
            </a:r>
            <a:r>
              <a:rPr lang="en-US" sz="2800" b="1" smtClean="0">
                <a:solidFill>
                  <a:srgbClr val="0000CC"/>
                </a:solidFill>
                <a:latin typeface=".VnAvant" pitchFamily="34" charset="0"/>
              </a:rPr>
              <a:t>. VËn dông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8772" y="4243586"/>
            <a:ext cx="8846456" cy="954107"/>
          </a:xfrm>
          <a:prstGeom prst="rect">
            <a:avLst/>
          </a:prstGeom>
          <a:solidFill>
            <a:srgbClr val="0066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 hãy cho biết mũi tên trong biển báo hướng sang bên nào?</a:t>
            </a:r>
            <a:endParaRPr lang="en-US" sz="2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86328" y="4428251"/>
            <a:ext cx="6571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Mũi tên hướng sang bên trái</a:t>
            </a:r>
            <a:endParaRPr lang="en-US" sz="3200" b="1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C:\Users\admin\Desktop\Package - Lesson\Data\123a_cam_re_trai_228x2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134" y="843072"/>
            <a:ext cx="3321729" cy="332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6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1971675"/>
            <a:ext cx="63531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0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Káº¿t quáº£ hÃ¬nh áº£nh cho ná»n Äáº¹p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1"/>
            <a:ext cx="9144000" cy="572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6938" y="92937"/>
            <a:ext cx="2708752" cy="43978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8" y="2368198"/>
            <a:ext cx="1196895" cy="7727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672167"/>
            <a:ext cx="2039956" cy="18543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697" y="2776370"/>
            <a:ext cx="1485873" cy="17298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612666" y="2114198"/>
            <a:ext cx="609600" cy="50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56"/>
          <a:stretch/>
        </p:blipFill>
        <p:spPr>
          <a:xfrm>
            <a:off x="-13290" y="5045369"/>
            <a:ext cx="9157290" cy="6829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200" y="317500"/>
            <a:ext cx="7480300" cy="147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95145" y="5042065"/>
            <a:ext cx="7941154" cy="686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32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B                  </a:t>
            </a:r>
            <a:r>
              <a:rPr lang="en-US" sz="32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C                 D</a:t>
            </a:r>
            <a:endParaRPr lang="en-US" sz="32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87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04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889" cy="5715000"/>
          </a:xfrm>
          <a:prstGeom prst="rect">
            <a:avLst/>
          </a:prstGeom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807" y="317500"/>
            <a:ext cx="5102225" cy="178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28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76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11" y="2819404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300456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2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7" y="3741292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2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3622558"/>
            <a:ext cx="1061850" cy="109172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0" y="3654248"/>
            <a:ext cx="1581495" cy="119688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2" y="4515402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5" name="Rectangle 54"/>
          <p:cNvSpPr/>
          <p:nvPr/>
        </p:nvSpPr>
        <p:spPr>
          <a:xfrm>
            <a:off x="703688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43001" y="108029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FF00"/>
                </a:solidFill>
              </a:rPr>
              <a:t>Bé trai đang ở đâu so với chú hươu cao cổ?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39" name="Bevel 38"/>
          <p:cNvSpPr/>
          <p:nvPr/>
        </p:nvSpPr>
        <p:spPr>
          <a:xfrm>
            <a:off x="2179422" y="1219911"/>
            <a:ext cx="171930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bg1"/>
                </a:solidFill>
              </a:rPr>
              <a:t>A. Ở dưới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40" name="Bevel 39"/>
          <p:cNvSpPr/>
          <p:nvPr/>
        </p:nvSpPr>
        <p:spPr>
          <a:xfrm>
            <a:off x="6036332" y="1219910"/>
            <a:ext cx="171930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bg1"/>
                </a:solidFill>
              </a:rPr>
              <a:t>B. Ở trên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41" name="Bevel 40"/>
          <p:cNvSpPr/>
          <p:nvPr/>
        </p:nvSpPr>
        <p:spPr>
          <a:xfrm>
            <a:off x="2162247" y="1999755"/>
            <a:ext cx="171930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bg1"/>
                </a:solidFill>
              </a:rPr>
              <a:t>C. Ở trước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42" name="Bevel 41"/>
          <p:cNvSpPr/>
          <p:nvPr/>
        </p:nvSpPr>
        <p:spPr>
          <a:xfrm>
            <a:off x="6046993" y="2062635"/>
            <a:ext cx="171930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bg1"/>
                </a:solidFill>
              </a:rPr>
              <a:t>D. Ở sau</a:t>
            </a:r>
            <a:endParaRPr lang="en-US" sz="2000" b="1">
              <a:solidFill>
                <a:schemeClr val="bg1"/>
              </a:solidFill>
            </a:endParaRPr>
          </a:p>
        </p:txBody>
      </p:sp>
      <p:pic>
        <p:nvPicPr>
          <p:cNvPr id="11266" name="Picture 2" descr="C:\Users\admin\Desktop\Package - Lesson\Data\Picture6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810" y="1028827"/>
            <a:ext cx="1384653" cy="256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76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9" grpId="0" animBg="1"/>
      <p:bldP spid="40" grpId="0" animBg="1"/>
      <p:bldP spid="41" grpId="0" animBg="1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233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53143" y="653143"/>
            <a:ext cx="7968343" cy="2365828"/>
          </a:xfrm>
          <a:prstGeom prst="roundRect">
            <a:avLst/>
          </a:prstGeom>
          <a:solidFill>
            <a:schemeClr val="bg1"/>
          </a:solidFill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TRÊN – DƯỚI, TRÁI – PHẢI, TRƯỚC – SAU, Ở GIỮA</a:t>
            </a: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721" y="2846685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51" y="3318229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48167"/>
            <a:ext cx="1929501" cy="3132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7" y="3741292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2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3773042"/>
            <a:ext cx="1442555" cy="10917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6562" y="4492209"/>
            <a:ext cx="685859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8" y="3619423"/>
            <a:ext cx="1102519" cy="113354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2" name="Rectangle 31"/>
          <p:cNvSpPr/>
          <p:nvPr/>
        </p:nvSpPr>
        <p:spPr>
          <a:xfrm>
            <a:off x="766090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43001" y="108029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FF00"/>
                </a:solidFill>
              </a:rPr>
              <a:t>Em bé cầm bút bằng tay nào?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5" name="Bevel 34"/>
          <p:cNvSpPr/>
          <p:nvPr/>
        </p:nvSpPr>
        <p:spPr>
          <a:xfrm>
            <a:off x="1558854" y="1219910"/>
            <a:ext cx="2374517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bg1"/>
                </a:solidFill>
              </a:rPr>
              <a:t>A. Tay phải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36" name="Bevel 35"/>
          <p:cNvSpPr/>
          <p:nvPr/>
        </p:nvSpPr>
        <p:spPr>
          <a:xfrm>
            <a:off x="6420013" y="1182891"/>
            <a:ext cx="2491756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bg1"/>
                </a:solidFill>
              </a:rPr>
              <a:t>B. Tay trái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37" name="Bevel 36"/>
          <p:cNvSpPr/>
          <p:nvPr/>
        </p:nvSpPr>
        <p:spPr>
          <a:xfrm>
            <a:off x="1545986" y="1947020"/>
            <a:ext cx="2374517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bg1"/>
                </a:solidFill>
              </a:rPr>
              <a:t>C. Cả hai tay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38" name="Bevel 37"/>
          <p:cNvSpPr/>
          <p:nvPr/>
        </p:nvSpPr>
        <p:spPr>
          <a:xfrm>
            <a:off x="6420013" y="1976048"/>
            <a:ext cx="2491756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bg1"/>
                </a:solidFill>
              </a:rPr>
              <a:t>D. Không xác định</a:t>
            </a:r>
            <a:endParaRPr lang="en-US" sz="2000" b="1">
              <a:solidFill>
                <a:schemeClr val="bg1"/>
              </a:solidFill>
            </a:endParaRPr>
          </a:p>
        </p:txBody>
      </p:sp>
      <p:pic>
        <p:nvPicPr>
          <p:cNvPr id="12290" name="Picture 2" descr="C:\Users\admin\Desktop\Package - Lesson\Data\cach_cam_but_dung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3"/>
          <a:stretch/>
        </p:blipFill>
        <p:spPr bwMode="auto">
          <a:xfrm>
            <a:off x="4091466" y="1147655"/>
            <a:ext cx="2113695" cy="148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30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1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1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2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2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250"/>
                            </p:stCondLst>
                            <p:childTnLst>
                              <p:par>
                                <p:cTn id="18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250"/>
                            </p:stCondLst>
                            <p:childTnLst>
                              <p:par>
                                <p:cTn id="1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500"/>
                            </p:stCondLst>
                            <p:childTnLst>
                              <p:par>
                                <p:cTn id="1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5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5" grpId="0" animBg="1"/>
      <p:bldP spid="36" grpId="0" animBg="1"/>
      <p:bldP spid="37" grpId="0" animBg="1"/>
      <p:bldP spid="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9" y="3660253"/>
            <a:ext cx="1580781" cy="11963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0" y="3654248"/>
            <a:ext cx="1581495" cy="1196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8" y="2846762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555636" y="3293503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2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07" y="3615603"/>
            <a:ext cx="1073146" cy="10917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2" y="4515402"/>
            <a:ext cx="685859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907768" y="4449254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7" name="Rectangle 36"/>
          <p:cNvSpPr/>
          <p:nvPr/>
        </p:nvSpPr>
        <p:spPr>
          <a:xfrm>
            <a:off x="766090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3001" y="108029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FF00"/>
                </a:solidFill>
              </a:rPr>
              <a:t>Con mèo ở vị trí nào so với cái bảng?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40" name="Bevel 39"/>
          <p:cNvSpPr/>
          <p:nvPr/>
        </p:nvSpPr>
        <p:spPr>
          <a:xfrm>
            <a:off x="1612677" y="1219911"/>
            <a:ext cx="2259958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bg1"/>
                </a:solidFill>
              </a:rPr>
              <a:t>A. Ở trước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41" name="Bevel 40"/>
          <p:cNvSpPr/>
          <p:nvPr/>
        </p:nvSpPr>
        <p:spPr>
          <a:xfrm>
            <a:off x="6624856" y="1219911"/>
            <a:ext cx="2259958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bg1"/>
                </a:solidFill>
              </a:rPr>
              <a:t>B. Ở sau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42" name="Bevel 41"/>
          <p:cNvSpPr/>
          <p:nvPr/>
        </p:nvSpPr>
        <p:spPr>
          <a:xfrm>
            <a:off x="1612677" y="2043469"/>
            <a:ext cx="2259958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bg1"/>
                </a:solidFill>
              </a:rPr>
              <a:t>C. Ở trên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43" name="Bevel 42"/>
          <p:cNvSpPr/>
          <p:nvPr/>
        </p:nvSpPr>
        <p:spPr>
          <a:xfrm>
            <a:off x="6649877" y="2057584"/>
            <a:ext cx="2259958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bg1"/>
                </a:solidFill>
              </a:rPr>
              <a:t>D. Ở giữa</a:t>
            </a:r>
            <a:endParaRPr lang="en-US" sz="2000" b="1">
              <a:solidFill>
                <a:schemeClr val="bg1"/>
              </a:solidFill>
            </a:endParaRPr>
          </a:p>
        </p:txBody>
      </p:sp>
      <p:pic>
        <p:nvPicPr>
          <p:cNvPr id="13314" name="Picture 2" descr="C:\Users\admin\Desktop\Package - Lesson\Data\Picture9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840" y="1153929"/>
            <a:ext cx="2265275" cy="210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96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50"/>
                            </p:stCondLst>
                            <p:childTnLst>
                              <p:par>
                                <p:cTn id="1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5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5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0" grpId="0" animBg="1"/>
      <p:bldP spid="41" grpId="0" animBg="1"/>
      <p:bldP spid="42" grpId="0" animBg="1"/>
      <p:bldP spid="4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81" y="3690207"/>
            <a:ext cx="1580783" cy="11963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7" y="3660253"/>
            <a:ext cx="1580782" cy="11963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0" y="3654248"/>
            <a:ext cx="1581495" cy="1196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8" y="2368198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765720" y="3287969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2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393" y="3610071"/>
            <a:ext cx="1073146" cy="10917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2" y="4515402"/>
            <a:ext cx="685859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907768" y="4449254"/>
            <a:ext cx="685859" cy="612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114148" y="4482612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7" name="Rectangle 36"/>
          <p:cNvSpPr/>
          <p:nvPr/>
        </p:nvSpPr>
        <p:spPr>
          <a:xfrm>
            <a:off x="766090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3001" y="108029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FF00"/>
                </a:solidFill>
              </a:rPr>
              <a:t>Số 40 nằm ở đâu trên biển cấm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40" name="Bevel 39"/>
          <p:cNvSpPr/>
          <p:nvPr/>
        </p:nvSpPr>
        <p:spPr>
          <a:xfrm>
            <a:off x="2498031" y="1219911"/>
            <a:ext cx="2259958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bg1"/>
                </a:solidFill>
              </a:rPr>
              <a:t>A. Ở trên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41" name="Bevel 40"/>
          <p:cNvSpPr/>
          <p:nvPr/>
        </p:nvSpPr>
        <p:spPr>
          <a:xfrm>
            <a:off x="5710474" y="1219911"/>
            <a:ext cx="2259958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bg1"/>
                </a:solidFill>
              </a:rPr>
              <a:t>B. Ở dưới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42" name="Bevel 41"/>
          <p:cNvSpPr/>
          <p:nvPr/>
        </p:nvSpPr>
        <p:spPr>
          <a:xfrm>
            <a:off x="2498031" y="2043469"/>
            <a:ext cx="2259958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bg1"/>
                </a:solidFill>
              </a:rPr>
              <a:t>C. Ở trong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43" name="Bevel 42"/>
          <p:cNvSpPr/>
          <p:nvPr/>
        </p:nvSpPr>
        <p:spPr>
          <a:xfrm>
            <a:off x="5735495" y="2057584"/>
            <a:ext cx="2259958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bg1"/>
                </a:solidFill>
              </a:rPr>
              <a:t>D. Ở giữa</a:t>
            </a:r>
            <a:endParaRPr lang="en-US" sz="2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52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"/>
                            </p:stCondLst>
                            <p:childTnLst>
                              <p:par>
                                <p:cTn id="7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25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5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50"/>
                            </p:stCondLst>
                            <p:childTnLst>
                              <p:par>
                                <p:cTn id="1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5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5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0" grpId="0" animBg="1"/>
      <p:bldP spid="41" grpId="0" animBg="1"/>
      <p:bldP spid="42" grpId="0" animBg="1"/>
      <p:bldP spid="4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3645838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3675824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</a:t>
            </a:r>
            <a:r>
              <a:rPr lang="en-US" sz="3200" b="1" smtClean="0">
                <a:solidFill>
                  <a:srgbClr val="0000CC"/>
                </a:solidFill>
                <a:latin typeface=".VnAvant" pitchFamily="34" charset="0"/>
              </a:rPr>
              <a:t>. Quan s¸t tranh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3074" name="Picture 2" descr="C:\Users\admin\Desktop\Package - Lesson\Data\th1b001tr006h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14" y="2671156"/>
            <a:ext cx="1826761" cy="20109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C:\Users\admin\Desktop\Package - Lesson\Data\th1b001tr006h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20" y="1944391"/>
            <a:ext cx="1962323" cy="1984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C:\Users\admin\Desktop\Package - Lesson\Data\th1b001tr006h0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5" y="2671156"/>
            <a:ext cx="2004727" cy="20109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" name="TextBox 14"/>
          <p:cNvSpPr txBox="1"/>
          <p:nvPr/>
        </p:nvSpPr>
        <p:spPr>
          <a:xfrm>
            <a:off x="1814285" y="1067229"/>
            <a:ext cx="5631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6600"/>
                </a:solidFill>
                <a:latin typeface=".VnAvant" pitchFamily="34" charset="0"/>
              </a:rPr>
              <a:t>Em h·y quan s¸t tranh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232" y="1944390"/>
            <a:ext cx="1992539" cy="1984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35" y="1698779"/>
            <a:ext cx="4039999" cy="3474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9913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</a:t>
            </a:r>
            <a:r>
              <a:rPr lang="en-US" sz="3200" b="1" smtClean="0">
                <a:solidFill>
                  <a:srgbClr val="0000CC"/>
                </a:solidFill>
                <a:latin typeface=".VnAvant" pitchFamily="34" charset="0"/>
              </a:rPr>
              <a:t>. Quan s¸t tranh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3075" name="Picture 3" descr="C:\Users\admin\Desktop\Package - Lesson\Data\th1b001tr006h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028" y="1421651"/>
            <a:ext cx="3483429" cy="35230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Line Callout 1 1"/>
          <p:cNvSpPr/>
          <p:nvPr/>
        </p:nvSpPr>
        <p:spPr>
          <a:xfrm>
            <a:off x="6618516" y="928166"/>
            <a:ext cx="1770742" cy="493486"/>
          </a:xfrm>
          <a:prstGeom prst="borderCallout1">
            <a:avLst>
              <a:gd name="adj1" fmla="val 18750"/>
              <a:gd name="adj2" fmla="val -8333"/>
              <a:gd name="adj3" fmla="val 263890"/>
              <a:gd name="adj4" fmla="val -82023"/>
            </a:avLst>
          </a:prstGeom>
          <a:solidFill>
            <a:srgbClr val="00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</a:t>
            </a:r>
            <a:endParaRPr lang="en-US" sz="3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Line Callout 1 11"/>
          <p:cNvSpPr/>
          <p:nvPr/>
        </p:nvSpPr>
        <p:spPr>
          <a:xfrm>
            <a:off x="7046687" y="2459423"/>
            <a:ext cx="1770742" cy="493486"/>
          </a:xfrm>
          <a:prstGeom prst="borderCallout1">
            <a:avLst>
              <a:gd name="adj1" fmla="val 18750"/>
              <a:gd name="adj2" fmla="val -8333"/>
              <a:gd name="adj3" fmla="val 263890"/>
              <a:gd name="adj4" fmla="val -82023"/>
            </a:avLst>
          </a:prstGeom>
          <a:solidFill>
            <a:srgbClr val="00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Dưới</a:t>
            </a:r>
            <a:endParaRPr lang="en-US" sz="3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7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</a:t>
            </a:r>
            <a:r>
              <a:rPr lang="en-US" sz="3200" b="1" smtClean="0">
                <a:solidFill>
                  <a:srgbClr val="0000CC"/>
                </a:solidFill>
                <a:latin typeface=".VnAvant" pitchFamily="34" charset="0"/>
              </a:rPr>
              <a:t>. Quan s¸t tranh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11" name="Picture 4" descr="C:\Users\admin\Desktop\Package - Lesson\Data\th1b001tr006h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5" y="1244324"/>
            <a:ext cx="3427128" cy="34378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Line Callout 1 1"/>
          <p:cNvSpPr/>
          <p:nvPr/>
        </p:nvSpPr>
        <p:spPr>
          <a:xfrm>
            <a:off x="6088746" y="909747"/>
            <a:ext cx="1770742" cy="493486"/>
          </a:xfrm>
          <a:prstGeom prst="borderCallout1">
            <a:avLst>
              <a:gd name="adj1" fmla="val 18750"/>
              <a:gd name="adj2" fmla="val -8333"/>
              <a:gd name="adj3" fmla="val 263890"/>
              <a:gd name="adj4" fmla="val -82023"/>
            </a:avLst>
          </a:prstGeom>
          <a:solidFill>
            <a:srgbClr val="00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Ở giữa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Line Callout 1 11"/>
          <p:cNvSpPr/>
          <p:nvPr/>
        </p:nvSpPr>
        <p:spPr>
          <a:xfrm>
            <a:off x="6966861" y="3183166"/>
            <a:ext cx="1770742" cy="493486"/>
          </a:xfrm>
          <a:prstGeom prst="borderCallout1">
            <a:avLst>
              <a:gd name="adj1" fmla="val 18750"/>
              <a:gd name="adj2" fmla="val -8333"/>
              <a:gd name="adj3" fmla="val -127286"/>
              <a:gd name="adj4" fmla="val -91859"/>
            </a:avLst>
          </a:prstGeom>
          <a:solidFill>
            <a:srgbClr val="00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Phải</a:t>
            </a:r>
            <a:endParaRPr lang="en-US" sz="3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Line Callout 1 12"/>
          <p:cNvSpPr/>
          <p:nvPr/>
        </p:nvSpPr>
        <p:spPr>
          <a:xfrm flipH="1">
            <a:off x="274016" y="2632710"/>
            <a:ext cx="1770742" cy="493486"/>
          </a:xfrm>
          <a:prstGeom prst="borderCallout1">
            <a:avLst>
              <a:gd name="adj1" fmla="val 18750"/>
              <a:gd name="adj2" fmla="val -8333"/>
              <a:gd name="adj3" fmla="val -65521"/>
              <a:gd name="adj4" fmla="val -70548"/>
            </a:avLst>
          </a:prstGeom>
          <a:solidFill>
            <a:srgbClr val="00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Trái</a:t>
            </a:r>
            <a:endParaRPr lang="en-US" sz="3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9387" y="4711156"/>
            <a:ext cx="6837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nữ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tết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tóc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nam</a:t>
            </a:r>
            <a:endParaRPr lang="en-US" sz="24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nữ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tóc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ngắn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nam</a:t>
            </a:r>
            <a:endParaRPr lang="en-US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65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</a:t>
            </a:r>
            <a:r>
              <a:rPr lang="en-US" sz="3200" b="1" smtClean="0">
                <a:solidFill>
                  <a:srgbClr val="0000CC"/>
                </a:solidFill>
                <a:latin typeface=".VnAvant" pitchFamily="34" charset="0"/>
              </a:rPr>
              <a:t>. Quan s¸t tranh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14" name="Picture 2" descr="C:\Users\admin\Desktop\Package - Lesson\Data\th1b001tr006h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122" y="909747"/>
            <a:ext cx="3024189" cy="33291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Line Callout 1 11"/>
          <p:cNvSpPr/>
          <p:nvPr/>
        </p:nvSpPr>
        <p:spPr>
          <a:xfrm>
            <a:off x="6705609" y="3183166"/>
            <a:ext cx="1770742" cy="493486"/>
          </a:xfrm>
          <a:prstGeom prst="borderCallout1">
            <a:avLst>
              <a:gd name="adj1" fmla="val 18750"/>
              <a:gd name="adj2" fmla="val -8333"/>
              <a:gd name="adj3" fmla="val -100815"/>
              <a:gd name="adj4" fmla="val -126285"/>
            </a:avLst>
          </a:prstGeom>
          <a:solidFill>
            <a:srgbClr val="00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Trước</a:t>
            </a:r>
            <a:endParaRPr lang="en-US" sz="32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Line Callout 1 12"/>
          <p:cNvSpPr/>
          <p:nvPr/>
        </p:nvSpPr>
        <p:spPr>
          <a:xfrm flipH="1">
            <a:off x="419156" y="2632710"/>
            <a:ext cx="1770742" cy="493486"/>
          </a:xfrm>
          <a:prstGeom prst="borderCallout1">
            <a:avLst>
              <a:gd name="adj1" fmla="val 18750"/>
              <a:gd name="adj2" fmla="val -8333"/>
              <a:gd name="adj3" fmla="val 55067"/>
              <a:gd name="adj4" fmla="val -84482"/>
            </a:avLst>
          </a:prstGeom>
          <a:solidFill>
            <a:srgbClr val="00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7030A0"/>
                </a:solidFill>
              </a:rPr>
              <a:t>Sau</a:t>
            </a:r>
            <a:endParaRPr lang="en-US" sz="3200" b="1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59387" y="4522474"/>
            <a:ext cx="6837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Cái cây đứng trước bạn nữ</a:t>
            </a:r>
          </a:p>
          <a:p>
            <a:pPr algn="ctr"/>
            <a:r>
              <a:rPr lang="en-US" sz="24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 nữ đứng sau cái cây</a:t>
            </a:r>
            <a:endParaRPr lang="en-US" sz="2400" b="1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65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CC"/>
                </a:solidFill>
                <a:latin typeface=".VnAvant" pitchFamily="34" charset="0"/>
              </a:rPr>
              <a:t>2. Thùc hµnh: </a:t>
            </a:r>
            <a:r>
              <a:rPr lang="en-US" sz="2800" b="1" smtClean="0">
                <a:solidFill>
                  <a:srgbClr val="FF0000"/>
                </a:solidFill>
                <a:latin typeface=".VnAvant" pitchFamily="34" charset="0"/>
              </a:rPr>
              <a:t>Bµi 1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5122" name="Picture 2" descr="C:\Users\admin\Desktop\Package - Lesson\Data\th1b001tr007h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3" y="842735"/>
            <a:ext cx="4334426" cy="3293836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991159" y="2207078"/>
            <a:ext cx="38770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Kể tên những đồ vật dưới gầm bàn!</a:t>
            </a:r>
            <a:endParaRPr lang="en-US" sz="2800" b="1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Line Callout 2 3"/>
          <p:cNvSpPr/>
          <p:nvPr/>
        </p:nvSpPr>
        <p:spPr>
          <a:xfrm>
            <a:off x="1487710" y="4833257"/>
            <a:ext cx="1589315" cy="52251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04167"/>
              <a:gd name="adj6" fmla="val -49964"/>
            </a:avLst>
          </a:prstGeom>
          <a:solidFill>
            <a:srgbClr val="00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Sọt rác</a:t>
            </a:r>
            <a:endParaRPr lang="en-US" sz="24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Line Callout 2 19"/>
          <p:cNvSpPr/>
          <p:nvPr/>
        </p:nvSpPr>
        <p:spPr>
          <a:xfrm>
            <a:off x="4013198" y="4847769"/>
            <a:ext cx="1632857" cy="52251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31945"/>
              <a:gd name="adj6" fmla="val -48186"/>
            </a:avLst>
          </a:prstGeom>
          <a:solidFill>
            <a:srgbClr val="00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Cặp sách</a:t>
            </a:r>
            <a:endParaRPr lang="en-US" sz="24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91159" y="2207078"/>
            <a:ext cx="3877070" cy="954107"/>
          </a:xfrm>
          <a:prstGeom prst="rect">
            <a:avLst/>
          </a:prstGeom>
          <a:solidFill>
            <a:srgbClr val="0066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Kể tên những đồ vật dưới gầm bàn!</a:t>
            </a:r>
            <a:endParaRPr lang="en-US" sz="2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Line Callout 2 21"/>
          <p:cNvSpPr/>
          <p:nvPr/>
        </p:nvSpPr>
        <p:spPr>
          <a:xfrm>
            <a:off x="1487710" y="4833257"/>
            <a:ext cx="1589315" cy="52251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01389"/>
              <a:gd name="adj6" fmla="val -28046"/>
            </a:avLst>
          </a:prstGeom>
          <a:solidFill>
            <a:srgbClr val="00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Bút chì</a:t>
            </a:r>
            <a:endParaRPr lang="en-US" sz="24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Line Callout 2 22"/>
          <p:cNvSpPr/>
          <p:nvPr/>
        </p:nvSpPr>
        <p:spPr>
          <a:xfrm>
            <a:off x="4005943" y="4833257"/>
            <a:ext cx="1632857" cy="52251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93056"/>
              <a:gd name="adj6" fmla="val -132630"/>
            </a:avLst>
          </a:prstGeom>
          <a:solidFill>
            <a:srgbClr val="00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Cục tẩy</a:t>
            </a:r>
            <a:endParaRPr lang="en-US" sz="24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Line Callout 2 23"/>
          <p:cNvSpPr/>
          <p:nvPr/>
        </p:nvSpPr>
        <p:spPr>
          <a:xfrm>
            <a:off x="5646055" y="3875314"/>
            <a:ext cx="1589315" cy="52251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15278"/>
              <a:gd name="adj6" fmla="val -123936"/>
            </a:avLst>
          </a:prstGeom>
          <a:solidFill>
            <a:srgbClr val="00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Hộp bút</a:t>
            </a:r>
            <a:endParaRPr lang="en-US" sz="24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6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4" grpId="0" animBg="1"/>
      <p:bldP spid="4" grpId="1" animBg="1"/>
      <p:bldP spid="20" grpId="0" animBg="1"/>
      <p:bldP spid="20" grpId="1" animBg="1"/>
      <p:bldP spid="21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CC"/>
                </a:solidFill>
                <a:latin typeface=".VnAvant" pitchFamily="34" charset="0"/>
              </a:rPr>
              <a:t>2. Thùc hµnh: </a:t>
            </a:r>
            <a:r>
              <a:rPr lang="en-US" sz="2800" b="1" smtClean="0">
                <a:solidFill>
                  <a:srgbClr val="FF0000"/>
                </a:solidFill>
                <a:latin typeface=".VnAvant" pitchFamily="34" charset="0"/>
              </a:rPr>
              <a:t>Bµi 1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5122" name="Picture 2" descr="C:\Users\admin\Desktop\Package - Lesson\Data\th1b001tr007h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3" y="842735"/>
            <a:ext cx="4334426" cy="3293836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991159" y="2207077"/>
            <a:ext cx="38770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Những đồ vật nào bên trái bạn gái?</a:t>
            </a:r>
            <a:endParaRPr lang="en-US" sz="2800" b="1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91159" y="2207078"/>
            <a:ext cx="3877070" cy="954107"/>
          </a:xfrm>
          <a:prstGeom prst="rect">
            <a:avLst/>
          </a:prstGeom>
          <a:solidFill>
            <a:srgbClr val="0066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hững đồ vật nào bên trái bạn gái?</a:t>
            </a:r>
            <a:endParaRPr lang="en-US" sz="2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Line Callout 2 21"/>
          <p:cNvSpPr/>
          <p:nvPr/>
        </p:nvSpPr>
        <p:spPr>
          <a:xfrm>
            <a:off x="1487710" y="4833257"/>
            <a:ext cx="1589315" cy="52251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01389"/>
              <a:gd name="adj6" fmla="val -28046"/>
            </a:avLst>
          </a:prstGeom>
          <a:solidFill>
            <a:srgbClr val="00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Bút chì</a:t>
            </a:r>
            <a:endParaRPr lang="en-US" sz="24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Line Callout 2 22"/>
          <p:cNvSpPr/>
          <p:nvPr/>
        </p:nvSpPr>
        <p:spPr>
          <a:xfrm>
            <a:off x="4005943" y="4833257"/>
            <a:ext cx="1632857" cy="52251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93056"/>
              <a:gd name="adj6" fmla="val -132630"/>
            </a:avLst>
          </a:prstGeom>
          <a:solidFill>
            <a:srgbClr val="00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Cục tẩy</a:t>
            </a:r>
            <a:endParaRPr lang="en-US" sz="24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Line Callout 2 23"/>
          <p:cNvSpPr/>
          <p:nvPr/>
        </p:nvSpPr>
        <p:spPr>
          <a:xfrm>
            <a:off x="5646055" y="3875314"/>
            <a:ext cx="1589315" cy="52251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15278"/>
              <a:gd name="adj6" fmla="val -123936"/>
            </a:avLst>
          </a:prstGeom>
          <a:solidFill>
            <a:srgbClr val="00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Hộp bút</a:t>
            </a:r>
            <a:endParaRPr lang="en-US" sz="24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49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2421</TotalTime>
  <Words>457</Words>
  <Application>Microsoft Office PowerPoint</Application>
  <PresentationFormat>On-screen Show (16:10)</PresentationFormat>
  <Paragraphs>116</Paragraphs>
  <Slides>23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Times New Roman</vt:lpstr>
      <vt:lpstr>宋体</vt:lpstr>
      <vt:lpstr>.VnAvant</vt:lpstr>
      <vt:lpstr>Calibri</vt:lpstr>
      <vt:lpstr>Tahoma</vt:lpstr>
      <vt:lpstr>.VnTifani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DELL</cp:lastModifiedBy>
  <cp:revision>201</cp:revision>
  <dcterms:created xsi:type="dcterms:W3CDTF">2020-02-10T09:35:50Z</dcterms:created>
  <dcterms:modified xsi:type="dcterms:W3CDTF">2022-08-31T10:08:24Z</dcterms:modified>
</cp:coreProperties>
</file>