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03" r:id="rId2"/>
    <p:sldId id="367" r:id="rId3"/>
    <p:sldId id="286" r:id="rId4"/>
    <p:sldId id="339" r:id="rId5"/>
    <p:sldId id="256" r:id="rId6"/>
    <p:sldId id="257" r:id="rId7"/>
    <p:sldId id="258" r:id="rId8"/>
    <p:sldId id="335" r:id="rId9"/>
    <p:sldId id="360" r:id="rId10"/>
    <p:sldId id="337" r:id="rId11"/>
    <p:sldId id="361" r:id="rId12"/>
    <p:sldId id="363" r:id="rId13"/>
    <p:sldId id="350" r:id="rId14"/>
    <p:sldId id="351" r:id="rId15"/>
    <p:sldId id="352" r:id="rId16"/>
    <p:sldId id="353" r:id="rId17"/>
    <p:sldId id="354" r:id="rId18"/>
    <p:sldId id="355" r:id="rId19"/>
    <p:sldId id="356" r:id="rId20"/>
    <p:sldId id="357" r:id="rId21"/>
    <p:sldId id="366" r:id="rId22"/>
    <p:sldId id="359" r:id="rId23"/>
    <p:sldId id="318" r:id="rId24"/>
    <p:sldId id="319" r:id="rId25"/>
    <p:sldId id="331" r:id="rId26"/>
    <p:sldId id="332" r:id="rId27"/>
    <p:sldId id="327" r:id="rId28"/>
    <p:sldId id="328" r:id="rId29"/>
    <p:sldId id="329" r:id="rId30"/>
    <p:sldId id="330" r:id="rId31"/>
    <p:sldId id="270" r:id="rId32"/>
  </p:sldIdLst>
  <p:sldSz cx="12192000" cy="6858000"/>
  <p:notesSz cx="6858000" cy="9144000"/>
  <p:embeddedFontLst>
    <p:embeddedFont>
      <p:font typeface="等线" panose="02010600030101010101" pitchFamily="2" charset="-122"/>
      <p:regular r:id="rId34"/>
    </p:embeddedFont>
    <p:embeddedFont>
      <p:font typeface=".VnAvant"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HP001 4 hàng" panose="020B0603050302020204" pitchFamily="34" charset="0"/>
      <p:regular r:id="rId43"/>
      <p:bold r:id="rId44"/>
    </p:embeddedFont>
    <p:embeddedFont>
      <p:font typeface="SimSun" panose="02010600030101010101" pitchFamily="2" charset="-122"/>
      <p:regular r:id="rId45"/>
    </p:embeddedFont>
    <p:embeddedFont>
      <p:font typeface="Source Sans Pro" panose="020B0503030403020204" pitchFamily="34" charset="0"/>
      <p:regular r:id="rId46"/>
      <p:bold r:id="rId47"/>
    </p:embeddedFont>
    <p:embeddedFont>
      <p:font typeface="UTM Avo" panose="02040603050506020204" pitchFamily="18" charset="0"/>
      <p:regular r:id="rId48"/>
      <p:bold r:id="rId49"/>
      <p:italic r:id="rId50"/>
      <p:boldItalic r:id="rId51"/>
    </p:embeddedFont>
    <p:embeddedFont>
      <p:font typeface="UTM Azuki" panose="0204060305050602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72" d="100"/>
          <a:sy n="72" d="100"/>
        </p:scale>
        <p:origin x="3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EEEA0-0C32-4D48-A720-B4F834F1CD6D}"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EEEC4-14B8-4BDE-B37A-17B3A4FC45E8}" type="slidenum">
              <a:rPr lang="en-US" smtClean="0"/>
              <a:t>‹#›</a:t>
            </a:fld>
            <a:endParaRPr lang="en-US"/>
          </a:p>
        </p:txBody>
      </p:sp>
    </p:spTree>
    <p:extLst>
      <p:ext uri="{BB962C8B-B14F-4D97-AF65-F5344CB8AC3E}">
        <p14:creationId xmlns:p14="http://schemas.microsoft.com/office/powerpoint/2010/main" val="42311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9/22/2024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2666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1050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4250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9/22/2024</a:t>
            </a:fld>
            <a:endParaRPr lang="en-US"/>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7"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4456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6199" y="-66674"/>
            <a:ext cx="12268200" cy="6924676"/>
          </a:xfrm>
          <a:prstGeom prst="rect">
            <a:avLst/>
          </a:prstGeom>
          <a:noFill/>
          <a:ln>
            <a:noFill/>
          </a:ln>
        </p:spPr>
      </p:pic>
      <p:sp>
        <p:nvSpPr>
          <p:cNvPr id="23" name="Google Shape;23;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9/22/2024</a:t>
            </a:fld>
            <a:endParaRPr lang="en-US"/>
          </a:p>
        </p:txBody>
      </p:sp>
      <p:sp>
        <p:nvSpPr>
          <p:cNvPr id="24" name="Google Shape;24;p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98375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9/22/2024</a:t>
            </a:fld>
            <a:endParaRPr lang="en-US"/>
          </a:p>
        </p:txBody>
      </p:sp>
      <p:sp>
        <p:nvSpPr>
          <p:cNvPr id="31" name="Google Shape;31;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1607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2" y="2005"/>
            <a:ext cx="12165839" cy="6853993"/>
          </a:xfrm>
          <a:prstGeom prst="rect">
            <a:avLst/>
          </a:prstGeom>
          <a:noFill/>
          <a:ln>
            <a:noFill/>
          </a:ln>
        </p:spPr>
      </p:pic>
      <p:sp>
        <p:nvSpPr>
          <p:cNvPr id="37" name="Google Shape;37;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9/22/2024</a:t>
            </a:fld>
            <a:endParaRPr lang="en-US"/>
          </a:p>
        </p:txBody>
      </p:sp>
      <p:sp>
        <p:nvSpPr>
          <p:cNvPr id="38" name="Google Shape;38;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32716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9/22/2024</a:t>
            </a:fld>
            <a:endParaRPr lang="en-US"/>
          </a:p>
        </p:txBody>
      </p:sp>
      <p:sp>
        <p:nvSpPr>
          <p:cNvPr id="47" name="Google Shape;47;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8"/>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241012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9/22/2024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9/22/2024</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9/22/2024</a:t>
            </a:fld>
            <a:endParaRPr lang="en-US"/>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8"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158287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9/22/2024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87" r:id="rId3"/>
    <p:sldLayoutId id="2147483688" r:id="rId4"/>
    <p:sldLayoutId id="2147483689" r:id="rId5"/>
    <p:sldLayoutId id="2147483690" r:id="rId6"/>
    <p:sldLayoutId id="2147483685" r:id="rId7"/>
    <p:sldLayoutId id="2147483651" r:id="rId8"/>
    <p:sldLayoutId id="2147483691" r:id="rId9"/>
    <p:sldLayoutId id="2147483692"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slide" Target="slide14.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41.png"/><Relationship Id="rId26" Type="http://schemas.microsoft.com/office/2007/relationships/hdphoto" Target="../media/hdphoto15.wdp"/><Relationship Id="rId39" Type="http://schemas.microsoft.com/office/2007/relationships/hdphoto" Target="../media/hdphoto21.wdp"/><Relationship Id="rId21" Type="http://schemas.microsoft.com/office/2007/relationships/hdphoto" Target="../media/hdphoto13.wdp"/><Relationship Id="rId34" Type="http://schemas.microsoft.com/office/2007/relationships/hdphoto" Target="../media/hdphoto19.wdp"/><Relationship Id="rId42" Type="http://schemas.microsoft.com/office/2007/relationships/hdphoto" Target="../media/hdphoto22.wdp"/><Relationship Id="rId47" Type="http://schemas.openxmlformats.org/officeDocument/2006/relationships/image" Target="../media/image55.png"/><Relationship Id="rId50" Type="http://schemas.openxmlformats.org/officeDocument/2006/relationships/image" Target="../media/image56.png"/><Relationship Id="rId55" Type="http://schemas.openxmlformats.org/officeDocument/2006/relationships/slide" Target="slide19.xml"/><Relationship Id="rId7" Type="http://schemas.microsoft.com/office/2007/relationships/hdphoto" Target="../media/hdphoto6.wdp"/><Relationship Id="rId2" Type="http://schemas.openxmlformats.org/officeDocument/2006/relationships/image" Target="../media/image33.png"/><Relationship Id="rId16" Type="http://schemas.openxmlformats.org/officeDocument/2006/relationships/image" Target="../media/image40.png"/><Relationship Id="rId29" Type="http://schemas.openxmlformats.org/officeDocument/2006/relationships/image" Target="../media/image47.png"/><Relationship Id="rId11" Type="http://schemas.microsoft.com/office/2007/relationships/hdphoto" Target="../media/hdphoto8.wdp"/><Relationship Id="rId24" Type="http://schemas.openxmlformats.org/officeDocument/2006/relationships/image" Target="../media/image44.png"/><Relationship Id="rId32" Type="http://schemas.microsoft.com/office/2007/relationships/hdphoto" Target="../media/hdphoto18.wdp"/><Relationship Id="rId37" Type="http://schemas.microsoft.com/office/2007/relationships/hdphoto" Target="../media/hdphoto20.wdp"/><Relationship Id="rId40" Type="http://schemas.openxmlformats.org/officeDocument/2006/relationships/slide" Target="slide20.xml"/><Relationship Id="rId45" Type="http://schemas.microsoft.com/office/2007/relationships/hdphoto" Target="../media/hdphoto23.wdp"/><Relationship Id="rId53" Type="http://schemas.openxmlformats.org/officeDocument/2006/relationships/image" Target="../media/image57.png"/><Relationship Id="rId58" Type="http://schemas.openxmlformats.org/officeDocument/2006/relationships/slide" Target="slide21.xml"/><Relationship Id="rId5" Type="http://schemas.microsoft.com/office/2007/relationships/hdphoto" Target="../media/hdphoto5.wdp"/><Relationship Id="rId19" Type="http://schemas.microsoft.com/office/2007/relationships/hdphoto" Target="../media/hdphoto12.wdp"/><Relationship Id="rId4" Type="http://schemas.openxmlformats.org/officeDocument/2006/relationships/image" Target="../media/image34.png"/><Relationship Id="rId9" Type="http://schemas.microsoft.com/office/2007/relationships/hdphoto" Target="../media/hdphoto7.wdp"/><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image" Target="../media/image46.png"/><Relationship Id="rId30" Type="http://schemas.microsoft.com/office/2007/relationships/hdphoto" Target="../media/hdphoto17.wdp"/><Relationship Id="rId35" Type="http://schemas.openxmlformats.org/officeDocument/2006/relationships/image" Target="../media/image50.png"/><Relationship Id="rId43" Type="http://schemas.openxmlformats.org/officeDocument/2006/relationships/slide" Target="slide15.xml"/><Relationship Id="rId48" Type="http://schemas.microsoft.com/office/2007/relationships/hdphoto" Target="../media/hdphoto24.wdp"/><Relationship Id="rId56" Type="http://schemas.openxmlformats.org/officeDocument/2006/relationships/image" Target="../media/image58.png"/><Relationship Id="rId8" Type="http://schemas.openxmlformats.org/officeDocument/2006/relationships/image" Target="../media/image36.png"/><Relationship Id="rId51" Type="http://schemas.microsoft.com/office/2007/relationships/hdphoto" Target="../media/hdphoto25.wdp"/><Relationship Id="rId3" Type="http://schemas.microsoft.com/office/2007/relationships/hdphoto" Target="../media/hdphoto4.wdp"/><Relationship Id="rId12" Type="http://schemas.openxmlformats.org/officeDocument/2006/relationships/image" Target="../media/image38.png"/><Relationship Id="rId17" Type="http://schemas.microsoft.com/office/2007/relationships/hdphoto" Target="../media/hdphoto11.wdp"/><Relationship Id="rId25" Type="http://schemas.openxmlformats.org/officeDocument/2006/relationships/image" Target="../media/image45.png"/><Relationship Id="rId33" Type="http://schemas.openxmlformats.org/officeDocument/2006/relationships/image" Target="../media/image49.png"/><Relationship Id="rId38" Type="http://schemas.openxmlformats.org/officeDocument/2006/relationships/image" Target="../media/image52.png"/><Relationship Id="rId46" Type="http://schemas.openxmlformats.org/officeDocument/2006/relationships/slide" Target="slide16.xml"/><Relationship Id="rId59" Type="http://schemas.openxmlformats.org/officeDocument/2006/relationships/image" Target="../media/image59.png"/><Relationship Id="rId20" Type="http://schemas.openxmlformats.org/officeDocument/2006/relationships/image" Target="../media/image42.png"/><Relationship Id="rId41" Type="http://schemas.openxmlformats.org/officeDocument/2006/relationships/image" Target="../media/image53.png"/><Relationship Id="rId54" Type="http://schemas.microsoft.com/office/2007/relationships/hdphoto" Target="../media/hdphoto26.wdp"/><Relationship Id="rId1" Type="http://schemas.openxmlformats.org/officeDocument/2006/relationships/slideLayout" Target="../slideLayouts/slideLayout4.xml"/><Relationship Id="rId6" Type="http://schemas.openxmlformats.org/officeDocument/2006/relationships/image" Target="../media/image35.png"/><Relationship Id="rId15" Type="http://schemas.microsoft.com/office/2007/relationships/hdphoto" Target="../media/hdphoto10.wdp"/><Relationship Id="rId23" Type="http://schemas.microsoft.com/office/2007/relationships/hdphoto" Target="../media/hdphoto14.wdp"/><Relationship Id="rId28" Type="http://schemas.microsoft.com/office/2007/relationships/hdphoto" Target="../media/hdphoto16.wdp"/><Relationship Id="rId36" Type="http://schemas.openxmlformats.org/officeDocument/2006/relationships/image" Target="../media/image51.png"/><Relationship Id="rId49" Type="http://schemas.openxmlformats.org/officeDocument/2006/relationships/slide" Target="slide17.xml"/><Relationship Id="rId57" Type="http://schemas.microsoft.com/office/2007/relationships/hdphoto" Target="../media/hdphoto27.wdp"/><Relationship Id="rId10" Type="http://schemas.openxmlformats.org/officeDocument/2006/relationships/image" Target="../media/image37.png"/><Relationship Id="rId31" Type="http://schemas.openxmlformats.org/officeDocument/2006/relationships/image" Target="../media/image48.png"/><Relationship Id="rId44" Type="http://schemas.openxmlformats.org/officeDocument/2006/relationships/image" Target="../media/image54.png"/><Relationship Id="rId52" Type="http://schemas.openxmlformats.org/officeDocument/2006/relationships/slide" Target="slide18.xml"/><Relationship Id="rId60" Type="http://schemas.microsoft.com/office/2007/relationships/hdphoto" Target="../media/hdphoto28.wdp"/></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28.wdp"/><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28.wdp"/><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2.png"/><Relationship Id="rId5" Type="http://schemas.microsoft.com/office/2007/relationships/hdphoto" Target="../media/hdphoto28.wdp"/><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jpeg"/><Relationship Id="rId1" Type="http://schemas.openxmlformats.org/officeDocument/2006/relationships/slideLayout" Target="../slideLayouts/slideLayout4.xml"/><Relationship Id="rId6" Type="http://schemas.microsoft.com/office/2007/relationships/hdphoto" Target="../media/hdphoto28.wdp"/><Relationship Id="rId5" Type="http://schemas.openxmlformats.org/officeDocument/2006/relationships/image" Target="../media/image59.png"/><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28.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3.png"/><Relationship Id="rId5" Type="http://schemas.microsoft.com/office/2007/relationships/hdphoto" Target="../media/hdphoto28.wdp"/><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3819620" y="1648607"/>
            <a:ext cx="4552849" cy="2346925"/>
          </a:xfrm>
          <a:prstGeom prst="rect">
            <a:avLst/>
          </a:prstGeom>
        </p:spPr>
        <p:txBody>
          <a:bodyPr wrap="none">
            <a:spAutoFit/>
          </a:bodyPr>
          <a:lstStyle/>
          <a:p>
            <a:pPr algn="ctr" defTabSz="914354">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3</a:t>
            </a:r>
            <a:endParaRPr lang="en-US" sz="5200" b="1" dirty="0">
              <a:solidFill>
                <a:srgbClr val="002060"/>
              </a:solidFill>
              <a:latin typeface="UTM Avo" panose="02040603050506020204" pitchFamily="18" charset="0"/>
              <a:cs typeface="Arial" panose="020B0604020202020204" pitchFamily="34" charset="0"/>
            </a:endParaRPr>
          </a:p>
          <a:p>
            <a:pPr algn="ctr" defTabSz="914354">
              <a:lnSpc>
                <a:spcPct val="150000"/>
              </a:lnSpc>
              <a:defRPr/>
            </a:pPr>
            <a:r>
              <a:rPr lang="en-US" sz="5200" b="1">
                <a:solidFill>
                  <a:srgbClr val="FF0000"/>
                </a:solidFill>
                <a:latin typeface="UTM Avo" panose="02040603050506020204" pitchFamily="18" charset="0"/>
                <a:cs typeface="Arial" panose="020B0604020202020204" pitchFamily="34" charset="0"/>
              </a:rPr>
              <a:t>Bài 12: g – h </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9" y="99937"/>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5" y="684712"/>
            <a:ext cx="990976"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315" t="15153" r="22463" b="13855"/>
          <a:stretch/>
        </p:blipFill>
        <p:spPr>
          <a:xfrm>
            <a:off x="207034" y="1035170"/>
            <a:ext cx="11766430" cy="5822830"/>
          </a:xfrm>
          <a:prstGeom prst="rect">
            <a:avLst/>
          </a:prstGeom>
        </p:spPr>
      </p:pic>
      <p:sp>
        <p:nvSpPr>
          <p:cNvPr id="3" name="Rounded Rectangle 2"/>
          <p:cNvSpPr/>
          <p:nvPr/>
        </p:nvSpPr>
        <p:spPr>
          <a:xfrm>
            <a:off x="1221747" y="373895"/>
            <a:ext cx="10144664" cy="77637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UTM Avo" panose="02040603050506020204" pitchFamily="18" charset="0"/>
                <a:ea typeface="+mn-ea"/>
                <a:cs typeface="+mn-cs"/>
              </a:rPr>
              <a:t>2. Tiếng nào có âm </a:t>
            </a: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g</a:t>
            </a:r>
            <a:r>
              <a:rPr kumimoji="0" lang="en-US" sz="3600" b="0" i="0" u="none" strike="noStrike" kern="1200" cap="none" spc="0" normalizeH="0" baseline="0" noProof="0">
                <a:ln>
                  <a:noFill/>
                </a:ln>
                <a:solidFill>
                  <a:prstClr val="white"/>
                </a:solidFill>
                <a:effectLst/>
                <a:uLnTx/>
                <a:uFillTx/>
                <a:latin typeface="UTM Avo" panose="02040603050506020204" pitchFamily="18" charset="0"/>
                <a:ea typeface="+mn-ea"/>
                <a:cs typeface="+mn-cs"/>
              </a:rPr>
              <a:t>? Tiếng nào có âm </a:t>
            </a: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h</a:t>
            </a:r>
            <a:r>
              <a:rPr kumimoji="0" lang="en-US" sz="3600" b="0" i="0" u="none" strike="noStrike" kern="1200" cap="none" spc="0" normalizeH="0" baseline="0" noProof="0">
                <a:ln>
                  <a:noFill/>
                </a:ln>
                <a:solidFill>
                  <a:prstClr val="white"/>
                </a:solidFill>
                <a:effectLst/>
                <a:uLnTx/>
                <a:uFillTx/>
                <a:latin typeface="UTM Avo" panose="02040603050506020204" pitchFamily="18" charset="0"/>
                <a:ea typeface="+mn-ea"/>
                <a:cs typeface="+mn-cs"/>
              </a:rPr>
              <a:t>?</a:t>
            </a:r>
          </a:p>
        </p:txBody>
      </p:sp>
      <p:cxnSp>
        <p:nvCxnSpPr>
          <p:cNvPr id="4" name="Straight Connector 3"/>
          <p:cNvCxnSpPr/>
          <p:nvPr/>
        </p:nvCxnSpPr>
        <p:spPr>
          <a:xfrm flipV="1">
            <a:off x="7047780" y="2967487"/>
            <a:ext cx="1388854" cy="1467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047780" y="3308232"/>
            <a:ext cx="1526877" cy="3127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795623" y="3308232"/>
            <a:ext cx="1462174" cy="3265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95623" y="2967487"/>
            <a:ext cx="2053086" cy="17942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95623" y="4586378"/>
            <a:ext cx="1380226" cy="6067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194430" y="3946585"/>
            <a:ext cx="1242204" cy="124651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6095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descr="图片包含 物体&#10;&#10;已生成高可信度的说明">
            <a:extLst>
              <a:ext uri="{FF2B5EF4-FFF2-40B4-BE49-F238E27FC236}">
                <a16:creationId xmlns:a16="http://schemas.microsoft.com/office/drawing/2014/main" id="{EF43E7AC-CC73-4A7E-A6F6-9AA45A0E65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636" y="485202"/>
            <a:ext cx="922304" cy="922304"/>
          </a:xfrm>
          <a:prstGeom prst="rect">
            <a:avLst/>
          </a:prstGeom>
        </p:spPr>
      </p:pic>
      <p:pic>
        <p:nvPicPr>
          <p:cNvPr id="6" name="图片 15">
            <a:extLst>
              <a:ext uri="{FF2B5EF4-FFF2-40B4-BE49-F238E27FC236}">
                <a16:creationId xmlns:a16="http://schemas.microsoft.com/office/drawing/2014/main" id="{741E2BD2-DA22-49AA-AF4D-87A6248F2736}"/>
              </a:ext>
            </a:extLst>
          </p:cNvPr>
          <p:cNvPicPr>
            <a:picLocks noChangeAspect="1"/>
          </p:cNvPicPr>
          <p:nvPr/>
        </p:nvPicPr>
        <p:blipFill rotWithShape="1">
          <a:blip r:embed="rId3">
            <a:extLst>
              <a:ext uri="{28A0092B-C50C-407E-A947-70E740481C1C}">
                <a14:useLocalDpi xmlns:a14="http://schemas.microsoft.com/office/drawing/2010/main" val="0"/>
              </a:ext>
            </a:extLst>
          </a:blip>
          <a:srcRect r="81071" b="73373"/>
          <a:stretch/>
        </p:blipFill>
        <p:spPr>
          <a:xfrm flipH="1">
            <a:off x="9885177" y="0"/>
            <a:ext cx="2307771" cy="1624554"/>
          </a:xfrm>
          <a:prstGeom prst="rect">
            <a:avLst/>
          </a:prstGeom>
        </p:spPr>
      </p:pic>
      <p:pic>
        <p:nvPicPr>
          <p:cNvPr id="8" name="Picture 2" descr="C:\Users\Administrator\Desktop\4499633_211107066366_2副本.png">
            <a:extLst>
              <a:ext uri="{FF2B5EF4-FFF2-40B4-BE49-F238E27FC236}">
                <a16:creationId xmlns:a16="http://schemas.microsoft.com/office/drawing/2014/main" id="{EB306F2A-E7CF-4F05-A0F8-C7F61240E6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8160" y="1149532"/>
            <a:ext cx="5634002" cy="507677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85385" y="372583"/>
            <a:ext cx="4500329" cy="5653565"/>
          </a:xfrm>
          <a:prstGeom prst="rect">
            <a:avLst/>
          </a:prstGeom>
        </p:spPr>
      </p:pic>
      <p:sp>
        <p:nvSpPr>
          <p:cNvPr id="9" name="TextBox 8"/>
          <p:cNvSpPr txBox="1"/>
          <p:nvPr/>
        </p:nvSpPr>
        <p:spPr>
          <a:xfrm>
            <a:off x="6915175" y="1906611"/>
            <a:ext cx="35205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TẬP ĐỌC</a:t>
            </a:r>
            <a:r>
              <a:rPr kumimoji="0" lang="vi-VN" sz="5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endPar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10" name="图片 12">
            <a:extLst>
              <a:ext uri="{FF2B5EF4-FFF2-40B4-BE49-F238E27FC236}">
                <a16:creationId xmlns:a16="http://schemas.microsoft.com/office/drawing/2014/main" id="{171A7108-59BB-4DF2-A6DA-6D5FC39C8431}"/>
              </a:ext>
            </a:extLst>
          </p:cNvPr>
          <p:cNvPicPr>
            <a:picLocks noChangeAspect="1"/>
          </p:cNvPicPr>
          <p:nvPr/>
        </p:nvPicPr>
        <p:blipFill rotWithShape="1">
          <a:blip r:embed="rId3">
            <a:extLst>
              <a:ext uri="{28A0092B-C50C-407E-A947-70E740481C1C}">
                <a14:useLocalDpi xmlns:a14="http://schemas.microsoft.com/office/drawing/2010/main" val="0"/>
              </a:ext>
            </a:extLst>
          </a:blip>
          <a:srcRect t="62737"/>
          <a:stretch/>
        </p:blipFill>
        <p:spPr>
          <a:xfrm flipH="1">
            <a:off x="0" y="3200401"/>
            <a:ext cx="12192000" cy="3657872"/>
          </a:xfrm>
          <a:prstGeom prst="rect">
            <a:avLst/>
          </a:prstGeom>
        </p:spPr>
      </p:pic>
    </p:spTree>
    <p:extLst>
      <p:ext uri="{BB962C8B-B14F-4D97-AF65-F5344CB8AC3E}">
        <p14:creationId xmlns:p14="http://schemas.microsoft.com/office/powerpoint/2010/main" val="1525743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21" b="629"/>
          <a:stretch/>
        </p:blipFill>
        <p:spPr>
          <a:xfrm>
            <a:off x="2292350" y="382574"/>
            <a:ext cx="7607300" cy="6475426"/>
          </a:xfrm>
          <a:prstGeom prst="rect">
            <a:avLst/>
          </a:prstGeom>
        </p:spPr>
      </p:pic>
    </p:spTree>
    <p:extLst>
      <p:ext uri="{BB962C8B-B14F-4D97-AF65-F5344CB8AC3E}">
        <p14:creationId xmlns:p14="http://schemas.microsoft.com/office/powerpoint/2010/main" val="1335509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697"/>
            <a:ext cx="12192000" cy="65053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872446" y="4193178"/>
            <a:ext cx="3200400" cy="2664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79050" y="4735288"/>
            <a:ext cx="2387192" cy="1241237"/>
          </a:xfrm>
          <a:prstGeom prst="rect">
            <a:avLst/>
          </a:prstGeom>
          <a:noFill/>
        </p:spPr>
        <p:txBody>
          <a:bodyPr wrap="none" rtlCol="0">
            <a:spAutoFit/>
          </a:bodyPr>
          <a:lstStyle/>
          <a:p>
            <a:pPr algn="ctr" defTabSz="1219170"/>
            <a:r>
              <a:rPr lang="en-US" sz="3733" dirty="0">
                <a:solidFill>
                  <a:srgbClr val="FFFFFF"/>
                </a:solidFill>
                <a:latin typeface="UTM Azuki" panose="02040603050506020204" pitchFamily="18" charset="0"/>
              </a:rPr>
              <a:t>XÂY DỰNG</a:t>
            </a:r>
          </a:p>
          <a:p>
            <a:pPr algn="ctr" defTabSz="1219170"/>
            <a:r>
              <a:rPr lang="en-US" sz="3733" dirty="0">
                <a:solidFill>
                  <a:srgbClr val="FFFFFF"/>
                </a:solidFill>
                <a:latin typeface="UTM Azuki" panose="02040603050506020204" pitchFamily="18" charset="0"/>
              </a:rPr>
              <a:t>NÔNG TRẠI</a:t>
            </a:r>
          </a:p>
        </p:txBody>
      </p:sp>
      <p:pic>
        <p:nvPicPr>
          <p:cNvPr id="5"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12351" y="220940"/>
            <a:ext cx="2279649" cy="874163"/>
          </a:xfrm>
          <a:prstGeom prst="rect">
            <a:avLst/>
          </a:prstGeom>
          <a:noFill/>
          <a:extLst>
            <a:ext uri="{909E8E84-426E-40DD-AFC4-6F175D3DCCD1}">
              <a14:hiddenFill xmlns:a14="http://schemas.microsoft.com/office/drawing/2010/main">
                <a:solidFill>
                  <a:srgbClr val="FFFFFF"/>
                </a:solidFill>
              </a14:hiddenFill>
            </a:ext>
          </a:extLst>
        </p:spPr>
      </p:pic>
      <p:sp>
        <p:nvSpPr>
          <p:cNvPr id="6" name="Round Diagonal Corner Rectangle 5"/>
          <p:cNvSpPr/>
          <p:nvPr/>
        </p:nvSpPr>
        <p:spPr>
          <a:xfrm>
            <a:off x="586206" y="1095104"/>
            <a:ext cx="11084656" cy="3640184"/>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mj-lt"/>
                <a:cs typeface="Times New Roman" panose="02020603050405020304" pitchFamily="18" charset="0"/>
              </a:rPr>
              <a:t>Cách</a:t>
            </a:r>
            <a:r>
              <a:rPr kumimoji="0" lang="en-US" sz="2800" b="1" i="0" u="none" strike="noStrike" kern="1200" cap="none" spc="0" normalizeH="0" baseline="0" noProof="0" dirty="0">
                <a:ln>
                  <a:noFill/>
                </a:ln>
                <a:solidFill>
                  <a:srgbClr val="FF000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mj-lt"/>
                <a:cs typeface="Times New Roman" panose="02020603050405020304" pitchFamily="18" charset="0"/>
              </a:rPr>
              <a:t>chơi</a:t>
            </a:r>
            <a:endParaRPr kumimoji="0" lang="en-US" sz="28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Để</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giúp</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lang="vi-VN" sz="2800" b="1" dirty="0">
                <a:solidFill>
                  <a:srgbClr val="002060"/>
                </a:solidFill>
                <a:latin typeface="+mj-lt"/>
                <a:cs typeface="Times New Roman" panose="02020603050405020304" pitchFamily="18" charset="0"/>
              </a:rPr>
              <a:t>bác nông dân xây dựng nông trại</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mình</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Các</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học</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sinh</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sẽ</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trả</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lời</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từng</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hỏi</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tương</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ứng</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từng</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lang="vi-VN" sz="2800" b="1" dirty="0">
                <a:solidFill>
                  <a:srgbClr val="002060"/>
                </a:solidFill>
                <a:latin typeface="+mj-lt"/>
                <a:cs typeface="Times New Roman" panose="02020603050405020304" pitchFamily="18" charset="0"/>
              </a:rPr>
              <a:t>con vật: 1 - gà, 2 - heo, 3 - bò, 4 - ngựa, 5 – chó, </a:t>
            </a:r>
          </a:p>
          <a:p>
            <a:pPr marR="0" lvl="0" algn="just" defTabSz="914400" rtl="0" eaLnBrk="1" fontAlgn="auto" latinLnBrk="0" hangingPunct="1">
              <a:lnSpc>
                <a:spcPct val="100000"/>
              </a:lnSpc>
              <a:spcBef>
                <a:spcPts val="0"/>
              </a:spcBef>
              <a:spcAft>
                <a:spcPts val="0"/>
              </a:spcAft>
              <a:buClrTx/>
              <a:buSzTx/>
              <a:tabLst/>
              <a:defRPr/>
            </a:pPr>
            <a:r>
              <a:rPr lang="vi-VN" sz="2800" b="1">
                <a:solidFill>
                  <a:srgbClr val="002060"/>
                </a:solidFill>
                <a:latin typeface="+mj-lt"/>
                <a:cs typeface="Times New Roman" panose="02020603050405020304" pitchFamily="18" charset="0"/>
              </a:rPr>
              <a:t>6 - </a:t>
            </a:r>
            <a:r>
              <a:rPr lang="vi-VN" sz="2800" b="1" dirty="0">
                <a:solidFill>
                  <a:srgbClr val="002060"/>
                </a:solidFill>
                <a:latin typeface="+mj-lt"/>
                <a:cs typeface="Times New Roman" panose="02020603050405020304" pitchFamily="18" charset="0"/>
              </a:rPr>
              <a:t>máy cày</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Chúc</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các</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mj-lt"/>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r>
              <a:rPr lang="vi-VN" sz="2800" b="1" dirty="0">
                <a:solidFill>
                  <a:srgbClr val="002060"/>
                </a:solidFill>
                <a:latin typeface="+mj-lt"/>
                <a:cs typeface="Times New Roman" panose="02020603050405020304" pitchFamily="18" charset="0"/>
              </a:rPr>
              <a:t>sẽ giúp bác nông dân xây dựng được nông trại của mình</a:t>
            </a:r>
            <a:r>
              <a:rPr kumimoji="0" lang="en-US" sz="2800" b="1" i="0" u="none" strike="noStrike" kern="1200" cap="none" spc="0" normalizeH="0" baseline="0" noProof="0" dirty="0">
                <a:ln>
                  <a:noFill/>
                </a:ln>
                <a:solidFill>
                  <a:srgbClr val="002060"/>
                </a:solidFill>
                <a:effectLst/>
                <a:uLnTx/>
                <a:uFillTx/>
                <a:latin typeface="+mj-lt"/>
                <a:cs typeface="Times New Roman" panose="02020603050405020304" pitchFamily="18" charset="0"/>
              </a:rPr>
              <a:t>. </a:t>
            </a:r>
          </a:p>
        </p:txBody>
      </p:sp>
    </p:spTree>
    <p:extLst>
      <p:ext uri="{BB962C8B-B14F-4D97-AF65-F5344CB8AC3E}">
        <p14:creationId xmlns:p14="http://schemas.microsoft.com/office/powerpoint/2010/main" val="15213860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16860"/>
            <a:ext cx="12192000" cy="6662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77975"/>
            <a:ext cx="1075099" cy="1068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69837" y="3721890"/>
            <a:ext cx="2332553" cy="660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289" y="3812828"/>
            <a:ext cx="3410857" cy="9659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83272" y="632013"/>
            <a:ext cx="1194103" cy="1736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72783" y="332470"/>
            <a:ext cx="2106877" cy="2341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4795" y="1887822"/>
            <a:ext cx="1699724" cy="1332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78491" y="391918"/>
            <a:ext cx="677772" cy="6183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9556" y="2846544"/>
            <a:ext cx="2332553" cy="6605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4098" y="2899947"/>
            <a:ext cx="1515189" cy="11961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68993" y="2867304"/>
            <a:ext cx="1422400" cy="9629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035475" y="391918"/>
            <a:ext cx="642951" cy="6183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99736" y="1503266"/>
            <a:ext cx="3479351" cy="2233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154576" y="2847227"/>
            <a:ext cx="2824500" cy="17275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1786" y="382388"/>
            <a:ext cx="582508" cy="5871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14845" y="2727852"/>
            <a:ext cx="1254729" cy="11610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60590" y="391918"/>
            <a:ext cx="692227" cy="6183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306512" y="3579285"/>
            <a:ext cx="2618844" cy="14240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1878893" y="384727"/>
            <a:ext cx="684813" cy="594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604852" y="4432448"/>
            <a:ext cx="1975529" cy="14401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507691" y="363069"/>
            <a:ext cx="704634" cy="7007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9619859" y="4698294"/>
            <a:ext cx="3073400" cy="23810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15270" y="973740"/>
            <a:ext cx="571096" cy="5295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5860" y="960293"/>
            <a:ext cx="621876" cy="5295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67644" y="964414"/>
            <a:ext cx="622389" cy="5247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77772" y="952933"/>
            <a:ext cx="704098" cy="5313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806665" y="962608"/>
            <a:ext cx="645524" cy="506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3711826" y="949162"/>
            <a:ext cx="648787" cy="506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Tai nguyen thiet ke tro choi\Bảng gỗ\1a.png">
            <a:hlinkClick r:id="rId58" action="ppaction://hlinksldjump"/>
          </p:cNvPr>
          <p:cNvPicPr>
            <a:picLocks noChangeAspect="1" noChangeArrowheads="1"/>
          </p:cNvPicPr>
          <p:nvPr/>
        </p:nvPicPr>
        <p:blipFill>
          <a:blip r:embed="rId59" cstate="print">
            <a:extLst>
              <a:ext uri="{BEBA8EAE-BF5A-486C-A8C5-ECC9F3942E4B}">
                <a14:imgProps xmlns:a14="http://schemas.microsoft.com/office/drawing/2010/main">
                  <a14:imgLayer r:embed="rId60">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529047" y="278679"/>
            <a:ext cx="1721936" cy="63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48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0.01784 -0.00393 L 1.17136 -0.02106 " pathEditMode="relative" rAng="0" ptsTypes="AA">
                                      <p:cBhvr>
                                        <p:cTn id="14" dur="15000" fill="hold"/>
                                        <p:tgtEl>
                                          <p:spTgt spid="8"/>
                                        </p:tgtEl>
                                        <p:attrNameLst>
                                          <p:attrName>ppt_x</p:attrName>
                                          <p:attrName>ppt_y</p:attrName>
                                        </p:attrNameLst>
                                      </p:cBhvr>
                                      <p:rCtr x="57669" y="-856"/>
                                    </p:animMotion>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12"/>
                                        </p:tgtEl>
                                        <p:attrNameLst>
                                          <p:attrName>r</p:attrName>
                                        </p:attrNameLst>
                                      </p:cBhvr>
                                    </p:animRot>
                                    <p:animRot by="-240000">
                                      <p:cBhvr>
                                        <p:cTn id="28" dur="800" fill="hold">
                                          <p:stCondLst>
                                            <p:cond delay="800"/>
                                          </p:stCondLst>
                                        </p:cTn>
                                        <p:tgtEl>
                                          <p:spTgt spid="12"/>
                                        </p:tgtEl>
                                        <p:attrNameLst>
                                          <p:attrName>r</p:attrName>
                                        </p:attrNameLst>
                                      </p:cBhvr>
                                    </p:animRot>
                                    <p:animRot by="240000">
                                      <p:cBhvr>
                                        <p:cTn id="29" dur="800" fill="hold">
                                          <p:stCondLst>
                                            <p:cond delay="1600"/>
                                          </p:stCondLst>
                                        </p:cTn>
                                        <p:tgtEl>
                                          <p:spTgt spid="12"/>
                                        </p:tgtEl>
                                        <p:attrNameLst>
                                          <p:attrName>r</p:attrName>
                                        </p:attrNameLst>
                                      </p:cBhvr>
                                    </p:animRot>
                                    <p:animRot by="-240000">
                                      <p:cBhvr>
                                        <p:cTn id="30" dur="800" fill="hold">
                                          <p:stCondLst>
                                            <p:cond delay="2400"/>
                                          </p:stCondLst>
                                        </p:cTn>
                                        <p:tgtEl>
                                          <p:spTgt spid="12"/>
                                        </p:tgtEl>
                                        <p:attrNameLst>
                                          <p:attrName>r</p:attrName>
                                        </p:attrNameLst>
                                      </p:cBhvr>
                                    </p:animRot>
                                    <p:animRot by="120000">
                                      <p:cBhvr>
                                        <p:cTn id="31" dur="800" fill="hold">
                                          <p:stCondLst>
                                            <p:cond delay="3200"/>
                                          </p:stCondLst>
                                        </p:cTn>
                                        <p:tgtEl>
                                          <p:spTgt spid="12"/>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11"/>
                                        </p:tgtEl>
                                        <p:attrNameLst>
                                          <p:attrName>r</p:attrName>
                                        </p:attrNameLst>
                                      </p:cBhvr>
                                    </p:animRot>
                                    <p:animRot by="-240000">
                                      <p:cBhvr>
                                        <p:cTn id="34" dur="600" fill="hold">
                                          <p:stCondLst>
                                            <p:cond delay="600"/>
                                          </p:stCondLst>
                                        </p:cTn>
                                        <p:tgtEl>
                                          <p:spTgt spid="11"/>
                                        </p:tgtEl>
                                        <p:attrNameLst>
                                          <p:attrName>r</p:attrName>
                                        </p:attrNameLst>
                                      </p:cBhvr>
                                    </p:animRot>
                                    <p:animRot by="240000">
                                      <p:cBhvr>
                                        <p:cTn id="35" dur="600" fill="hold">
                                          <p:stCondLst>
                                            <p:cond delay="1200"/>
                                          </p:stCondLst>
                                        </p:cTn>
                                        <p:tgtEl>
                                          <p:spTgt spid="11"/>
                                        </p:tgtEl>
                                        <p:attrNameLst>
                                          <p:attrName>r</p:attrName>
                                        </p:attrNameLst>
                                      </p:cBhvr>
                                    </p:animRot>
                                    <p:animRot by="-240000">
                                      <p:cBhvr>
                                        <p:cTn id="36" dur="600" fill="hold">
                                          <p:stCondLst>
                                            <p:cond delay="1800"/>
                                          </p:stCondLst>
                                        </p:cTn>
                                        <p:tgtEl>
                                          <p:spTgt spid="11"/>
                                        </p:tgtEl>
                                        <p:attrNameLst>
                                          <p:attrName>r</p:attrName>
                                        </p:attrNameLst>
                                      </p:cBhvr>
                                    </p:animRot>
                                    <p:animRot by="120000">
                                      <p:cBhvr>
                                        <p:cTn id="37" dur="600" fill="hold">
                                          <p:stCondLst>
                                            <p:cond delay="2400"/>
                                          </p:stCondLst>
                                        </p:cTn>
                                        <p:tgtEl>
                                          <p:spTgt spid="11"/>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15"/>
                                        </p:tgtEl>
                                        <p:attrNameLst>
                                          <p:attrName>r</p:attrName>
                                        </p:attrNameLst>
                                      </p:cBhvr>
                                    </p:animRot>
                                    <p:animRot by="-240000">
                                      <p:cBhvr>
                                        <p:cTn id="49" dur="1000" fill="hold">
                                          <p:stCondLst>
                                            <p:cond delay="1000"/>
                                          </p:stCondLst>
                                        </p:cTn>
                                        <p:tgtEl>
                                          <p:spTgt spid="15"/>
                                        </p:tgtEl>
                                        <p:attrNameLst>
                                          <p:attrName>r</p:attrName>
                                        </p:attrNameLst>
                                      </p:cBhvr>
                                    </p:animRot>
                                    <p:animRot by="240000">
                                      <p:cBhvr>
                                        <p:cTn id="50" dur="1000" fill="hold">
                                          <p:stCondLst>
                                            <p:cond delay="2000"/>
                                          </p:stCondLst>
                                        </p:cTn>
                                        <p:tgtEl>
                                          <p:spTgt spid="15"/>
                                        </p:tgtEl>
                                        <p:attrNameLst>
                                          <p:attrName>r</p:attrName>
                                        </p:attrNameLst>
                                      </p:cBhvr>
                                    </p:animRot>
                                    <p:animRot by="-240000">
                                      <p:cBhvr>
                                        <p:cTn id="51" dur="1000" fill="hold">
                                          <p:stCondLst>
                                            <p:cond delay="3000"/>
                                          </p:stCondLst>
                                        </p:cTn>
                                        <p:tgtEl>
                                          <p:spTgt spid="15"/>
                                        </p:tgtEl>
                                        <p:attrNameLst>
                                          <p:attrName>r</p:attrName>
                                        </p:attrNameLst>
                                      </p:cBhvr>
                                    </p:animRot>
                                    <p:animRot by="120000">
                                      <p:cBhvr>
                                        <p:cTn id="52" dur="1000" fill="hold">
                                          <p:stCondLst>
                                            <p:cond delay="4000"/>
                                          </p:stCondLst>
                                        </p:cTn>
                                        <p:tgtEl>
                                          <p:spTgt spid="15"/>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17"/>
                                        </p:tgtEl>
                                        <p:attrNameLst>
                                          <p:attrName>r</p:attrName>
                                        </p:attrNameLst>
                                      </p:cBhvr>
                                    </p:animRot>
                                    <p:animRot by="-240000">
                                      <p:cBhvr>
                                        <p:cTn id="64" dur="400" fill="hold">
                                          <p:stCondLst>
                                            <p:cond delay="400"/>
                                          </p:stCondLst>
                                        </p:cTn>
                                        <p:tgtEl>
                                          <p:spTgt spid="17"/>
                                        </p:tgtEl>
                                        <p:attrNameLst>
                                          <p:attrName>r</p:attrName>
                                        </p:attrNameLst>
                                      </p:cBhvr>
                                    </p:animRot>
                                    <p:animRot by="240000">
                                      <p:cBhvr>
                                        <p:cTn id="65" dur="400" fill="hold">
                                          <p:stCondLst>
                                            <p:cond delay="800"/>
                                          </p:stCondLst>
                                        </p:cTn>
                                        <p:tgtEl>
                                          <p:spTgt spid="17"/>
                                        </p:tgtEl>
                                        <p:attrNameLst>
                                          <p:attrName>r</p:attrName>
                                        </p:attrNameLst>
                                      </p:cBhvr>
                                    </p:animRot>
                                    <p:animRot by="-240000">
                                      <p:cBhvr>
                                        <p:cTn id="66" dur="400" fill="hold">
                                          <p:stCondLst>
                                            <p:cond delay="1200"/>
                                          </p:stCondLst>
                                        </p:cTn>
                                        <p:tgtEl>
                                          <p:spTgt spid="17"/>
                                        </p:tgtEl>
                                        <p:attrNameLst>
                                          <p:attrName>r</p:attrName>
                                        </p:attrNameLst>
                                      </p:cBhvr>
                                    </p:animRot>
                                    <p:animRot by="120000">
                                      <p:cBhvr>
                                        <p:cTn id="67" dur="400" fill="hold">
                                          <p:stCondLst>
                                            <p:cond delay="1600"/>
                                          </p:stCondLst>
                                        </p:cTn>
                                        <p:tgtEl>
                                          <p:spTgt spid="17"/>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18"/>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19"/>
                                        </p:tgtEl>
                                        <p:attrNameLst>
                                          <p:attrName>r</p:attrName>
                                        </p:attrNameLst>
                                      </p:cBhvr>
                                    </p:animRot>
                                    <p:animRot by="-240000">
                                      <p:cBhvr>
                                        <p:cTn id="79" dur="400" fill="hold">
                                          <p:stCondLst>
                                            <p:cond delay="400"/>
                                          </p:stCondLst>
                                        </p:cTn>
                                        <p:tgtEl>
                                          <p:spTgt spid="19"/>
                                        </p:tgtEl>
                                        <p:attrNameLst>
                                          <p:attrName>r</p:attrName>
                                        </p:attrNameLst>
                                      </p:cBhvr>
                                    </p:animRot>
                                    <p:animRot by="240000">
                                      <p:cBhvr>
                                        <p:cTn id="80" dur="400" fill="hold">
                                          <p:stCondLst>
                                            <p:cond delay="800"/>
                                          </p:stCondLst>
                                        </p:cTn>
                                        <p:tgtEl>
                                          <p:spTgt spid="19"/>
                                        </p:tgtEl>
                                        <p:attrNameLst>
                                          <p:attrName>r</p:attrName>
                                        </p:attrNameLst>
                                      </p:cBhvr>
                                    </p:animRot>
                                    <p:animRot by="-240000">
                                      <p:cBhvr>
                                        <p:cTn id="81" dur="400" fill="hold">
                                          <p:stCondLst>
                                            <p:cond delay="1200"/>
                                          </p:stCondLst>
                                        </p:cTn>
                                        <p:tgtEl>
                                          <p:spTgt spid="19"/>
                                        </p:tgtEl>
                                        <p:attrNameLst>
                                          <p:attrName>r</p:attrName>
                                        </p:attrNameLst>
                                      </p:cBhvr>
                                    </p:animRot>
                                    <p:animRot by="120000">
                                      <p:cBhvr>
                                        <p:cTn id="82" dur="400" fill="hold">
                                          <p:stCondLst>
                                            <p:cond delay="1600"/>
                                          </p:stCondLst>
                                        </p:cTn>
                                        <p:tgtEl>
                                          <p:spTgt spid="19"/>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0.01666 0.01274 L -1.01666 0.05672 " pathEditMode="relative" rAng="0" ptsTypes="AA">
                                      <p:cBhvr>
                                        <p:cTn id="84" dur="35000" fill="hold"/>
                                        <p:tgtEl>
                                          <p:spTgt spid="19"/>
                                        </p:tgtEl>
                                        <p:attrNameLst>
                                          <p:attrName>ppt_x</p:attrName>
                                          <p:attrName>ppt_y</p:attrName>
                                        </p:attrNameLst>
                                      </p:cBhvr>
                                      <p:rCtr x="-50000" y="2199"/>
                                    </p:animMotion>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21"/>
                                        </p:tgtEl>
                                        <p:attrNameLst>
                                          <p:attrName>r</p:attrName>
                                        </p:attrNameLst>
                                      </p:cBhvr>
                                    </p:animRot>
                                    <p:animRot by="-240000">
                                      <p:cBhvr>
                                        <p:cTn id="89" dur="400" fill="hold">
                                          <p:stCondLst>
                                            <p:cond delay="400"/>
                                          </p:stCondLst>
                                        </p:cTn>
                                        <p:tgtEl>
                                          <p:spTgt spid="21"/>
                                        </p:tgtEl>
                                        <p:attrNameLst>
                                          <p:attrName>r</p:attrName>
                                        </p:attrNameLst>
                                      </p:cBhvr>
                                    </p:animRot>
                                    <p:animRot by="240000">
                                      <p:cBhvr>
                                        <p:cTn id="90" dur="400" fill="hold">
                                          <p:stCondLst>
                                            <p:cond delay="800"/>
                                          </p:stCondLst>
                                        </p:cTn>
                                        <p:tgtEl>
                                          <p:spTgt spid="21"/>
                                        </p:tgtEl>
                                        <p:attrNameLst>
                                          <p:attrName>r</p:attrName>
                                        </p:attrNameLst>
                                      </p:cBhvr>
                                    </p:animRot>
                                    <p:animRot by="-240000">
                                      <p:cBhvr>
                                        <p:cTn id="91" dur="400" fill="hold">
                                          <p:stCondLst>
                                            <p:cond delay="1200"/>
                                          </p:stCondLst>
                                        </p:cTn>
                                        <p:tgtEl>
                                          <p:spTgt spid="21"/>
                                        </p:tgtEl>
                                        <p:attrNameLst>
                                          <p:attrName>r</p:attrName>
                                        </p:attrNameLst>
                                      </p:cBhvr>
                                    </p:animRot>
                                    <p:animRot by="120000">
                                      <p:cBhvr>
                                        <p:cTn id="92" dur="400" fill="hold">
                                          <p:stCondLst>
                                            <p:cond delay="1600"/>
                                          </p:stCondLst>
                                        </p:cTn>
                                        <p:tgtEl>
                                          <p:spTgt spid="21"/>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2.08333E-7 2.59259E-6 L 1.19076 -0.01482 " pathEditMode="relative" rAng="0" ptsTypes="AA">
                                      <p:cBhvr>
                                        <p:cTn id="94" dur="32000" fill="hold"/>
                                        <p:tgtEl>
                                          <p:spTgt spid="21"/>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2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23"/>
                                        </p:tgtEl>
                                        <p:attrNameLst>
                                          <p:attrName>r</p:attrName>
                                        </p:attrNameLst>
                                      </p:cBhvr>
                                    </p:animRot>
                                    <p:animRot by="-240000">
                                      <p:cBhvr>
                                        <p:cTn id="106" dur="400" fill="hold">
                                          <p:stCondLst>
                                            <p:cond delay="400"/>
                                          </p:stCondLst>
                                        </p:cTn>
                                        <p:tgtEl>
                                          <p:spTgt spid="23"/>
                                        </p:tgtEl>
                                        <p:attrNameLst>
                                          <p:attrName>r</p:attrName>
                                        </p:attrNameLst>
                                      </p:cBhvr>
                                    </p:animRot>
                                    <p:animRot by="240000">
                                      <p:cBhvr>
                                        <p:cTn id="107" dur="400" fill="hold">
                                          <p:stCondLst>
                                            <p:cond delay="800"/>
                                          </p:stCondLst>
                                        </p:cTn>
                                        <p:tgtEl>
                                          <p:spTgt spid="23"/>
                                        </p:tgtEl>
                                        <p:attrNameLst>
                                          <p:attrName>r</p:attrName>
                                        </p:attrNameLst>
                                      </p:cBhvr>
                                    </p:animRot>
                                    <p:animRot by="-240000">
                                      <p:cBhvr>
                                        <p:cTn id="108" dur="400" fill="hold">
                                          <p:stCondLst>
                                            <p:cond delay="1200"/>
                                          </p:stCondLst>
                                        </p:cTn>
                                        <p:tgtEl>
                                          <p:spTgt spid="23"/>
                                        </p:tgtEl>
                                        <p:attrNameLst>
                                          <p:attrName>r</p:attrName>
                                        </p:attrNameLst>
                                      </p:cBhvr>
                                    </p:animRot>
                                    <p:animRot by="120000">
                                      <p:cBhvr>
                                        <p:cTn id="109" dur="400" fill="hold">
                                          <p:stCondLst>
                                            <p:cond delay="1600"/>
                                          </p:stCondLst>
                                        </p:cTn>
                                        <p:tgtEl>
                                          <p:spTgt spid="23"/>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4.16667E-6 -4.81481E-6 L -0.97968 0.04283 " pathEditMode="relative" rAng="0" ptsTypes="AA">
                                      <p:cBhvr>
                                        <p:cTn id="111" dur="25000" fill="hold"/>
                                        <p:tgtEl>
                                          <p:spTgt spid="23"/>
                                        </p:tgtEl>
                                        <p:attrNameLst>
                                          <p:attrName>ppt_x</p:attrName>
                                          <p:attrName>ppt_y</p:attrName>
                                        </p:attrNameLst>
                                      </p:cBhvr>
                                      <p:rCtr x="-48984" y="2130"/>
                                    </p:animMotion>
                                  </p:childTnLst>
                                </p:cTn>
                              </p:par>
                              <p:par>
                                <p:cTn id="112" presetID="1" presetClass="exit" presetSubtype="0" fill="hold" nodeType="withEffect">
                                  <p:stCondLst>
                                    <p:cond delay="0"/>
                                  </p:stCondLst>
                                  <p:childTnLst>
                                    <p:set>
                                      <p:cBhvr>
                                        <p:cTn id="113" dur="1" fill="hold">
                                          <p:stCondLst>
                                            <p:cond delay="0"/>
                                          </p:stCondLst>
                                        </p:cTn>
                                        <p:tgtEl>
                                          <p:spTgt spid="22"/>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010"/>
            <a:ext cx="12192000" cy="65669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8401" y="282987"/>
            <a:ext cx="2133599" cy="852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2429691" y="1828800"/>
            <a:ext cx="6779623" cy="3775166"/>
          </a:xfrm>
          <a:prstGeom prst="rect">
            <a:avLst/>
          </a:prstGeom>
        </p:spPr>
      </p:pic>
    </p:spTree>
    <p:extLst>
      <p:ext uri="{BB962C8B-B14F-4D97-AF65-F5344CB8AC3E}">
        <p14:creationId xmlns:p14="http://schemas.microsoft.com/office/powerpoint/2010/main" val="507062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011"/>
            <a:ext cx="12192000" cy="6439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80639" y="477088"/>
            <a:ext cx="6884125" cy="769441"/>
          </a:xfrm>
          <a:prstGeom prst="rect">
            <a:avLst/>
          </a:prstGeom>
          <a:solidFill>
            <a:schemeClr val="bg1"/>
          </a:solidFill>
        </p:spPr>
        <p:txBody>
          <a:bodyPr wrap="square" rtlCol="0">
            <a:spAutoFit/>
          </a:bodyPr>
          <a:lstStyle/>
          <a:p>
            <a:pPr algn="ctr" defTabSz="1219170"/>
            <a:r>
              <a:rPr lang="en-US" sz="4400" b="1" dirty="0" err="1">
                <a:latin typeface="+mj-lt"/>
                <a:cs typeface="Arial" panose="020B0604020202020204" pitchFamily="34" charset="0"/>
              </a:rPr>
              <a:t>Tìm</a:t>
            </a:r>
            <a:r>
              <a:rPr lang="en-US" sz="4400" b="1" dirty="0">
                <a:latin typeface="+mj-lt"/>
                <a:cs typeface="Arial" panose="020B0604020202020204" pitchFamily="34" charset="0"/>
              </a:rPr>
              <a:t> </a:t>
            </a:r>
            <a:r>
              <a:rPr lang="en-US" sz="4400" b="1" dirty="0" err="1">
                <a:latin typeface="+mj-lt"/>
                <a:cs typeface="Arial" panose="020B0604020202020204" pitchFamily="34" charset="0"/>
              </a:rPr>
              <a:t>tiếng</a:t>
            </a:r>
            <a:r>
              <a:rPr lang="en-US" sz="4400" b="1" dirty="0">
                <a:latin typeface="+mj-lt"/>
                <a:cs typeface="Arial" panose="020B0604020202020204" pitchFamily="34" charset="0"/>
              </a:rPr>
              <a:t> </a:t>
            </a:r>
            <a:r>
              <a:rPr lang="en-US" sz="4400" b="1" dirty="0" err="1">
                <a:latin typeface="+mj-lt"/>
                <a:cs typeface="Arial" panose="020B0604020202020204" pitchFamily="34" charset="0"/>
              </a:rPr>
              <a:t>có</a:t>
            </a:r>
            <a:r>
              <a:rPr lang="en-US" sz="4400" b="1" dirty="0">
                <a:latin typeface="+mj-lt"/>
                <a:cs typeface="Arial" panose="020B0604020202020204" pitchFamily="34" charset="0"/>
              </a:rPr>
              <a:t> </a:t>
            </a:r>
            <a:r>
              <a:rPr lang="en-US" sz="4400" b="1" dirty="0" err="1">
                <a:latin typeface="+mj-lt"/>
                <a:cs typeface="Arial" panose="020B0604020202020204" pitchFamily="34" charset="0"/>
              </a:rPr>
              <a:t>âm</a:t>
            </a:r>
            <a:r>
              <a:rPr lang="en-US" sz="4400" b="1" dirty="0">
                <a:latin typeface="+mj-lt"/>
                <a:cs typeface="Arial" panose="020B0604020202020204" pitchFamily="34" charset="0"/>
              </a:rPr>
              <a:t> </a:t>
            </a:r>
            <a:r>
              <a:rPr lang="en-US" sz="4400" b="1" dirty="0">
                <a:solidFill>
                  <a:srgbClr val="FF0000"/>
                </a:solidFill>
                <a:latin typeface="+mj-lt"/>
                <a:cs typeface="Arial" panose="020B0604020202020204" pitchFamily="34" charset="0"/>
              </a:rPr>
              <a:t>g</a:t>
            </a:r>
            <a:r>
              <a:rPr lang="en-US" sz="4400" b="1" dirty="0">
                <a:latin typeface="+mj-lt"/>
                <a:cs typeface="Arial" panose="020B0604020202020204" pitchFamily="34" charset="0"/>
              </a:rPr>
              <a:t> ?</a:t>
            </a:r>
          </a:p>
        </p:txBody>
      </p:sp>
      <p:pic>
        <p:nvPicPr>
          <p:cNvPr id="6"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8401" y="284261"/>
            <a:ext cx="2133599" cy="8525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srcRect l="27683" t="15153" r="28466" b="13855"/>
          <a:stretch/>
        </p:blipFill>
        <p:spPr>
          <a:xfrm>
            <a:off x="2481939" y="1776549"/>
            <a:ext cx="6701249" cy="3396342"/>
          </a:xfrm>
          <a:prstGeom prst="rect">
            <a:avLst/>
          </a:prstGeom>
        </p:spPr>
      </p:pic>
      <p:cxnSp>
        <p:nvCxnSpPr>
          <p:cNvPr id="8" name="Straight Connector 7"/>
          <p:cNvCxnSpPr/>
          <p:nvPr/>
        </p:nvCxnSpPr>
        <p:spPr>
          <a:xfrm flipV="1">
            <a:off x="6481030" y="2515131"/>
            <a:ext cx="1082364" cy="341044"/>
          </a:xfrm>
          <a:prstGeom prst="line">
            <a:avLst/>
          </a:prstGeom>
          <a:noFill/>
          <a:ln w="28575" cap="flat" cmpd="sng" algn="ctr">
            <a:solidFill>
              <a:srgbClr val="FF0000"/>
            </a:solidFill>
            <a:prstDash val="solid"/>
            <a:miter lim="800000"/>
          </a:ln>
          <a:effectLst/>
        </p:spPr>
      </p:cxnSp>
      <p:cxnSp>
        <p:nvCxnSpPr>
          <p:cNvPr id="9" name="Straight Connector 8"/>
          <p:cNvCxnSpPr/>
          <p:nvPr/>
        </p:nvCxnSpPr>
        <p:spPr>
          <a:xfrm flipH="1">
            <a:off x="3997234" y="3225801"/>
            <a:ext cx="1525468" cy="1424576"/>
          </a:xfrm>
          <a:prstGeom prst="line">
            <a:avLst/>
          </a:prstGeom>
          <a:noFill/>
          <a:ln w="28575" cap="flat" cmpd="sng" algn="ctr">
            <a:solidFill>
              <a:srgbClr val="FF0000"/>
            </a:solidFill>
            <a:prstDash val="solid"/>
            <a:miter lim="800000"/>
          </a:ln>
          <a:effectLst/>
        </p:spPr>
      </p:cxnSp>
      <p:cxnSp>
        <p:nvCxnSpPr>
          <p:cNvPr id="10" name="Straight Connector 9"/>
          <p:cNvCxnSpPr/>
          <p:nvPr/>
        </p:nvCxnSpPr>
        <p:spPr>
          <a:xfrm>
            <a:off x="6270172" y="3199675"/>
            <a:ext cx="1463040" cy="1254759"/>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38760685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010"/>
            <a:ext cx="12192000" cy="65669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8401" y="274427"/>
            <a:ext cx="2133599" cy="852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2469149" y="1841863"/>
            <a:ext cx="6766291" cy="3455668"/>
          </a:xfrm>
          <a:prstGeom prst="rect">
            <a:avLst/>
          </a:prstGeom>
        </p:spPr>
      </p:pic>
    </p:spTree>
    <p:extLst>
      <p:ext uri="{BB962C8B-B14F-4D97-AF65-F5344CB8AC3E}">
        <p14:creationId xmlns:p14="http://schemas.microsoft.com/office/powerpoint/2010/main" val="3382949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292"/>
            <a:ext cx="12192000" cy="65657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55200" y="4929644"/>
            <a:ext cx="914400" cy="42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2590800" y="1943099"/>
            <a:ext cx="6477000" cy="3797301"/>
          </a:xfrm>
          <a:prstGeom prst="rect">
            <a:avLst/>
          </a:prstGeom>
        </p:spPr>
      </p:pic>
      <p:pic>
        <p:nvPicPr>
          <p:cNvPr id="10"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85240" y="247165"/>
            <a:ext cx="2133599" cy="85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899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010"/>
            <a:ext cx="12192000" cy="6566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8401" y="284277"/>
            <a:ext cx="2133599" cy="852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33073" y="657630"/>
            <a:ext cx="6319454" cy="666786"/>
          </a:xfrm>
          <a:prstGeom prst="rect">
            <a:avLst/>
          </a:prstGeom>
          <a:solidFill>
            <a:schemeClr val="bg1"/>
          </a:solidFill>
        </p:spPr>
        <p:txBody>
          <a:bodyPr wrap="square" rtlCol="0">
            <a:spAutoFit/>
          </a:bodyPr>
          <a:lstStyle/>
          <a:p>
            <a:pPr algn="ctr" defTabSz="1219170"/>
            <a:r>
              <a:rPr lang="en-US" sz="3733" b="1" dirty="0" err="1">
                <a:latin typeface="+mj-lt"/>
                <a:cs typeface="Arial" panose="020B0604020202020204" pitchFamily="34" charset="0"/>
              </a:rPr>
              <a:t>Tìm</a:t>
            </a:r>
            <a:r>
              <a:rPr lang="en-US" sz="3733" b="1" dirty="0">
                <a:latin typeface="+mj-lt"/>
                <a:cs typeface="Arial" panose="020B0604020202020204" pitchFamily="34" charset="0"/>
              </a:rPr>
              <a:t> </a:t>
            </a:r>
            <a:r>
              <a:rPr lang="en-US" sz="3733" b="1" dirty="0" err="1">
                <a:latin typeface="+mj-lt"/>
                <a:cs typeface="Arial" panose="020B0604020202020204" pitchFamily="34" charset="0"/>
              </a:rPr>
              <a:t>tiếng</a:t>
            </a:r>
            <a:r>
              <a:rPr lang="en-US" sz="3733" b="1" dirty="0">
                <a:latin typeface="+mj-lt"/>
                <a:cs typeface="Arial" panose="020B0604020202020204" pitchFamily="34" charset="0"/>
              </a:rPr>
              <a:t> </a:t>
            </a:r>
            <a:r>
              <a:rPr lang="en-US" sz="3733" b="1" dirty="0" err="1">
                <a:latin typeface="+mj-lt"/>
                <a:cs typeface="Arial" panose="020B0604020202020204" pitchFamily="34" charset="0"/>
              </a:rPr>
              <a:t>có</a:t>
            </a:r>
            <a:r>
              <a:rPr lang="en-US" sz="3733" b="1" dirty="0">
                <a:latin typeface="+mj-lt"/>
                <a:cs typeface="Arial" panose="020B0604020202020204" pitchFamily="34" charset="0"/>
              </a:rPr>
              <a:t> </a:t>
            </a:r>
            <a:r>
              <a:rPr lang="en-US" sz="3733" b="1" dirty="0" err="1">
                <a:latin typeface="+mj-lt"/>
                <a:cs typeface="Arial" panose="020B0604020202020204" pitchFamily="34" charset="0"/>
              </a:rPr>
              <a:t>âm</a:t>
            </a:r>
            <a:r>
              <a:rPr lang="en-US" sz="3733" b="1" dirty="0">
                <a:latin typeface="+mj-lt"/>
                <a:cs typeface="Arial" panose="020B0604020202020204" pitchFamily="34" charset="0"/>
              </a:rPr>
              <a:t> </a:t>
            </a:r>
            <a:r>
              <a:rPr lang="en-US" sz="3733" b="1" dirty="0">
                <a:solidFill>
                  <a:srgbClr val="FF0000"/>
                </a:solidFill>
                <a:latin typeface="+mj-lt"/>
                <a:cs typeface="Arial" panose="020B0604020202020204" pitchFamily="34" charset="0"/>
              </a:rPr>
              <a:t>h</a:t>
            </a:r>
            <a:r>
              <a:rPr lang="en-US" sz="3733" b="1" dirty="0">
                <a:latin typeface="+mj-lt"/>
                <a:cs typeface="Arial" panose="020B0604020202020204" pitchFamily="34" charset="0"/>
              </a:rPr>
              <a:t> ?</a:t>
            </a:r>
          </a:p>
        </p:txBody>
      </p:sp>
      <p:pic>
        <p:nvPicPr>
          <p:cNvPr id="6" name="Picture 5"/>
          <p:cNvPicPr>
            <a:picLocks noChangeAspect="1"/>
          </p:cNvPicPr>
          <p:nvPr/>
        </p:nvPicPr>
        <p:blipFill rotWithShape="1">
          <a:blip r:embed="rId6"/>
          <a:srcRect l="27583" t="15153" r="26305" b="13855"/>
          <a:stretch/>
        </p:blipFill>
        <p:spPr>
          <a:xfrm>
            <a:off x="2455817" y="1805820"/>
            <a:ext cx="6596710" cy="3471574"/>
          </a:xfrm>
          <a:prstGeom prst="rect">
            <a:avLst/>
          </a:prstGeom>
        </p:spPr>
      </p:pic>
      <p:cxnSp>
        <p:nvCxnSpPr>
          <p:cNvPr id="7" name="Straight Connector 6"/>
          <p:cNvCxnSpPr/>
          <p:nvPr/>
        </p:nvCxnSpPr>
        <p:spPr>
          <a:xfrm>
            <a:off x="4174370" y="2987631"/>
            <a:ext cx="1261230" cy="1050969"/>
          </a:xfrm>
          <a:prstGeom prst="line">
            <a:avLst/>
          </a:prstGeom>
          <a:noFill/>
          <a:ln w="28575" cap="flat" cmpd="sng" algn="ctr">
            <a:solidFill>
              <a:srgbClr val="FF0000"/>
            </a:solidFill>
            <a:prstDash val="solid"/>
            <a:miter lim="800000"/>
          </a:ln>
          <a:effectLst/>
        </p:spPr>
      </p:cxnSp>
      <p:cxnSp>
        <p:nvCxnSpPr>
          <p:cNvPr id="8" name="Straight Connector 7"/>
          <p:cNvCxnSpPr/>
          <p:nvPr/>
        </p:nvCxnSpPr>
        <p:spPr>
          <a:xfrm flipH="1" flipV="1">
            <a:off x="3788229" y="4025537"/>
            <a:ext cx="1227908" cy="298269"/>
          </a:xfrm>
          <a:prstGeom prst="line">
            <a:avLst/>
          </a:prstGeom>
          <a:noFill/>
          <a:ln w="28575" cap="flat" cmpd="sng" algn="ctr">
            <a:solidFill>
              <a:srgbClr val="FF0000"/>
            </a:solidFill>
            <a:prstDash val="solid"/>
            <a:miter lim="800000"/>
          </a:ln>
          <a:effectLst/>
        </p:spPr>
      </p:cxnSp>
      <p:cxnSp>
        <p:nvCxnSpPr>
          <p:cNvPr id="9" name="Straight Connector 8"/>
          <p:cNvCxnSpPr/>
          <p:nvPr/>
        </p:nvCxnSpPr>
        <p:spPr>
          <a:xfrm flipV="1">
            <a:off x="6423378" y="3701504"/>
            <a:ext cx="826507" cy="486231"/>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239373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E9E84299-F9AC-4E07-86FD-125DB116D3A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290" t="31444" r="21976"/>
          <a:stretch/>
        </p:blipFill>
        <p:spPr>
          <a:xfrm>
            <a:off x="7871972" y="4561900"/>
            <a:ext cx="4113169" cy="2675889"/>
          </a:xfrm>
          <a:prstGeom prst="rect">
            <a:avLst/>
          </a:prstGeom>
        </p:spPr>
      </p:pic>
      <p:pic>
        <p:nvPicPr>
          <p:cNvPr id="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3">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sp>
        <p:nvSpPr>
          <p:cNvPr id="4" name="文本框 1">
            <a:extLst>
              <a:ext uri="{FF2B5EF4-FFF2-40B4-BE49-F238E27FC236}">
                <a16:creationId xmlns:a16="http://schemas.microsoft.com/office/drawing/2014/main" id="{70767FD4-96D8-4304-9BC9-7499F762B60B}"/>
              </a:ext>
            </a:extLst>
          </p:cNvPr>
          <p:cNvSpPr txBox="1"/>
          <p:nvPr/>
        </p:nvSpPr>
        <p:spPr>
          <a:xfrm>
            <a:off x="3119556" y="3090591"/>
            <a:ext cx="762537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ln w="28575">
                  <a:solidFill>
                    <a:srgbClr val="70AD47">
                      <a:lumMod val="75000"/>
                    </a:srgbClr>
                  </a:solidFill>
                </a:ln>
                <a:solidFill>
                  <a:srgbClr val="70AD47">
                    <a:lumMod val="75000"/>
                  </a:srgbClr>
                </a:solidFill>
                <a:latin typeface="+mj-lt"/>
                <a:ea typeface="inpin heiti" charset="-122"/>
              </a:rPr>
              <a:t>KHỞI ĐỘNG</a:t>
            </a:r>
            <a:endParaRPr kumimoji="0" lang="zh-CN" altLang="en-US" sz="8800" b="1" i="0" u="none" strike="noStrike" kern="1200" cap="none" spc="0" normalizeH="0" baseline="0" noProof="0" dirty="0">
              <a:ln w="28575">
                <a:solidFill>
                  <a:srgbClr val="70AD47">
                    <a:lumMod val="75000"/>
                  </a:srgbClr>
                </a:solidFill>
              </a:ln>
              <a:solidFill>
                <a:srgbClr val="70AD47">
                  <a:lumMod val="75000"/>
                </a:srgbClr>
              </a:solidFill>
              <a:effectLst/>
              <a:uLnTx/>
              <a:uFillTx/>
              <a:latin typeface="+mj-lt"/>
              <a:ea typeface="inpin heiti" charset="-122"/>
            </a:endParaRPr>
          </a:p>
        </p:txBody>
      </p:sp>
      <p:pic>
        <p:nvPicPr>
          <p:cNvPr id="5" name="图片 13">
            <a:extLst>
              <a:ext uri="{FF2B5EF4-FFF2-40B4-BE49-F238E27FC236}">
                <a16:creationId xmlns:a16="http://schemas.microsoft.com/office/drawing/2014/main" id="{9431EBB8-9BEA-4936-9AB8-EEE411D5E254}"/>
              </a:ext>
            </a:extLst>
          </p:cNvPr>
          <p:cNvPicPr>
            <a:picLocks noChangeAspect="1"/>
          </p:cNvPicPr>
          <p:nvPr/>
        </p:nvPicPr>
        <p:blipFill rotWithShape="1">
          <a:blip r:embed="rId4">
            <a:extLst>
              <a:ext uri="{28A0092B-C50C-407E-A947-70E740481C1C}">
                <a14:useLocalDpi xmlns:a14="http://schemas.microsoft.com/office/drawing/2010/main" val="0"/>
              </a:ext>
            </a:extLst>
          </a:blip>
          <a:srcRect l="84828" b="69429"/>
          <a:stretch/>
        </p:blipFill>
        <p:spPr>
          <a:xfrm rot="1159301">
            <a:off x="9690439" y="343162"/>
            <a:ext cx="2504126" cy="2525039"/>
          </a:xfrm>
          <a:prstGeom prst="rect">
            <a:avLst/>
          </a:prstGeom>
        </p:spPr>
      </p:pic>
      <p:pic>
        <p:nvPicPr>
          <p:cNvPr id="6" name="图片 36">
            <a:extLst>
              <a:ext uri="{FF2B5EF4-FFF2-40B4-BE49-F238E27FC236}">
                <a16:creationId xmlns:a16="http://schemas.microsoft.com/office/drawing/2014/main" id="{BDC7D5A4-7D0C-48A2-A866-F779621D8837}"/>
              </a:ext>
            </a:extLst>
          </p:cNvPr>
          <p:cNvPicPr>
            <a:picLocks noChangeAspect="1"/>
          </p:cNvPicPr>
          <p:nvPr/>
        </p:nvPicPr>
        <p:blipFill rotWithShape="1">
          <a:blip r:embed="rId5">
            <a:extLst>
              <a:ext uri="{28A0092B-C50C-407E-A947-70E740481C1C}">
                <a14:useLocalDpi xmlns:a14="http://schemas.microsoft.com/office/drawing/2010/main" val="0"/>
              </a:ext>
            </a:extLst>
          </a:blip>
          <a:srcRect r="81339" b="73195"/>
          <a:stretch/>
        </p:blipFill>
        <p:spPr>
          <a:xfrm>
            <a:off x="0" y="422832"/>
            <a:ext cx="3119556" cy="2242457"/>
          </a:xfrm>
          <a:prstGeom prst="rect">
            <a:avLst/>
          </a:prstGeom>
        </p:spPr>
      </p:pic>
      <p:pic>
        <p:nvPicPr>
          <p:cNvPr id="7" name="图片 38">
            <a:extLst>
              <a:ext uri="{FF2B5EF4-FFF2-40B4-BE49-F238E27FC236}">
                <a16:creationId xmlns:a16="http://schemas.microsoft.com/office/drawing/2014/main" id="{D61759F3-61F7-4BD5-A391-58B8B8FC79DD}"/>
              </a:ext>
            </a:extLst>
          </p:cNvPr>
          <p:cNvPicPr>
            <a:picLocks noChangeAspect="1"/>
          </p:cNvPicPr>
          <p:nvPr/>
        </p:nvPicPr>
        <p:blipFill rotWithShape="1">
          <a:blip r:embed="rId4">
            <a:extLst>
              <a:ext uri="{28A0092B-C50C-407E-A947-70E740481C1C}">
                <a14:useLocalDpi xmlns:a14="http://schemas.microsoft.com/office/drawing/2010/main" val="0"/>
              </a:ext>
            </a:extLst>
          </a:blip>
          <a:srcRect l="22321" r="44375" b="68184"/>
          <a:stretch/>
        </p:blipFill>
        <p:spPr>
          <a:xfrm>
            <a:off x="3213388" y="422832"/>
            <a:ext cx="5580311" cy="2667759"/>
          </a:xfrm>
          <a:prstGeom prst="rect">
            <a:avLst/>
          </a:prstGeom>
        </p:spPr>
      </p:pic>
      <p:pic>
        <p:nvPicPr>
          <p:cNvPr id="8" name="图片 39">
            <a:extLst>
              <a:ext uri="{FF2B5EF4-FFF2-40B4-BE49-F238E27FC236}">
                <a16:creationId xmlns:a16="http://schemas.microsoft.com/office/drawing/2014/main" id="{51AA100F-DFD7-4CCD-8DA3-CC37CF45038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4828" b="69429"/>
          <a:stretch/>
        </p:blipFill>
        <p:spPr>
          <a:xfrm rot="1159301">
            <a:off x="690861" y="3841092"/>
            <a:ext cx="903104" cy="910646"/>
          </a:xfrm>
          <a:prstGeom prst="rect">
            <a:avLst/>
          </a:prstGeom>
        </p:spPr>
      </p:pic>
    </p:spTree>
    <p:extLst>
      <p:ext uri="{BB962C8B-B14F-4D97-AF65-F5344CB8AC3E}">
        <p14:creationId xmlns:p14="http://schemas.microsoft.com/office/powerpoint/2010/main" val="3844887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216"/>
            <a:ext cx="12192000" cy="6554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8401" y="266399"/>
            <a:ext cx="2133599" cy="851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83424" y="443819"/>
            <a:ext cx="4457700" cy="3671521"/>
          </a:xfrm>
          <a:prstGeom prst="rect">
            <a:avLst/>
          </a:prstGeom>
        </p:spPr>
      </p:pic>
      <p:pic>
        <p:nvPicPr>
          <p:cNvPr id="6" name="Picture 5"/>
          <p:cNvPicPr>
            <a:picLocks noChangeAspect="1"/>
          </p:cNvPicPr>
          <p:nvPr/>
        </p:nvPicPr>
        <p:blipFill>
          <a:blip r:embed="rId7"/>
          <a:stretch>
            <a:fillRect/>
          </a:stretch>
        </p:blipFill>
        <p:spPr>
          <a:xfrm>
            <a:off x="4477293" y="1903229"/>
            <a:ext cx="4771209" cy="3622360"/>
          </a:xfrm>
          <a:prstGeom prst="rect">
            <a:avLst/>
          </a:prstGeom>
        </p:spPr>
      </p:pic>
    </p:spTree>
    <p:extLst>
      <p:ext uri="{BB962C8B-B14F-4D97-AF65-F5344CB8AC3E}">
        <p14:creationId xmlns:p14="http://schemas.microsoft.com/office/powerpoint/2010/main" val="1680073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08" b="207"/>
          <a:stretch/>
        </p:blipFill>
        <p:spPr>
          <a:xfrm>
            <a:off x="2305588" y="364351"/>
            <a:ext cx="7580823" cy="6493649"/>
          </a:xfrm>
          <a:prstGeom prst="rect">
            <a:avLst/>
          </a:prstGeom>
        </p:spPr>
      </p:pic>
    </p:spTree>
    <p:extLst>
      <p:ext uri="{BB962C8B-B14F-4D97-AF65-F5344CB8AC3E}">
        <p14:creationId xmlns:p14="http://schemas.microsoft.com/office/powerpoint/2010/main" val="18315472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E9E84299-F9AC-4E07-86FD-125DB116D3A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290" t="31444" r="21976"/>
          <a:stretch/>
        </p:blipFill>
        <p:spPr>
          <a:xfrm>
            <a:off x="7871972" y="4561900"/>
            <a:ext cx="4113169" cy="2675889"/>
          </a:xfrm>
          <a:prstGeom prst="rect">
            <a:avLst/>
          </a:prstGeom>
        </p:spPr>
      </p:pic>
      <p:pic>
        <p:nvPicPr>
          <p:cNvPr id="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3">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sp>
        <p:nvSpPr>
          <p:cNvPr id="4" name="文本框 1">
            <a:extLst>
              <a:ext uri="{FF2B5EF4-FFF2-40B4-BE49-F238E27FC236}">
                <a16:creationId xmlns:a16="http://schemas.microsoft.com/office/drawing/2014/main" id="{70767FD4-96D8-4304-9BC9-7499F762B60B}"/>
              </a:ext>
            </a:extLst>
          </p:cNvPr>
          <p:cNvSpPr txBox="1"/>
          <p:nvPr/>
        </p:nvSpPr>
        <p:spPr>
          <a:xfrm>
            <a:off x="3860614" y="3055611"/>
            <a:ext cx="49330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28575">
                  <a:solidFill>
                    <a:srgbClr val="70AD47">
                      <a:lumMod val="75000"/>
                    </a:srgbClr>
                  </a:solidFill>
                </a:ln>
                <a:solidFill>
                  <a:srgbClr val="70AD47">
                    <a:lumMod val="75000"/>
                  </a:srgbClr>
                </a:solidFill>
                <a:effectLst/>
                <a:uLnTx/>
                <a:uFillTx/>
                <a:latin typeface="+mj-lt"/>
                <a:ea typeface="inpin heiti" charset="-122"/>
                <a:cs typeface="+mn-cs"/>
              </a:rPr>
              <a:t>TẬP</a:t>
            </a:r>
            <a:r>
              <a:rPr kumimoji="0" lang="vi-VN" altLang="zh-CN" sz="8000" b="1" i="0" u="none" strike="noStrike" kern="1200" cap="none" spc="0" normalizeH="0" baseline="0" noProof="0">
                <a:ln w="28575">
                  <a:solidFill>
                    <a:srgbClr val="70AD47">
                      <a:lumMod val="75000"/>
                    </a:srgbClr>
                  </a:solidFill>
                </a:ln>
                <a:solidFill>
                  <a:srgbClr val="70AD47">
                    <a:lumMod val="75000"/>
                  </a:srgbClr>
                </a:solidFill>
                <a:effectLst/>
                <a:uLnTx/>
                <a:uFillTx/>
                <a:latin typeface="+mj-lt"/>
                <a:ea typeface="inpin heiti" charset="-122"/>
                <a:cs typeface="+mn-cs"/>
              </a:rPr>
              <a:t> VIẾT</a:t>
            </a:r>
            <a:endParaRPr kumimoji="0" lang="zh-CN" altLang="en-US" sz="8000" b="1" i="0" u="none" strike="noStrike" kern="1200" cap="none" spc="0" normalizeH="0" baseline="0" noProof="0" dirty="0">
              <a:ln w="28575">
                <a:solidFill>
                  <a:srgbClr val="70AD47">
                    <a:lumMod val="75000"/>
                  </a:srgbClr>
                </a:solidFill>
              </a:ln>
              <a:solidFill>
                <a:srgbClr val="70AD47">
                  <a:lumMod val="75000"/>
                </a:srgbClr>
              </a:solidFill>
              <a:effectLst/>
              <a:uLnTx/>
              <a:uFillTx/>
              <a:latin typeface="+mj-lt"/>
              <a:ea typeface="inpin heiti" charset="-122"/>
              <a:cs typeface="+mn-cs"/>
            </a:endParaRPr>
          </a:p>
        </p:txBody>
      </p:sp>
      <p:pic>
        <p:nvPicPr>
          <p:cNvPr id="5" name="图片 13">
            <a:extLst>
              <a:ext uri="{FF2B5EF4-FFF2-40B4-BE49-F238E27FC236}">
                <a16:creationId xmlns:a16="http://schemas.microsoft.com/office/drawing/2014/main" id="{9431EBB8-9BEA-4936-9AB8-EEE411D5E254}"/>
              </a:ext>
            </a:extLst>
          </p:cNvPr>
          <p:cNvPicPr>
            <a:picLocks noChangeAspect="1"/>
          </p:cNvPicPr>
          <p:nvPr/>
        </p:nvPicPr>
        <p:blipFill rotWithShape="1">
          <a:blip r:embed="rId4">
            <a:extLst>
              <a:ext uri="{28A0092B-C50C-407E-A947-70E740481C1C}">
                <a14:useLocalDpi xmlns:a14="http://schemas.microsoft.com/office/drawing/2010/main" val="0"/>
              </a:ext>
            </a:extLst>
          </a:blip>
          <a:srcRect l="84828" b="69429"/>
          <a:stretch/>
        </p:blipFill>
        <p:spPr>
          <a:xfrm rot="1159301">
            <a:off x="9690439" y="343162"/>
            <a:ext cx="2504126" cy="2525039"/>
          </a:xfrm>
          <a:prstGeom prst="rect">
            <a:avLst/>
          </a:prstGeom>
        </p:spPr>
      </p:pic>
      <p:pic>
        <p:nvPicPr>
          <p:cNvPr id="6" name="图片 36">
            <a:extLst>
              <a:ext uri="{FF2B5EF4-FFF2-40B4-BE49-F238E27FC236}">
                <a16:creationId xmlns:a16="http://schemas.microsoft.com/office/drawing/2014/main" id="{BDC7D5A4-7D0C-48A2-A866-F779621D8837}"/>
              </a:ext>
            </a:extLst>
          </p:cNvPr>
          <p:cNvPicPr>
            <a:picLocks noChangeAspect="1"/>
          </p:cNvPicPr>
          <p:nvPr/>
        </p:nvPicPr>
        <p:blipFill rotWithShape="1">
          <a:blip r:embed="rId5">
            <a:extLst>
              <a:ext uri="{28A0092B-C50C-407E-A947-70E740481C1C}">
                <a14:useLocalDpi xmlns:a14="http://schemas.microsoft.com/office/drawing/2010/main" val="0"/>
              </a:ext>
            </a:extLst>
          </a:blip>
          <a:srcRect r="81339" b="73195"/>
          <a:stretch/>
        </p:blipFill>
        <p:spPr>
          <a:xfrm>
            <a:off x="0" y="422832"/>
            <a:ext cx="3119556" cy="2242457"/>
          </a:xfrm>
          <a:prstGeom prst="rect">
            <a:avLst/>
          </a:prstGeom>
        </p:spPr>
      </p:pic>
      <p:pic>
        <p:nvPicPr>
          <p:cNvPr id="7" name="图片 38">
            <a:extLst>
              <a:ext uri="{FF2B5EF4-FFF2-40B4-BE49-F238E27FC236}">
                <a16:creationId xmlns:a16="http://schemas.microsoft.com/office/drawing/2014/main" id="{D61759F3-61F7-4BD5-A391-58B8B8FC79DD}"/>
              </a:ext>
            </a:extLst>
          </p:cNvPr>
          <p:cNvPicPr>
            <a:picLocks noChangeAspect="1"/>
          </p:cNvPicPr>
          <p:nvPr/>
        </p:nvPicPr>
        <p:blipFill rotWithShape="1">
          <a:blip r:embed="rId4">
            <a:extLst>
              <a:ext uri="{28A0092B-C50C-407E-A947-70E740481C1C}">
                <a14:useLocalDpi xmlns:a14="http://schemas.microsoft.com/office/drawing/2010/main" val="0"/>
              </a:ext>
            </a:extLst>
          </a:blip>
          <a:srcRect l="22321" r="44375" b="68184"/>
          <a:stretch/>
        </p:blipFill>
        <p:spPr>
          <a:xfrm>
            <a:off x="3213388" y="422832"/>
            <a:ext cx="5580311" cy="2667759"/>
          </a:xfrm>
          <a:prstGeom prst="rect">
            <a:avLst/>
          </a:prstGeom>
        </p:spPr>
      </p:pic>
      <p:pic>
        <p:nvPicPr>
          <p:cNvPr id="8" name="图片 39">
            <a:extLst>
              <a:ext uri="{FF2B5EF4-FFF2-40B4-BE49-F238E27FC236}">
                <a16:creationId xmlns:a16="http://schemas.microsoft.com/office/drawing/2014/main" id="{51AA100F-DFD7-4CCD-8DA3-CC37CF45038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4828" b="69429"/>
          <a:stretch/>
        </p:blipFill>
        <p:spPr>
          <a:xfrm rot="1159301">
            <a:off x="690861" y="3841092"/>
            <a:ext cx="903104" cy="910646"/>
          </a:xfrm>
          <a:prstGeom prst="rect">
            <a:avLst/>
          </a:prstGeom>
        </p:spPr>
      </p:pic>
    </p:spTree>
    <p:extLst>
      <p:ext uri="{BB962C8B-B14F-4D97-AF65-F5344CB8AC3E}">
        <p14:creationId xmlns:p14="http://schemas.microsoft.com/office/powerpoint/2010/main" val="179930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3" t="6013" r="2933"/>
          <a:stretch/>
        </p:blipFill>
        <p:spPr>
          <a:xfrm>
            <a:off x="420914" y="3102338"/>
            <a:ext cx="11771086" cy="2895781"/>
          </a:xfrm>
          <a:prstGeom prst="rect">
            <a:avLst/>
          </a:prstGeom>
        </p:spPr>
      </p:pic>
      <p:pic>
        <p:nvPicPr>
          <p:cNvPr id="5" name="Picture 4"/>
          <p:cNvPicPr>
            <a:picLocks noChangeAspect="1"/>
          </p:cNvPicPr>
          <p:nvPr/>
        </p:nvPicPr>
        <p:blipFill>
          <a:blip r:embed="rId3"/>
          <a:stretch>
            <a:fillRect/>
          </a:stretch>
        </p:blipFill>
        <p:spPr>
          <a:xfrm>
            <a:off x="4738282" y="524625"/>
            <a:ext cx="2715436" cy="1783147"/>
          </a:xfrm>
          <a:prstGeom prst="rect">
            <a:avLst/>
          </a:prstGeom>
        </p:spPr>
      </p:pic>
    </p:spTree>
    <p:extLst>
      <p:ext uri="{BB962C8B-B14F-4D97-AF65-F5344CB8AC3E}">
        <p14:creationId xmlns:p14="http://schemas.microsoft.com/office/powerpoint/2010/main" val="1306927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149" r="3947"/>
          <a:stretch/>
        </p:blipFill>
        <p:spPr bwMode="auto">
          <a:xfrm>
            <a:off x="1097281" y="1475005"/>
            <a:ext cx="9914708" cy="510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7"/>
          <p:cNvGrpSpPr/>
          <p:nvPr/>
        </p:nvGrpSpPr>
        <p:grpSpPr>
          <a:xfrm>
            <a:off x="2325189" y="485314"/>
            <a:ext cx="7785462" cy="1185527"/>
            <a:chOff x="-3127181" y="3669002"/>
            <a:chExt cx="2322340" cy="1072282"/>
          </a:xfrm>
        </p:grpSpPr>
        <p:sp>
          <p:nvSpPr>
            <p:cNvPr id="4" name="流程图: 数据 13"/>
            <p:cNvSpPr/>
            <p:nvPr/>
          </p:nvSpPr>
          <p:spPr>
            <a:xfrm>
              <a:off x="-3011214" y="3669002"/>
              <a:ext cx="2206373" cy="576064"/>
            </a:xfrm>
            <a:custGeom>
              <a:avLst/>
              <a:gdLst/>
              <a:ahLst/>
              <a:cxnLst/>
              <a:rect l="l" t="t" r="r" b="b"/>
              <a:pathLst>
                <a:path w="2572699" h="576064">
                  <a:moveTo>
                    <a:pt x="0" y="0"/>
                  </a:moveTo>
                  <a:lnTo>
                    <a:pt x="2572699" y="0"/>
                  </a:lnTo>
                  <a:lnTo>
                    <a:pt x="2223487" y="576064"/>
                  </a:lnTo>
                  <a:lnTo>
                    <a:pt x="0" y="576064"/>
                  </a:lnTo>
                  <a:close/>
                </a:path>
              </a:pathLst>
            </a:custGeom>
            <a:solidFill>
              <a:schemeClr val="tx1">
                <a:alpha val="27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nvGrpSpPr>
            <p:cNvPr id="5" name="组合 19"/>
            <p:cNvGrpSpPr/>
            <p:nvPr/>
          </p:nvGrpSpPr>
          <p:grpSpPr>
            <a:xfrm>
              <a:off x="-3127181" y="3822640"/>
              <a:ext cx="2062357" cy="918644"/>
              <a:chOff x="5369763" y="3632880"/>
              <a:chExt cx="2062357" cy="918644"/>
            </a:xfrm>
          </p:grpSpPr>
          <p:sp>
            <p:nvSpPr>
              <p:cNvPr id="6" name="流程图: 数据 13"/>
              <p:cNvSpPr/>
              <p:nvPr/>
            </p:nvSpPr>
            <p:spPr>
              <a:xfrm>
                <a:off x="5369763" y="3632880"/>
                <a:ext cx="2062357" cy="576064"/>
              </a:xfrm>
              <a:custGeom>
                <a:avLst/>
                <a:gdLst/>
                <a:ahLst/>
                <a:cxnLst/>
                <a:rect l="l" t="t" r="r" b="b"/>
                <a:pathLst>
                  <a:path w="2572699" h="576064">
                    <a:moveTo>
                      <a:pt x="0" y="0"/>
                    </a:moveTo>
                    <a:lnTo>
                      <a:pt x="2572699" y="0"/>
                    </a:lnTo>
                    <a:lnTo>
                      <a:pt x="2223487" y="576064"/>
                    </a:lnTo>
                    <a:lnTo>
                      <a:pt x="0" y="576064"/>
                    </a:lnTo>
                    <a:close/>
                  </a:path>
                </a:pathLst>
              </a:custGeom>
              <a:solidFill>
                <a:srgbClr val="FFFF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7" name="TextBox 76"/>
              <p:cNvSpPr txBox="1"/>
              <p:nvPr/>
            </p:nvSpPr>
            <p:spPr>
              <a:xfrm>
                <a:off x="5685907" y="3632880"/>
                <a:ext cx="1493754" cy="918644"/>
              </a:xfrm>
              <a:prstGeom prst="rect">
                <a:avLst/>
              </a:prstGeom>
              <a:noFill/>
            </p:spPr>
            <p:txBody>
              <a:bodyPr wrap="square" rtlCol="0">
                <a:spAutoFit/>
              </a:bodyPr>
              <a:lstStyle>
                <a:defPPr>
                  <a:defRPr lang="zh-CN"/>
                </a:defPPr>
                <a:lvl1pPr>
                  <a:defRPr sz="2000" spc="300">
                    <a:solidFill>
                      <a:srgbClr val="0070C0"/>
                    </a:solidFill>
                    <a:latin typeface="造字工房悦黑体验版常规体" pitchFamily="50" charset="-122"/>
                    <a:ea typeface="造字工房悦黑体验版常规体" pitchFamily="5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300" normalizeH="0" baseline="0" noProof="0">
                    <a:ln>
                      <a:noFill/>
                    </a:ln>
                    <a:solidFill>
                      <a:prstClr val="black"/>
                    </a:solidFill>
                    <a:effectLst/>
                    <a:uLnTx/>
                    <a:uFillTx/>
                    <a:latin typeface="UTM Avo" panose="02040603050506020204" pitchFamily="18" charset="0"/>
                    <a:ea typeface="造字工房悦黑体验版常规体" pitchFamily="50" charset="-122"/>
                    <a:cs typeface="+mn-cs"/>
                  </a:rPr>
                  <a:t>VIẾT BẢNG CON:</a:t>
                </a:r>
                <a:endParaRPr kumimoji="0" lang="en-US" sz="3600" b="1" i="0" u="none" strike="noStrike" kern="1200" cap="none" spc="0" normalizeH="0" baseline="0" noProof="0">
                  <a:ln>
                    <a:noFill/>
                  </a:ln>
                  <a:solidFill>
                    <a:prstClr val="black"/>
                  </a:solidFill>
                  <a:effectLst/>
                  <a:uLnTx/>
                  <a:uFillTx/>
                  <a:latin typeface="UTM Avo" panose="02040603050506020204" pitchFamily="18" charset="0"/>
                  <a:ea typeface="造字工房悦黑体验版常规体" pitchFamily="50"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FFFFFF"/>
                  </a:solidFill>
                  <a:effectLst/>
                  <a:uLnTx/>
                  <a:uFillTx/>
                  <a:latin typeface="inpin heiti" charset="-122"/>
                  <a:ea typeface="inpin heiti" charset="-122"/>
                  <a:cs typeface="+mn-cs"/>
                </a:endParaRPr>
              </a:p>
            </p:txBody>
          </p:sp>
        </p:grpSp>
      </p:grpSp>
    </p:spTree>
    <p:extLst>
      <p:ext uri="{BB962C8B-B14F-4D97-AF65-F5344CB8AC3E}">
        <p14:creationId xmlns:p14="http://schemas.microsoft.com/office/powerpoint/2010/main" val="23098724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91CE8-29A3-41A5-B691-A78E7A05EDA4}"/>
              </a:ext>
            </a:extLst>
          </p:cNvPr>
          <p:cNvPicPr>
            <a:picLocks noChangeAspect="1"/>
          </p:cNvPicPr>
          <p:nvPr/>
        </p:nvPicPr>
        <p:blipFill>
          <a:blip r:embed="rId2"/>
          <a:stretch>
            <a:fillRect/>
          </a:stretch>
        </p:blipFill>
        <p:spPr>
          <a:xfrm>
            <a:off x="428816" y="562883"/>
            <a:ext cx="11334368" cy="6171746"/>
          </a:xfrm>
          <a:prstGeom prst="rect">
            <a:avLst/>
          </a:prstGeom>
        </p:spPr>
      </p:pic>
    </p:spTree>
    <p:extLst>
      <p:ext uri="{BB962C8B-B14F-4D97-AF65-F5344CB8AC3E}">
        <p14:creationId xmlns:p14="http://schemas.microsoft.com/office/powerpoint/2010/main" val="173629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2A3D8-1562-45E4-AA80-7EF1CA2BA0A9}"/>
              </a:ext>
            </a:extLst>
          </p:cNvPr>
          <p:cNvPicPr>
            <a:picLocks noChangeAspect="1"/>
          </p:cNvPicPr>
          <p:nvPr/>
        </p:nvPicPr>
        <p:blipFill>
          <a:blip r:embed="rId2"/>
          <a:stretch>
            <a:fillRect/>
          </a:stretch>
        </p:blipFill>
        <p:spPr>
          <a:xfrm>
            <a:off x="542294" y="659719"/>
            <a:ext cx="11107411" cy="6031367"/>
          </a:xfrm>
          <a:prstGeom prst="rect">
            <a:avLst/>
          </a:prstGeom>
        </p:spPr>
      </p:pic>
    </p:spTree>
    <p:extLst>
      <p:ext uri="{BB962C8B-B14F-4D97-AF65-F5344CB8AC3E}">
        <p14:creationId xmlns:p14="http://schemas.microsoft.com/office/powerpoint/2010/main" val="3177295382"/>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B7F17-896A-4D69-966D-4AFE3009BA9B}"/>
              </a:ext>
            </a:extLst>
          </p:cNvPr>
          <p:cNvPicPr>
            <a:picLocks noChangeAspect="1"/>
          </p:cNvPicPr>
          <p:nvPr/>
        </p:nvPicPr>
        <p:blipFill>
          <a:blip r:embed="rId2"/>
          <a:stretch>
            <a:fillRect/>
          </a:stretch>
        </p:blipFill>
        <p:spPr>
          <a:xfrm>
            <a:off x="341422" y="588281"/>
            <a:ext cx="11509156" cy="6001203"/>
          </a:xfrm>
          <a:prstGeom prst="rect">
            <a:avLst/>
          </a:prstGeom>
        </p:spPr>
      </p:pic>
    </p:spTree>
    <p:extLst>
      <p:ext uri="{BB962C8B-B14F-4D97-AF65-F5344CB8AC3E}">
        <p14:creationId xmlns:p14="http://schemas.microsoft.com/office/powerpoint/2010/main" val="235316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04E70-9694-46C2-9203-F89D5CEC04EA}"/>
              </a:ext>
            </a:extLst>
          </p:cNvPr>
          <p:cNvPicPr>
            <a:picLocks noChangeAspect="1"/>
          </p:cNvPicPr>
          <p:nvPr/>
        </p:nvPicPr>
        <p:blipFill>
          <a:blip r:embed="rId2"/>
          <a:stretch>
            <a:fillRect/>
          </a:stretch>
        </p:blipFill>
        <p:spPr>
          <a:xfrm>
            <a:off x="232228" y="569005"/>
            <a:ext cx="11727543" cy="6107226"/>
          </a:xfrm>
          <a:prstGeom prst="rect">
            <a:avLst/>
          </a:prstGeom>
        </p:spPr>
      </p:pic>
    </p:spTree>
    <p:extLst>
      <p:ext uri="{BB962C8B-B14F-4D97-AF65-F5344CB8AC3E}">
        <p14:creationId xmlns:p14="http://schemas.microsoft.com/office/powerpoint/2010/main" val="3951794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85385" y="529339"/>
            <a:ext cx="4863186" cy="5653565"/>
          </a:xfrm>
          <a:prstGeom prst="rect">
            <a:avLst/>
          </a:prstGeom>
        </p:spPr>
      </p:pic>
      <p:sp>
        <p:nvSpPr>
          <p:cNvPr id="4" name="TextBox 3"/>
          <p:cNvSpPr txBox="1"/>
          <p:nvPr/>
        </p:nvSpPr>
        <p:spPr>
          <a:xfrm>
            <a:off x="7058572" y="2054868"/>
            <a:ext cx="35168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DẶN DÒ </a:t>
            </a:r>
            <a:endParaRPr kumimoji="0" lang="en-US"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6" name="图片 12">
            <a:extLst>
              <a:ext uri="{FF2B5EF4-FFF2-40B4-BE49-F238E27FC236}">
                <a16:creationId xmlns:a16="http://schemas.microsoft.com/office/drawing/2014/main" id="{171A7108-59BB-4DF2-A6DA-6D5FC39C8431}"/>
              </a:ext>
            </a:extLst>
          </p:cNvPr>
          <p:cNvPicPr>
            <a:picLocks noChangeAspect="1"/>
          </p:cNvPicPr>
          <p:nvPr/>
        </p:nvPicPr>
        <p:blipFill rotWithShape="1">
          <a:blip r:embed="rId3">
            <a:extLst>
              <a:ext uri="{28A0092B-C50C-407E-A947-70E740481C1C}">
                <a14:useLocalDpi xmlns:a14="http://schemas.microsoft.com/office/drawing/2010/main" val="0"/>
              </a:ext>
            </a:extLst>
          </a:blip>
          <a:srcRect t="62737"/>
          <a:stretch/>
        </p:blipFill>
        <p:spPr>
          <a:xfrm flipH="1">
            <a:off x="0" y="3500846"/>
            <a:ext cx="12192000" cy="3357154"/>
          </a:xfrm>
          <a:prstGeom prst="rect">
            <a:avLst/>
          </a:prstGeom>
        </p:spPr>
      </p:pic>
      <p:pic>
        <p:nvPicPr>
          <p:cNvPr id="7" name="图片 14" descr="图片包含 物体&#10;&#10;已生成高可信度的说明">
            <a:extLst>
              <a:ext uri="{FF2B5EF4-FFF2-40B4-BE49-F238E27FC236}">
                <a16:creationId xmlns:a16="http://schemas.microsoft.com/office/drawing/2014/main" id="{EF43E7AC-CC73-4A7E-A6F6-9AA45A0E65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189" y="363312"/>
            <a:ext cx="1226222" cy="1273429"/>
          </a:xfrm>
          <a:prstGeom prst="rect">
            <a:avLst/>
          </a:prstGeom>
        </p:spPr>
      </p:pic>
      <p:pic>
        <p:nvPicPr>
          <p:cNvPr id="8" name="图片 15">
            <a:extLst>
              <a:ext uri="{FF2B5EF4-FFF2-40B4-BE49-F238E27FC236}">
                <a16:creationId xmlns:a16="http://schemas.microsoft.com/office/drawing/2014/main" id="{741E2BD2-DA22-49AA-AF4D-87A6248F2736}"/>
              </a:ext>
            </a:extLst>
          </p:cNvPr>
          <p:cNvPicPr>
            <a:picLocks noChangeAspect="1"/>
          </p:cNvPicPr>
          <p:nvPr/>
        </p:nvPicPr>
        <p:blipFill rotWithShape="1">
          <a:blip r:embed="rId3">
            <a:extLst>
              <a:ext uri="{28A0092B-C50C-407E-A947-70E740481C1C}">
                <a14:useLocalDpi xmlns:a14="http://schemas.microsoft.com/office/drawing/2010/main" val="0"/>
              </a:ext>
            </a:extLst>
          </a:blip>
          <a:srcRect r="81071" b="73373"/>
          <a:stretch/>
        </p:blipFill>
        <p:spPr>
          <a:xfrm flipH="1">
            <a:off x="9884229" y="0"/>
            <a:ext cx="2307771" cy="1624554"/>
          </a:xfrm>
          <a:prstGeom prst="rect">
            <a:avLst/>
          </a:prstGeom>
        </p:spPr>
      </p:pic>
      <p:pic>
        <p:nvPicPr>
          <p:cNvPr id="9" name="图片 21" descr="图片包含 餐桌&#10;&#10;已生成高可信度的说明">
            <a:extLst>
              <a:ext uri="{FF2B5EF4-FFF2-40B4-BE49-F238E27FC236}">
                <a16:creationId xmlns:a16="http://schemas.microsoft.com/office/drawing/2014/main" id="{CE1B34F6-6F61-41BF-8FD7-3A8AB9220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41" y="1473910"/>
            <a:ext cx="5129076" cy="4393818"/>
          </a:xfrm>
          <a:prstGeom prst="rect">
            <a:avLst/>
          </a:prstGeom>
        </p:spPr>
      </p:pic>
    </p:spTree>
    <p:extLst>
      <p:ext uri="{BB962C8B-B14F-4D97-AF65-F5344CB8AC3E}">
        <p14:creationId xmlns:p14="http://schemas.microsoft.com/office/powerpoint/2010/main" val="3990378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113CCA0F-FDA7-4D9F-86B9-C4300F412A93}"/>
              </a:ext>
            </a:extLst>
          </p:cNvPr>
          <p:cNvPicPr>
            <a:picLocks noChangeAspect="1"/>
          </p:cNvPicPr>
          <p:nvPr/>
        </p:nvPicPr>
        <p:blipFill rotWithShape="1">
          <a:blip r:embed="rId2">
            <a:extLst>
              <a:ext uri="{28A0092B-C50C-407E-A947-70E740481C1C}">
                <a14:useLocalDpi xmlns:a14="http://schemas.microsoft.com/office/drawing/2010/main" val="0"/>
              </a:ext>
            </a:extLst>
          </a:blip>
          <a:srcRect t="77120"/>
          <a:stretch/>
        </p:blipFill>
        <p:spPr>
          <a:xfrm>
            <a:off x="0" y="1293236"/>
            <a:ext cx="12192000" cy="5570306"/>
          </a:xfrm>
          <a:prstGeom prst="rect">
            <a:avLst/>
          </a:prstGeom>
        </p:spPr>
      </p:pic>
      <p:sp>
        <p:nvSpPr>
          <p:cNvPr id="3" name="Freeform 2"/>
          <p:cNvSpPr>
            <a:spLocks/>
          </p:cNvSpPr>
          <p:nvPr/>
        </p:nvSpPr>
        <p:spPr bwMode="gray">
          <a:xfrm>
            <a:off x="6528550" y="152894"/>
            <a:ext cx="2341476" cy="1791219"/>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reeform 3"/>
          <p:cNvSpPr>
            <a:spLocks/>
          </p:cNvSpPr>
          <p:nvPr/>
        </p:nvSpPr>
        <p:spPr bwMode="gray">
          <a:xfrm>
            <a:off x="3225318" y="640018"/>
            <a:ext cx="2464896" cy="186359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5" name="Nhóm 34"/>
          <p:cNvGrpSpPr/>
          <p:nvPr/>
        </p:nvGrpSpPr>
        <p:grpSpPr>
          <a:xfrm>
            <a:off x="336481" y="2577440"/>
            <a:ext cx="4280929" cy="3735962"/>
            <a:chOff x="2118292" y="2792564"/>
            <a:chExt cx="2098787" cy="3016099"/>
          </a:xfrm>
          <a:effectLst>
            <a:outerShdw blurRad="76200" dir="18900000" sy="23000" kx="-1200000" algn="bl" rotWithShape="0">
              <a:prstClr val="black">
                <a:alpha val="20000"/>
              </a:prstClr>
            </a:outerShdw>
          </a:effectLst>
        </p:grpSpPr>
        <p:sp>
          <p:nvSpPr>
            <p:cNvPr id="6"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0" name="Nhóm 35"/>
          <p:cNvGrpSpPr/>
          <p:nvPr/>
        </p:nvGrpSpPr>
        <p:grpSpPr>
          <a:xfrm>
            <a:off x="4823773" y="2076995"/>
            <a:ext cx="2739614" cy="3226525"/>
            <a:chOff x="4413024" y="2403578"/>
            <a:chExt cx="2098787" cy="3011745"/>
          </a:xfrm>
          <a:effectLst>
            <a:outerShdw blurRad="76200" dir="18900000" sy="23000" kx="-1200000" algn="bl" rotWithShape="0">
              <a:prstClr val="black">
                <a:alpha val="20000"/>
              </a:prstClr>
            </a:outerShdw>
          </a:effectLst>
        </p:grpSpPr>
        <p:sp>
          <p:nvSpPr>
            <p:cNvPr id="11" name="AutoShape 4"/>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AutoShape 5"/>
            <p:cNvSpPr>
              <a:spLocks noChangeArrowheads="1"/>
            </p:cNvSpPr>
            <p:nvPr/>
          </p:nvSpPr>
          <p:spPr bwMode="gray">
            <a:xfrm>
              <a:off x="4626386" y="2403578"/>
              <a:ext cx="1703994" cy="262712"/>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15" name="Nhóm 36"/>
          <p:cNvGrpSpPr/>
          <p:nvPr/>
        </p:nvGrpSpPr>
        <p:grpSpPr>
          <a:xfrm>
            <a:off x="8019767" y="1293236"/>
            <a:ext cx="2717651" cy="3152186"/>
            <a:chOff x="6707755" y="1940568"/>
            <a:chExt cx="2098787" cy="3016099"/>
          </a:xfrm>
          <a:effectLst>
            <a:outerShdw blurRad="76200" dir="18900000" sy="23000" kx="-1200000" algn="bl" rotWithShape="0">
              <a:prstClr val="black">
                <a:alpha val="20000"/>
              </a:prstClr>
            </a:outerShdw>
          </a:effectLst>
        </p:grpSpPr>
        <p:sp>
          <p:nvSpPr>
            <p:cNvPr id="16" name="AutoShape 8"/>
            <p:cNvSpPr>
              <a:spLocks noChangeArrowheads="1"/>
            </p:cNvSpPr>
            <p:nvPr/>
          </p:nvSpPr>
          <p:spPr bwMode="auto">
            <a:xfrm>
              <a:off x="6707755" y="2071198"/>
              <a:ext cx="2098787"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AutoShape 9"/>
            <p:cNvSpPr>
              <a:spLocks noChangeArrowheads="1"/>
            </p:cNvSpPr>
            <p:nvPr/>
          </p:nvSpPr>
          <p:spPr bwMode="gray">
            <a:xfrm>
              <a:off x="6905151" y="1940568"/>
              <a:ext cx="1703994" cy="262711"/>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AutoShape 11"/>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0" name="TextBox 19"/>
          <p:cNvSpPr txBox="1"/>
          <p:nvPr/>
        </p:nvSpPr>
        <p:spPr>
          <a:xfrm>
            <a:off x="4859638" y="2875761"/>
            <a:ext cx="270956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solidFill>
                  <a:srgbClr val="00B050"/>
                </a:solidFill>
                <a:latin typeface="UTM Avo" panose="02040603050506020204" pitchFamily="18" charset="0"/>
              </a:rPr>
              <a:t>g</a:t>
            </a:r>
          </a:p>
        </p:txBody>
      </p:sp>
      <p:sp>
        <p:nvSpPr>
          <p:cNvPr id="21" name="TextBox 20"/>
          <p:cNvSpPr txBox="1"/>
          <p:nvPr/>
        </p:nvSpPr>
        <p:spPr>
          <a:xfrm>
            <a:off x="17661" y="3483463"/>
            <a:ext cx="49185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a:latin typeface="UTM Avo" panose="02040603050506020204" pitchFamily="18" charset="0"/>
              </a:rPr>
              <a:t>BÀI </a:t>
            </a:r>
            <a:r>
              <a:rPr lang="en-US" sz="9600" b="1" noProof="0">
                <a:latin typeface="UTM Avo" panose="02040603050506020204" pitchFamily="18" charset="0"/>
              </a:rPr>
              <a:t>12</a:t>
            </a:r>
            <a:endParaRPr kumimoji="0" lang="en-US" sz="9600" b="1" i="0" u="none" strike="noStrike" kern="1200" cap="none" spc="0" normalizeH="0" baseline="0" noProof="0" dirty="0">
              <a:ln>
                <a:noFill/>
              </a:ln>
              <a:effectLst/>
              <a:uLnTx/>
              <a:uFillTx/>
              <a:latin typeface="UTM Avo" panose="02040603050506020204" pitchFamily="18" charset="0"/>
            </a:endParaRPr>
          </a:p>
        </p:txBody>
      </p:sp>
      <p:sp>
        <p:nvSpPr>
          <p:cNvPr id="22" name="TextBox 21"/>
          <p:cNvSpPr txBox="1"/>
          <p:nvPr/>
        </p:nvSpPr>
        <p:spPr>
          <a:xfrm>
            <a:off x="8310797" y="2002628"/>
            <a:ext cx="225910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solidFill>
                  <a:schemeClr val="accent1"/>
                </a:solidFill>
                <a:latin typeface="UTM Avo" panose="02040603050506020204" pitchFamily="18" charset="0"/>
              </a:rPr>
              <a:t>h</a:t>
            </a:r>
          </a:p>
        </p:txBody>
      </p:sp>
    </p:spTree>
    <p:extLst>
      <p:ext uri="{BB962C8B-B14F-4D97-AF65-F5344CB8AC3E}">
        <p14:creationId xmlns:p14="http://schemas.microsoft.com/office/powerpoint/2010/main" val="23400097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40701" y="963919"/>
            <a:ext cx="2988896" cy="372325"/>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Luyện</a:t>
            </a:r>
            <a:r>
              <a:rPr kumimoji="0" lang="vi-VN"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viết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4" name="Picture 3" descr="Phim Hoạt Hình Học Sinh Học Sinh Cậu Bé, Phim Hoạt Hình, Nhà, Suốt ..."/>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7187" b="96250" l="9844" r="91719">
                        <a14:foregroundMark x1="42031" y1="53125" x2="71406" y2="82500"/>
                        <a14:foregroundMark x1="64219" y1="50469" x2="36094" y2="79219"/>
                        <a14:foregroundMark x1="46563" y1="49063" x2="57031" y2="49844"/>
                        <a14:foregroundMark x1="39375" y1="53125" x2="40000" y2="57656"/>
                      </a14:backgroundRemoval>
                    </a14:imgEffect>
                  </a14:imgLayer>
                </a14:imgProps>
              </a:ext>
              <a:ext uri="{28A0092B-C50C-407E-A947-70E740481C1C}">
                <a14:useLocalDpi xmlns:a14="http://schemas.microsoft.com/office/drawing/2010/main" val="0"/>
              </a:ext>
            </a:extLst>
          </a:blip>
          <a:srcRect/>
          <a:stretch>
            <a:fillRect/>
          </a:stretch>
        </p:blipFill>
        <p:spPr bwMode="auto">
          <a:xfrm>
            <a:off x="4104148" y="589069"/>
            <a:ext cx="1554564" cy="8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142"/>
          <a:stretch/>
        </p:blipFill>
        <p:spPr>
          <a:xfrm>
            <a:off x="0" y="404955"/>
            <a:ext cx="12192000" cy="6361603"/>
          </a:xfrm>
          <a:prstGeom prst="rect">
            <a:avLst/>
          </a:prstGeom>
        </p:spPr>
      </p:pic>
      <p:cxnSp>
        <p:nvCxnSpPr>
          <p:cNvPr id="7" name="Straight Connector 6"/>
          <p:cNvCxnSpPr/>
          <p:nvPr/>
        </p:nvCxnSpPr>
        <p:spPr>
          <a:xfrm>
            <a:off x="1828800" y="548646"/>
            <a:ext cx="0" cy="685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207767" y="967943"/>
            <a:ext cx="408373" cy="33735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p>
        </p:txBody>
      </p:sp>
      <p:sp>
        <p:nvSpPr>
          <p:cNvPr id="9" name="Oval 8"/>
          <p:cNvSpPr/>
          <p:nvPr/>
        </p:nvSpPr>
        <p:spPr>
          <a:xfrm>
            <a:off x="1172313" y="2455491"/>
            <a:ext cx="408373" cy="33735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p>
        </p:txBody>
      </p:sp>
      <p:sp>
        <p:nvSpPr>
          <p:cNvPr id="10" name="Oval 9"/>
          <p:cNvSpPr/>
          <p:nvPr/>
        </p:nvSpPr>
        <p:spPr>
          <a:xfrm>
            <a:off x="1155515" y="3947414"/>
            <a:ext cx="408373" cy="33735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p>
        </p:txBody>
      </p:sp>
      <p:sp>
        <p:nvSpPr>
          <p:cNvPr id="12" name="TextBox 11"/>
          <p:cNvSpPr txBox="1">
            <a:spLocks noChangeArrowheads="1"/>
          </p:cNvSpPr>
          <p:nvPr/>
        </p:nvSpPr>
        <p:spPr bwMode="auto">
          <a:xfrm>
            <a:off x="2446480" y="613961"/>
            <a:ext cx="233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7200" b="1" dirty="0">
                <a:solidFill>
                  <a:srgbClr val="FF0000"/>
                </a:solidFill>
                <a:latin typeface="HP001 4 hàng" panose="020B0603050302020204" pitchFamily="34" charset="-93"/>
              </a:rPr>
              <a:t>g</a:t>
            </a:r>
            <a:endParaRPr kumimoji="0" lang="en-US" altLang="vi-VN" sz="7200" b="1" i="0" u="none" strike="noStrike" kern="1200" cap="none" spc="0" normalizeH="0" baseline="0" noProof="0" dirty="0">
              <a:ln>
                <a:noFill/>
              </a:ln>
              <a:solidFill>
                <a:srgbClr val="FF0000"/>
              </a:solidFill>
              <a:effectLst/>
              <a:uLnTx/>
              <a:uFillTx/>
              <a:latin typeface="HP001 4 hàng" panose="020B0603050302020204" pitchFamily="34" charset="-93"/>
              <a:ea typeface="SimSun" panose="02010600030101010101" pitchFamily="2" charset="-122"/>
              <a:cs typeface="+mn-cs"/>
            </a:endParaRPr>
          </a:p>
        </p:txBody>
      </p:sp>
      <p:sp>
        <p:nvSpPr>
          <p:cNvPr id="13" name="TextBox 12"/>
          <p:cNvSpPr txBox="1">
            <a:spLocks noChangeArrowheads="1"/>
          </p:cNvSpPr>
          <p:nvPr/>
        </p:nvSpPr>
        <p:spPr bwMode="auto">
          <a:xfrm>
            <a:off x="2432376" y="2096812"/>
            <a:ext cx="19117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7200" b="1" dirty="0" err="1">
                <a:solidFill>
                  <a:srgbClr val="FF0000"/>
                </a:solidFill>
                <a:latin typeface="HP001 4 hàng" panose="020B0603050302020204" pitchFamily="34" charset="-93"/>
              </a:rPr>
              <a:t>ga</a:t>
            </a:r>
            <a:endParaRPr kumimoji="0" lang="en-US" altLang="vi-VN" sz="7200" b="1" i="0" u="none" strike="noStrike" kern="1200" cap="none" spc="0" normalizeH="0" baseline="0" noProof="0" dirty="0">
              <a:ln>
                <a:noFill/>
              </a:ln>
              <a:solidFill>
                <a:srgbClr val="FF0000"/>
              </a:solidFill>
              <a:effectLst/>
              <a:uLnTx/>
              <a:uFillTx/>
              <a:latin typeface="HP001 4 hàng" panose="020B0603050302020204" pitchFamily="34" charset="-93"/>
              <a:ea typeface="SimSun" panose="02010600030101010101" pitchFamily="2" charset="-122"/>
              <a:cs typeface="+mn-cs"/>
            </a:endParaRPr>
          </a:p>
        </p:txBody>
      </p:sp>
      <p:sp>
        <p:nvSpPr>
          <p:cNvPr id="14" name="TextBox 13"/>
          <p:cNvSpPr txBox="1">
            <a:spLocks noChangeArrowheads="1"/>
          </p:cNvSpPr>
          <p:nvPr/>
        </p:nvSpPr>
        <p:spPr bwMode="auto">
          <a:xfrm>
            <a:off x="2330798" y="3570727"/>
            <a:ext cx="233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7200" b="1" dirty="0">
                <a:solidFill>
                  <a:srgbClr val="FF0000"/>
                </a:solidFill>
                <a:latin typeface="HP001 4 hàng" panose="020B0603050302020204" pitchFamily="34" charset="0"/>
              </a:rPr>
              <a:t>h</a:t>
            </a:r>
            <a:endParaRPr kumimoji="0" lang="en-US" altLang="vi-VN" sz="7200" b="1" i="0" u="none" strike="noStrike" kern="1200" cap="none" spc="0" normalizeH="0" baseline="0" noProof="0" dirty="0">
              <a:ln>
                <a:noFill/>
              </a:ln>
              <a:solidFill>
                <a:srgbClr val="FF0000"/>
              </a:solidFill>
              <a:effectLst/>
              <a:uLnTx/>
              <a:uFillTx/>
              <a:latin typeface="HP001 4 hàng" panose="020B0603050302020204" pitchFamily="34" charset="-93"/>
              <a:ea typeface="SimSun" panose="02010600030101010101" pitchFamily="2" charset="-122"/>
              <a:cs typeface="+mn-cs"/>
            </a:endParaRPr>
          </a:p>
        </p:txBody>
      </p:sp>
      <p:sp>
        <p:nvSpPr>
          <p:cNvPr id="15" name="Oval 14"/>
          <p:cNvSpPr/>
          <p:nvPr/>
        </p:nvSpPr>
        <p:spPr>
          <a:xfrm>
            <a:off x="1177285" y="5432233"/>
            <a:ext cx="408373" cy="33735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p>
        </p:txBody>
      </p:sp>
      <p:sp>
        <p:nvSpPr>
          <p:cNvPr id="17" name="TextBox 16"/>
          <p:cNvSpPr txBox="1">
            <a:spLocks noChangeArrowheads="1"/>
          </p:cNvSpPr>
          <p:nvPr/>
        </p:nvSpPr>
        <p:spPr bwMode="auto">
          <a:xfrm>
            <a:off x="2323540" y="5067158"/>
            <a:ext cx="233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7200" b="1" dirty="0" err="1">
                <a:solidFill>
                  <a:srgbClr val="FF0000"/>
                </a:solidFill>
                <a:latin typeface="HP001 4 hàng" panose="020B0603050302020204" pitchFamily="34" charset="0"/>
              </a:rPr>
              <a:t>hồ</a:t>
            </a:r>
            <a:endParaRPr kumimoji="0" lang="en-US" altLang="vi-VN" sz="7200" b="1" i="0" u="none" strike="noStrike" kern="1200" cap="none" spc="0" normalizeH="0" baseline="0" noProof="0" dirty="0">
              <a:ln>
                <a:noFill/>
              </a:ln>
              <a:solidFill>
                <a:srgbClr val="FF0000"/>
              </a:solidFill>
              <a:effectLst/>
              <a:uLnTx/>
              <a:uFillTx/>
              <a:latin typeface="HP001 4 hàng" panose="020B0603050302020204" pitchFamily="34" charset="-93"/>
              <a:ea typeface="SimSun" panose="02010600030101010101" pitchFamily="2" charset="-122"/>
              <a:cs typeface="+mn-cs"/>
            </a:endParaRPr>
          </a:p>
        </p:txBody>
      </p:sp>
      <p:sp>
        <p:nvSpPr>
          <p:cNvPr id="18" name="TextBox 17"/>
          <p:cNvSpPr txBox="1">
            <a:spLocks noChangeArrowheads="1"/>
          </p:cNvSpPr>
          <p:nvPr/>
        </p:nvSpPr>
        <p:spPr bwMode="auto">
          <a:xfrm>
            <a:off x="5503118" y="3573629"/>
            <a:ext cx="64232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vi-VN" sz="7200" b="1" i="0" u="none" strike="noStrike" kern="1200" cap="none" spc="0" normalizeH="0" baseline="0" noProof="0" dirty="0">
                <a:ln>
                  <a:noFill/>
                </a:ln>
                <a:solidFill>
                  <a:srgbClr val="FF0000"/>
                </a:solidFill>
                <a:effectLst/>
                <a:uLnTx/>
                <a:uFillTx/>
                <a:latin typeface="HP001 4 hàng" panose="020B0603050302020204" pitchFamily="34" charset="0"/>
                <a:ea typeface="SimSun" panose="02010600030101010101" pitchFamily="2" charset="-122"/>
                <a:cs typeface="+mn-cs"/>
              </a:rPr>
              <a:t>Đọc lại bài </a:t>
            </a:r>
            <a:r>
              <a:rPr kumimoji="0" lang="en-US" altLang="vi-VN" sz="7200" b="1" i="0" u="none" strike="noStrike" kern="1200" cap="none" spc="0" normalizeH="0" baseline="0" noProof="0" dirty="0">
                <a:ln>
                  <a:noFill/>
                </a:ln>
                <a:solidFill>
                  <a:srgbClr val="FF0000"/>
                </a:solidFill>
                <a:effectLst/>
                <a:uLnTx/>
                <a:uFillTx/>
                <a:latin typeface="HP001 4 hàng" panose="020B0603050302020204" pitchFamily="34" charset="0"/>
                <a:ea typeface="SimSun" panose="02010600030101010101" pitchFamily="2" charset="-122"/>
                <a:cs typeface="+mn-cs"/>
              </a:rPr>
              <a:t>1</a:t>
            </a:r>
            <a:r>
              <a:rPr lang="en-US" altLang="vi-VN" sz="7200" b="1" dirty="0">
                <a:solidFill>
                  <a:srgbClr val="FF0000"/>
                </a:solidFill>
                <a:latin typeface="HP001 4 hàng" panose="020B0603050302020204" pitchFamily="34" charset="0"/>
              </a:rPr>
              <a:t>2</a:t>
            </a:r>
            <a:endParaRPr kumimoji="0" lang="en-US" altLang="vi-VN" sz="7200" b="1" i="0" u="none" strike="noStrike" kern="1200" cap="none" spc="0" normalizeH="0" baseline="0" noProof="0" dirty="0">
              <a:ln>
                <a:noFill/>
              </a:ln>
              <a:solidFill>
                <a:srgbClr val="FF0000"/>
              </a:solidFill>
              <a:effectLst/>
              <a:uLnTx/>
              <a:uFillTx/>
              <a:latin typeface="HP001 4 hàng" panose="020B0603050302020204" pitchFamily="34" charset="-93"/>
              <a:ea typeface="SimSun" panose="02010600030101010101" pitchFamily="2" charset="-122"/>
              <a:cs typeface="+mn-cs"/>
            </a:endParaRPr>
          </a:p>
        </p:txBody>
      </p:sp>
    </p:spTree>
    <p:extLst>
      <p:ext uri="{BB962C8B-B14F-4D97-AF65-F5344CB8AC3E}">
        <p14:creationId xmlns:p14="http://schemas.microsoft.com/office/powerpoint/2010/main" val="47810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p:bldP spid="15" grpId="0" animBg="1"/>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clrChange>
              <a:clrFrom>
                <a:srgbClr val="FFFFFF"/>
              </a:clrFrom>
              <a:clrTo>
                <a:srgbClr val="FFFFFF">
                  <a:alpha val="0"/>
                </a:srgbClr>
              </a:clrTo>
            </a:clrChange>
          </a:blip>
          <a:srcRect l="22448" t="30362" r="50156" b="25421"/>
          <a:stretch/>
        </p:blipFill>
        <p:spPr>
          <a:xfrm>
            <a:off x="764766" y="1281117"/>
            <a:ext cx="4707119" cy="4485827"/>
          </a:xfrm>
          <a:prstGeom prst="rect">
            <a:avLst/>
          </a:prstGeom>
        </p:spPr>
      </p:pic>
      <p:sp>
        <p:nvSpPr>
          <p:cNvPr id="21" name="Oval 20"/>
          <p:cNvSpPr/>
          <p:nvPr/>
        </p:nvSpPr>
        <p:spPr>
          <a:xfrm>
            <a:off x="4259971" y="494811"/>
            <a:ext cx="3370217" cy="7383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1. </a:t>
            </a:r>
            <a:r>
              <a:rPr kumimoji="0" lang="en-US" sz="27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Làm</a:t>
            </a:r>
            <a:r>
              <a:rPr kumimoji="0" lang="en-US" sz="27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US" sz="27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quen</a:t>
            </a:r>
            <a:endParaRPr kumimoji="0" lang="en-US" sz="27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nvGrpSpPr>
          <p:cNvPr id="22" name="Group 21"/>
          <p:cNvGrpSpPr/>
          <p:nvPr/>
        </p:nvGrpSpPr>
        <p:grpSpPr>
          <a:xfrm>
            <a:off x="1875192" y="4842243"/>
            <a:ext cx="2384779" cy="1844288"/>
            <a:chOff x="3810000" y="1447800"/>
            <a:chExt cx="2209800" cy="1524000"/>
          </a:xfrm>
        </p:grpSpPr>
        <p:sp>
          <p:nvSpPr>
            <p:cNvPr id="23" name="Rectangle 22"/>
            <p:cNvSpPr/>
            <p:nvPr/>
          </p:nvSpPr>
          <p:spPr>
            <a:xfrm>
              <a:off x="3810000" y="1447800"/>
              <a:ext cx="2209800" cy="8382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VnAvant" panose="020B7200000000000000" pitchFamily="34" charset="0"/>
                  <a:ea typeface="+mn-ea"/>
                  <a:cs typeface="+mn-cs"/>
                </a:rPr>
                <a:t>ga</a:t>
              </a:r>
            </a:p>
          </p:txBody>
        </p:sp>
        <p:sp>
          <p:nvSpPr>
            <p:cNvPr id="24" name="Rectangle 23"/>
            <p:cNvSpPr/>
            <p:nvPr/>
          </p:nvSpPr>
          <p:spPr>
            <a:xfrm>
              <a:off x="3810000" y="2286000"/>
              <a:ext cx="1104900" cy="685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8000"/>
                  </a:solidFill>
                  <a:effectLst/>
                  <a:uLnTx/>
                  <a:uFillTx/>
                  <a:latin typeface=".VnAvant" panose="020B7200000000000000" pitchFamily="34" charset="0"/>
                  <a:ea typeface="+mn-ea"/>
                  <a:cs typeface="+mn-cs"/>
                </a:rPr>
                <a:t>g</a:t>
              </a:r>
            </a:p>
          </p:txBody>
        </p:sp>
        <p:sp>
          <p:nvSpPr>
            <p:cNvPr id="25" name="Rectangle 24"/>
            <p:cNvSpPr/>
            <p:nvPr/>
          </p:nvSpPr>
          <p:spPr>
            <a:xfrm>
              <a:off x="4914900" y="2286000"/>
              <a:ext cx="1104900" cy="685800"/>
            </a:xfrm>
            <a:prstGeom prst="rect">
              <a:avLst/>
            </a:prstGeom>
            <a:solidFill>
              <a:srgbClr val="E9A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VnAvant" panose="020B7200000000000000" pitchFamily="34" charset="0"/>
                  <a:ea typeface="+mn-ea"/>
                  <a:cs typeface="+mn-cs"/>
                </a:rPr>
                <a:t>a</a:t>
              </a:r>
            </a:p>
          </p:txBody>
        </p:sp>
      </p:grpSp>
      <p:sp>
        <p:nvSpPr>
          <p:cNvPr id="26" name="Rectangle 25"/>
          <p:cNvSpPr/>
          <p:nvPr/>
        </p:nvSpPr>
        <p:spPr>
          <a:xfrm>
            <a:off x="1663986" y="4812741"/>
            <a:ext cx="9131090" cy="190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VnAvant" panose="020B7200000000000000" pitchFamily="34" charset="0"/>
                <a:ea typeface="+mn-ea"/>
                <a:cs typeface="+mn-cs"/>
              </a:rPr>
              <a:t>g     </a:t>
            </a:r>
            <a:r>
              <a:rPr kumimoji="0" lang="en-US" sz="72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g</a:t>
            </a:r>
            <a:r>
              <a:rPr kumimoji="0" lang="en-US" sz="7200" b="0" i="0" u="none" strike="noStrike" kern="1200" cap="none" spc="0" normalizeH="0" baseline="0" noProof="0">
                <a:ln>
                  <a:noFill/>
                </a:ln>
                <a:solidFill>
                  <a:prstClr val="black"/>
                </a:solidFill>
                <a:effectLst/>
                <a:uLnTx/>
                <a:uFillTx/>
                <a:latin typeface=".VnAvant" panose="020B7200000000000000" pitchFamily="34" charset="0"/>
                <a:ea typeface="+mn-ea"/>
                <a:cs typeface="+mn-cs"/>
              </a:rPr>
              <a:t> 		G</a:t>
            </a:r>
          </a:p>
        </p:txBody>
      </p:sp>
      <p:pic>
        <p:nvPicPr>
          <p:cNvPr id="27" name="Picture 26"/>
          <p:cNvPicPr>
            <a:picLocks noChangeAspect="1"/>
          </p:cNvPicPr>
          <p:nvPr/>
        </p:nvPicPr>
        <p:blipFill rotWithShape="1">
          <a:blip r:embed="rId2">
            <a:clrChange>
              <a:clrFrom>
                <a:srgbClr val="FFFFFF"/>
              </a:clrFrom>
              <a:clrTo>
                <a:srgbClr val="FFFFFF">
                  <a:alpha val="0"/>
                </a:srgbClr>
              </a:clrTo>
            </a:clrChange>
          </a:blip>
          <a:srcRect l="57828" t="30362" r="13358" b="25421"/>
          <a:stretch/>
        </p:blipFill>
        <p:spPr>
          <a:xfrm>
            <a:off x="6743473" y="1281117"/>
            <a:ext cx="4950823" cy="4485827"/>
          </a:xfrm>
          <a:prstGeom prst="rect">
            <a:avLst/>
          </a:prstGeom>
        </p:spPr>
      </p:pic>
      <p:grpSp>
        <p:nvGrpSpPr>
          <p:cNvPr id="28" name="Group 27"/>
          <p:cNvGrpSpPr/>
          <p:nvPr/>
        </p:nvGrpSpPr>
        <p:grpSpPr>
          <a:xfrm>
            <a:off x="8250997" y="4853568"/>
            <a:ext cx="2384779" cy="1844288"/>
            <a:chOff x="8034449" y="4592263"/>
            <a:chExt cx="2514600" cy="1656347"/>
          </a:xfrm>
        </p:grpSpPr>
        <p:grpSp>
          <p:nvGrpSpPr>
            <p:cNvPr id="29" name="Group 28"/>
            <p:cNvGrpSpPr/>
            <p:nvPr/>
          </p:nvGrpSpPr>
          <p:grpSpPr>
            <a:xfrm>
              <a:off x="8034449" y="4592263"/>
              <a:ext cx="2514600" cy="1656347"/>
              <a:chOff x="3810000" y="1447800"/>
              <a:chExt cx="2209800" cy="1524000"/>
            </a:xfrm>
          </p:grpSpPr>
          <p:sp>
            <p:nvSpPr>
              <p:cNvPr id="31" name="Rectangle 30"/>
              <p:cNvSpPr/>
              <p:nvPr/>
            </p:nvSpPr>
            <p:spPr>
              <a:xfrm>
                <a:off x="3810000" y="1447800"/>
                <a:ext cx="2209800" cy="8382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hồ</a:t>
                </a:r>
              </a:p>
            </p:txBody>
          </p:sp>
          <p:sp>
            <p:nvSpPr>
              <p:cNvPr id="32" name="Rectangle 31"/>
              <p:cNvSpPr/>
              <p:nvPr/>
            </p:nvSpPr>
            <p:spPr>
              <a:xfrm>
                <a:off x="3810000" y="2286000"/>
                <a:ext cx="1104900" cy="685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8000"/>
                    </a:solidFill>
                    <a:effectLst/>
                    <a:uLnTx/>
                    <a:uFillTx/>
                    <a:latin typeface="UTM Avo" panose="02040603050506020204" pitchFamily="18" charset="0"/>
                    <a:ea typeface="+mn-ea"/>
                    <a:cs typeface="+mn-cs"/>
                  </a:rPr>
                  <a:t>hô</a:t>
                </a:r>
              </a:p>
            </p:txBody>
          </p:sp>
          <p:sp>
            <p:nvSpPr>
              <p:cNvPr id="33" name="Rectangle 32"/>
              <p:cNvSpPr/>
              <p:nvPr/>
            </p:nvSpPr>
            <p:spPr>
              <a:xfrm>
                <a:off x="4914900" y="2286000"/>
                <a:ext cx="1104900" cy="685800"/>
              </a:xfrm>
              <a:prstGeom prst="rect">
                <a:avLst/>
              </a:prstGeom>
              <a:solidFill>
                <a:srgbClr val="E9A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VnAvant" panose="020B7200000000000000" pitchFamily="34" charset="0"/>
                  <a:ea typeface="+mn-ea"/>
                  <a:cs typeface="+mn-cs"/>
                </a:endParaRPr>
              </a:p>
            </p:txBody>
          </p:sp>
        </p:grpSp>
        <p:cxnSp>
          <p:nvCxnSpPr>
            <p:cNvPr id="30" name="Straight Connector 29"/>
            <p:cNvCxnSpPr/>
            <p:nvPr/>
          </p:nvCxnSpPr>
          <p:spPr>
            <a:xfrm>
              <a:off x="9850352" y="5745708"/>
              <a:ext cx="153457" cy="1585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1283757" y="4675888"/>
            <a:ext cx="10128150" cy="218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h     </a:t>
            </a:r>
            <a:r>
              <a:rPr kumimoji="0" lang="en-US" sz="72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h</a:t>
            </a:r>
            <a:r>
              <a:rPr kumimoji="0" lang="en-US" sz="72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H</a:t>
            </a:r>
          </a:p>
        </p:txBody>
      </p:sp>
    </p:spTree>
    <p:extLst>
      <p:ext uri="{BB962C8B-B14F-4D97-AF65-F5344CB8AC3E}">
        <p14:creationId xmlns:p14="http://schemas.microsoft.com/office/powerpoint/2010/main" val="2455052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grpId="2" nodeType="clickEffect">
                                  <p:stCondLst>
                                    <p:cond delay="0"/>
                                  </p:stCondLst>
                                  <p:childTnLst>
                                    <p:animEffect transition="out" filter="wedge">
                                      <p:cBhvr>
                                        <p:cTn id="18" dur="2000"/>
                                        <p:tgtEl>
                                          <p:spTgt spid="26"/>
                                        </p:tgtEl>
                                      </p:cBhvr>
                                    </p:animEffect>
                                    <p:set>
                                      <p:cBhvr>
                                        <p:cTn id="19" dur="1" fill="hold">
                                          <p:stCondLst>
                                            <p:cond delay="1999"/>
                                          </p:stCondLst>
                                        </p:cTn>
                                        <p:tgtEl>
                                          <p:spTgt spid="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1" nodeType="clickEffect">
                                  <p:stCondLst>
                                    <p:cond delay="0"/>
                                  </p:stCondLst>
                                  <p:childTnLst>
                                    <p:animEffect transition="out" filter="wipe(down)">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circle(in)">
                                      <p:cBhvr>
                                        <p:cTn id="3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70104" y="1299468"/>
            <a:ext cx="6223794" cy="2428875"/>
          </a:xfrm>
          <a:prstGeom prst="rect">
            <a:avLst/>
          </a:prstGeom>
          <a:noFill/>
          <a:ln/>
        </p:spPr>
        <p:txBody>
          <a:bodyPr wrap="square" lIns="0" tIns="0" rIns="0" bIns="0" rtlCol="0" anchor="t"/>
          <a:lstStyle/>
          <a:p>
            <a:pPr>
              <a:lnSpc>
                <a:spcPts val="6375"/>
              </a:lnSpc>
            </a:pPr>
            <a:r>
              <a:rPr lang="en-US" sz="5083" kern="0" spc="-102" dirty="0">
                <a:solidFill>
                  <a:srgbClr val="D73AD7"/>
                </a:solidFill>
                <a:latin typeface="Source Serif Pro" pitchFamily="34" charset="0"/>
                <a:ea typeface="Source Serif Pro" pitchFamily="34" charset="-122"/>
                <a:cs typeface="Source Serif Pro" pitchFamily="34" charset="-120"/>
              </a:rPr>
              <a:t>Tầm quan trọng của bảo vệ môi trường ở hồ Gươm, Hà Nội</a:t>
            </a:r>
            <a:endParaRPr lang="en-US" sz="5083" dirty="0"/>
          </a:p>
        </p:txBody>
      </p:sp>
      <p:sp>
        <p:nvSpPr>
          <p:cNvPr id="4" name="Text 1"/>
          <p:cNvSpPr/>
          <p:nvPr/>
        </p:nvSpPr>
        <p:spPr>
          <a:xfrm>
            <a:off x="5270104" y="4027488"/>
            <a:ext cx="6223794" cy="957560"/>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Hồ Gươm là biểu tượng của Hà Nội, nơi lưu giữ những câu chuyện lịch sử và văn hóa quý báu. Bảo vệ môi trường hồ Gươm là trách nhiệm của mỗi người dân, góp phần giữ gìn vẻ đẹp và giá trị của di sản quốc gia.</a:t>
            </a:r>
            <a:endParaRPr lang="en-US" sz="1542" dirty="0"/>
          </a:p>
        </p:txBody>
      </p:sp>
      <p:sp>
        <p:nvSpPr>
          <p:cNvPr id="5" name="Shape 2"/>
          <p:cNvSpPr/>
          <p:nvPr/>
        </p:nvSpPr>
        <p:spPr>
          <a:xfrm>
            <a:off x="5270104" y="5224264"/>
            <a:ext cx="319088" cy="319088"/>
          </a:xfrm>
          <a:prstGeom prst="roundRect">
            <a:avLst>
              <a:gd name="adj" fmla="val 23878209"/>
            </a:avLst>
          </a:prstGeom>
          <a:noFill/>
          <a:ln w="7620">
            <a:solidFill>
              <a:srgbClr val="FFFFFF"/>
            </a:solidFill>
            <a:prstDash val="solid"/>
          </a:ln>
        </p:spPr>
      </p:sp>
      <p:pic>
        <p:nvPicPr>
          <p:cNvPr id="8" name="Picture 7">
            <a:extLst>
              <a:ext uri="{FF2B5EF4-FFF2-40B4-BE49-F238E27FC236}">
                <a16:creationId xmlns:a16="http://schemas.microsoft.com/office/drawing/2014/main" id="{62AC0508-C1AF-4032-BAB8-A58F09280228}"/>
              </a:ext>
            </a:extLst>
          </p:cNvPr>
          <p:cNvPicPr>
            <a:picLocks noChangeAspect="1"/>
          </p:cNvPicPr>
          <p:nvPr/>
        </p:nvPicPr>
        <p:blipFill rotWithShape="1">
          <a:blip r:embed="rId3">
            <a:clrChange>
              <a:clrFrom>
                <a:srgbClr val="FFFFFF"/>
              </a:clrFrom>
              <a:clrTo>
                <a:srgbClr val="FFFFFF">
                  <a:alpha val="0"/>
                </a:srgbClr>
              </a:clrTo>
            </a:clrChange>
          </a:blip>
          <a:srcRect l="57828" t="30362" r="13358" b="25421"/>
          <a:stretch/>
        </p:blipFill>
        <p:spPr>
          <a:xfrm>
            <a:off x="319281" y="1299468"/>
            <a:ext cx="4950823" cy="4485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1053" y="2904232"/>
            <a:ext cx="10396934" cy="538758"/>
          </a:xfrm>
          <a:prstGeom prst="rect">
            <a:avLst/>
          </a:prstGeom>
          <a:noFill/>
          <a:ln/>
        </p:spPr>
        <p:txBody>
          <a:bodyPr wrap="none" lIns="0" tIns="0" rIns="0" bIns="0" rtlCol="0" anchor="t"/>
          <a:lstStyle/>
          <a:p>
            <a:pPr>
              <a:lnSpc>
                <a:spcPts val="4208"/>
              </a:lnSpc>
            </a:pPr>
            <a:r>
              <a:rPr lang="en-US" sz="3375" kern="0" spc="-67" dirty="0">
                <a:solidFill>
                  <a:srgbClr val="D73AD7"/>
                </a:solidFill>
                <a:latin typeface="Source Serif Pro" pitchFamily="34" charset="0"/>
                <a:ea typeface="Source Serif Pro" pitchFamily="34" charset="-122"/>
                <a:cs typeface="Source Serif Pro" pitchFamily="34" charset="-120"/>
              </a:rPr>
              <a:t>Các hành động cụ thể để bảo vệ môi trường tại hồ Gươm</a:t>
            </a:r>
            <a:endParaRPr lang="en-US" sz="3375" dirty="0"/>
          </a:p>
        </p:txBody>
      </p:sp>
      <p:sp>
        <p:nvSpPr>
          <p:cNvPr id="4" name="Shape 1"/>
          <p:cNvSpPr/>
          <p:nvPr/>
        </p:nvSpPr>
        <p:spPr>
          <a:xfrm>
            <a:off x="641053" y="3923705"/>
            <a:ext cx="412056" cy="412056"/>
          </a:xfrm>
          <a:prstGeom prst="roundRect">
            <a:avLst>
              <a:gd name="adj" fmla="val 18670"/>
            </a:avLst>
          </a:prstGeom>
          <a:solidFill>
            <a:srgbClr val="F4D4F7"/>
          </a:solidFill>
          <a:ln w="7620">
            <a:solidFill>
              <a:srgbClr val="DABADD"/>
            </a:solidFill>
            <a:prstDash val="solid"/>
          </a:ln>
        </p:spPr>
      </p:sp>
      <p:sp>
        <p:nvSpPr>
          <p:cNvPr id="5" name="Text 2"/>
          <p:cNvSpPr/>
          <p:nvPr/>
        </p:nvSpPr>
        <p:spPr>
          <a:xfrm>
            <a:off x="782439" y="4000401"/>
            <a:ext cx="129282" cy="258564"/>
          </a:xfrm>
          <a:prstGeom prst="rect">
            <a:avLst/>
          </a:prstGeom>
          <a:noFill/>
          <a:ln/>
        </p:spPr>
        <p:txBody>
          <a:bodyPr wrap="none" lIns="0" tIns="0" rIns="0" bIns="0" rtlCol="0" anchor="t"/>
          <a:lstStyle/>
          <a:p>
            <a:pPr algn="ctr">
              <a:lnSpc>
                <a:spcPts val="2000"/>
              </a:lnSpc>
            </a:pPr>
            <a:r>
              <a:rPr lang="en-US" sz="2000" kern="0" spc="-41" dirty="0">
                <a:solidFill>
                  <a:srgbClr val="272525"/>
                </a:solidFill>
                <a:latin typeface="Source Serif Pro" pitchFamily="34" charset="0"/>
                <a:ea typeface="Source Serif Pro" pitchFamily="34" charset="-122"/>
                <a:cs typeface="Source Serif Pro" pitchFamily="34" charset="-120"/>
              </a:rPr>
              <a:t>1</a:t>
            </a:r>
            <a:endParaRPr lang="en-US" sz="2000" dirty="0"/>
          </a:p>
        </p:txBody>
      </p:sp>
      <p:sp>
        <p:nvSpPr>
          <p:cNvPr id="6" name="Text 3"/>
          <p:cNvSpPr/>
          <p:nvPr/>
        </p:nvSpPr>
        <p:spPr>
          <a:xfrm>
            <a:off x="1236266" y="3923706"/>
            <a:ext cx="2154932" cy="269379"/>
          </a:xfrm>
          <a:prstGeom prst="rect">
            <a:avLst/>
          </a:prstGeom>
          <a:noFill/>
          <a:ln/>
        </p:spPr>
        <p:txBody>
          <a:bodyPr wrap="none" lIns="0" tIns="0" rIns="0" bIns="0" rtlCol="0" anchor="t"/>
          <a:lstStyle/>
          <a:p>
            <a:pPr>
              <a:lnSpc>
                <a:spcPts val="2083"/>
              </a:lnSpc>
            </a:pPr>
            <a:r>
              <a:rPr lang="en-US" sz="1667" kern="0" spc="-34" dirty="0">
                <a:solidFill>
                  <a:srgbClr val="272525"/>
                </a:solidFill>
                <a:latin typeface="Source Serif Pro" pitchFamily="34" charset="0"/>
                <a:ea typeface="Source Serif Pro" pitchFamily="34" charset="-122"/>
                <a:cs typeface="Source Serif Pro" pitchFamily="34" charset="-120"/>
              </a:rPr>
              <a:t>Giữ gìn vệ sinh</a:t>
            </a:r>
            <a:endParaRPr lang="en-US" sz="1667" dirty="0"/>
          </a:p>
        </p:txBody>
      </p:sp>
      <p:sp>
        <p:nvSpPr>
          <p:cNvPr id="7" name="Text 4"/>
          <p:cNvSpPr/>
          <p:nvPr/>
        </p:nvSpPr>
        <p:spPr>
          <a:xfrm>
            <a:off x="1236266" y="4302920"/>
            <a:ext cx="4768156" cy="585986"/>
          </a:xfrm>
          <a:prstGeom prst="rect">
            <a:avLst/>
          </a:prstGeom>
          <a:noFill/>
          <a:ln/>
        </p:spPr>
        <p:txBody>
          <a:bodyPr wrap="square" lIns="0" tIns="0" rIns="0" bIns="0" rtlCol="0" anchor="t"/>
          <a:lstStyle/>
          <a:p>
            <a:pPr>
              <a:lnSpc>
                <a:spcPts val="2292"/>
              </a:lnSpc>
            </a:pPr>
            <a:r>
              <a:rPr lang="en-US" sz="1417" kern="0" spc="-29" dirty="0">
                <a:solidFill>
                  <a:srgbClr val="272525"/>
                </a:solidFill>
                <a:latin typeface="Source Sans Pro" pitchFamily="34" charset="0"/>
                <a:ea typeface="Source Sans Pro" pitchFamily="34" charset="-122"/>
                <a:cs typeface="Source Sans Pro" pitchFamily="34" charset="-120"/>
              </a:rPr>
              <a:t>Không xả rác, vứt rác đúng nơi quy định, hạn chế sử dụng túi nilon.</a:t>
            </a:r>
            <a:endParaRPr lang="en-US" sz="1417" dirty="0"/>
          </a:p>
        </p:txBody>
      </p:sp>
      <p:sp>
        <p:nvSpPr>
          <p:cNvPr id="8" name="Shape 5"/>
          <p:cNvSpPr/>
          <p:nvPr/>
        </p:nvSpPr>
        <p:spPr>
          <a:xfrm>
            <a:off x="6187580" y="3923705"/>
            <a:ext cx="412056" cy="412056"/>
          </a:xfrm>
          <a:prstGeom prst="roundRect">
            <a:avLst>
              <a:gd name="adj" fmla="val 18670"/>
            </a:avLst>
          </a:prstGeom>
          <a:solidFill>
            <a:srgbClr val="F4D4F7"/>
          </a:solidFill>
          <a:ln w="7620">
            <a:solidFill>
              <a:srgbClr val="DABADD"/>
            </a:solidFill>
            <a:prstDash val="solid"/>
          </a:ln>
        </p:spPr>
      </p:sp>
      <p:sp>
        <p:nvSpPr>
          <p:cNvPr id="9" name="Text 6"/>
          <p:cNvSpPr/>
          <p:nvPr/>
        </p:nvSpPr>
        <p:spPr>
          <a:xfrm>
            <a:off x="6328966" y="4000401"/>
            <a:ext cx="129282" cy="258564"/>
          </a:xfrm>
          <a:prstGeom prst="rect">
            <a:avLst/>
          </a:prstGeom>
          <a:noFill/>
          <a:ln/>
        </p:spPr>
        <p:txBody>
          <a:bodyPr wrap="none" lIns="0" tIns="0" rIns="0" bIns="0" rtlCol="0" anchor="t"/>
          <a:lstStyle/>
          <a:p>
            <a:pPr algn="ctr">
              <a:lnSpc>
                <a:spcPts val="2000"/>
              </a:lnSpc>
            </a:pPr>
            <a:r>
              <a:rPr lang="en-US" sz="2000" kern="0" spc="-41" dirty="0">
                <a:solidFill>
                  <a:srgbClr val="272525"/>
                </a:solidFill>
                <a:latin typeface="Source Serif Pro" pitchFamily="34" charset="0"/>
                <a:ea typeface="Source Serif Pro" pitchFamily="34" charset="-122"/>
                <a:cs typeface="Source Serif Pro" pitchFamily="34" charset="-120"/>
              </a:rPr>
              <a:t>2</a:t>
            </a:r>
            <a:endParaRPr lang="en-US" sz="2000" dirty="0"/>
          </a:p>
        </p:txBody>
      </p:sp>
      <p:sp>
        <p:nvSpPr>
          <p:cNvPr id="10" name="Text 7"/>
          <p:cNvSpPr/>
          <p:nvPr/>
        </p:nvSpPr>
        <p:spPr>
          <a:xfrm>
            <a:off x="6782792" y="3923706"/>
            <a:ext cx="2154932" cy="269379"/>
          </a:xfrm>
          <a:prstGeom prst="rect">
            <a:avLst/>
          </a:prstGeom>
          <a:noFill/>
          <a:ln/>
        </p:spPr>
        <p:txBody>
          <a:bodyPr wrap="none" lIns="0" tIns="0" rIns="0" bIns="0" rtlCol="0" anchor="t"/>
          <a:lstStyle/>
          <a:p>
            <a:pPr>
              <a:lnSpc>
                <a:spcPts val="2083"/>
              </a:lnSpc>
            </a:pPr>
            <a:r>
              <a:rPr lang="en-US" sz="1667" kern="0" spc="-34" dirty="0">
                <a:solidFill>
                  <a:srgbClr val="272525"/>
                </a:solidFill>
                <a:latin typeface="Source Serif Pro" pitchFamily="34" charset="0"/>
                <a:ea typeface="Source Serif Pro" pitchFamily="34" charset="-122"/>
                <a:cs typeface="Source Serif Pro" pitchFamily="34" charset="-120"/>
              </a:rPr>
              <a:t>Bảo vệ cây xanh</a:t>
            </a:r>
            <a:endParaRPr lang="en-US" sz="1667" dirty="0"/>
          </a:p>
        </p:txBody>
      </p:sp>
      <p:sp>
        <p:nvSpPr>
          <p:cNvPr id="11" name="Text 8"/>
          <p:cNvSpPr/>
          <p:nvPr/>
        </p:nvSpPr>
        <p:spPr>
          <a:xfrm>
            <a:off x="6782793" y="4302920"/>
            <a:ext cx="4768156" cy="585986"/>
          </a:xfrm>
          <a:prstGeom prst="rect">
            <a:avLst/>
          </a:prstGeom>
          <a:noFill/>
          <a:ln/>
        </p:spPr>
        <p:txBody>
          <a:bodyPr wrap="square" lIns="0" tIns="0" rIns="0" bIns="0" rtlCol="0" anchor="t"/>
          <a:lstStyle/>
          <a:p>
            <a:pPr>
              <a:lnSpc>
                <a:spcPts val="2292"/>
              </a:lnSpc>
            </a:pPr>
            <a:r>
              <a:rPr lang="en-US" sz="1417" kern="0" spc="-29" dirty="0">
                <a:solidFill>
                  <a:srgbClr val="272525"/>
                </a:solidFill>
                <a:latin typeface="Source Sans Pro" pitchFamily="34" charset="0"/>
                <a:ea typeface="Source Sans Pro" pitchFamily="34" charset="-122"/>
                <a:cs typeface="Source Sans Pro" pitchFamily="34" charset="-120"/>
              </a:rPr>
              <a:t>Trồng thêm cây xanh, chăm sóc cây xanh, không bẻ cành, chặt phá cây.</a:t>
            </a:r>
            <a:endParaRPr lang="en-US" sz="1417" dirty="0"/>
          </a:p>
        </p:txBody>
      </p:sp>
      <p:sp>
        <p:nvSpPr>
          <p:cNvPr id="12" name="Shape 9"/>
          <p:cNvSpPr/>
          <p:nvPr/>
        </p:nvSpPr>
        <p:spPr>
          <a:xfrm>
            <a:off x="641053" y="5278041"/>
            <a:ext cx="412056" cy="412056"/>
          </a:xfrm>
          <a:prstGeom prst="roundRect">
            <a:avLst>
              <a:gd name="adj" fmla="val 18670"/>
            </a:avLst>
          </a:prstGeom>
          <a:solidFill>
            <a:srgbClr val="F4D4F7"/>
          </a:solidFill>
          <a:ln w="7620">
            <a:solidFill>
              <a:srgbClr val="DABADD"/>
            </a:solidFill>
            <a:prstDash val="solid"/>
          </a:ln>
        </p:spPr>
      </p:sp>
      <p:sp>
        <p:nvSpPr>
          <p:cNvPr id="13" name="Text 10"/>
          <p:cNvSpPr/>
          <p:nvPr/>
        </p:nvSpPr>
        <p:spPr>
          <a:xfrm>
            <a:off x="782439" y="5354737"/>
            <a:ext cx="129282" cy="258564"/>
          </a:xfrm>
          <a:prstGeom prst="rect">
            <a:avLst/>
          </a:prstGeom>
          <a:noFill/>
          <a:ln/>
        </p:spPr>
        <p:txBody>
          <a:bodyPr wrap="none" lIns="0" tIns="0" rIns="0" bIns="0" rtlCol="0" anchor="t"/>
          <a:lstStyle/>
          <a:p>
            <a:pPr algn="ctr">
              <a:lnSpc>
                <a:spcPts val="2000"/>
              </a:lnSpc>
            </a:pPr>
            <a:r>
              <a:rPr lang="en-US" sz="2000" kern="0" spc="-41" dirty="0">
                <a:solidFill>
                  <a:srgbClr val="272525"/>
                </a:solidFill>
                <a:latin typeface="Source Serif Pro" pitchFamily="34" charset="0"/>
                <a:ea typeface="Source Serif Pro" pitchFamily="34" charset="-122"/>
                <a:cs typeface="Source Serif Pro" pitchFamily="34" charset="-120"/>
              </a:rPr>
              <a:t>3</a:t>
            </a:r>
            <a:endParaRPr lang="en-US" sz="2000" dirty="0"/>
          </a:p>
        </p:txBody>
      </p:sp>
      <p:sp>
        <p:nvSpPr>
          <p:cNvPr id="14" name="Text 11"/>
          <p:cNvSpPr/>
          <p:nvPr/>
        </p:nvSpPr>
        <p:spPr>
          <a:xfrm>
            <a:off x="1236266" y="5278041"/>
            <a:ext cx="2154932" cy="269379"/>
          </a:xfrm>
          <a:prstGeom prst="rect">
            <a:avLst/>
          </a:prstGeom>
          <a:noFill/>
          <a:ln/>
        </p:spPr>
        <p:txBody>
          <a:bodyPr wrap="none" lIns="0" tIns="0" rIns="0" bIns="0" rtlCol="0" anchor="t"/>
          <a:lstStyle/>
          <a:p>
            <a:pPr>
              <a:lnSpc>
                <a:spcPts val="2083"/>
              </a:lnSpc>
            </a:pPr>
            <a:r>
              <a:rPr lang="en-US" sz="1667" kern="0" spc="-34" dirty="0">
                <a:solidFill>
                  <a:srgbClr val="272525"/>
                </a:solidFill>
                <a:latin typeface="Source Serif Pro" pitchFamily="34" charset="0"/>
                <a:ea typeface="Source Serif Pro" pitchFamily="34" charset="-122"/>
                <a:cs typeface="Source Serif Pro" pitchFamily="34" charset="-120"/>
              </a:rPr>
              <a:t>Bảo vệ nguồn nước</a:t>
            </a:r>
            <a:endParaRPr lang="en-US" sz="1667" dirty="0"/>
          </a:p>
        </p:txBody>
      </p:sp>
      <p:sp>
        <p:nvSpPr>
          <p:cNvPr id="15" name="Text 12"/>
          <p:cNvSpPr/>
          <p:nvPr/>
        </p:nvSpPr>
        <p:spPr>
          <a:xfrm>
            <a:off x="1236266" y="5657255"/>
            <a:ext cx="4768156" cy="585986"/>
          </a:xfrm>
          <a:prstGeom prst="rect">
            <a:avLst/>
          </a:prstGeom>
          <a:noFill/>
          <a:ln/>
        </p:spPr>
        <p:txBody>
          <a:bodyPr wrap="square" lIns="0" tIns="0" rIns="0" bIns="0" rtlCol="0" anchor="t"/>
          <a:lstStyle/>
          <a:p>
            <a:pPr>
              <a:lnSpc>
                <a:spcPts val="2292"/>
              </a:lnSpc>
            </a:pPr>
            <a:r>
              <a:rPr lang="en-US" sz="1417" kern="0" spc="-29" dirty="0">
                <a:solidFill>
                  <a:srgbClr val="272525"/>
                </a:solidFill>
                <a:latin typeface="Source Sans Pro" pitchFamily="34" charset="0"/>
                <a:ea typeface="Source Sans Pro" pitchFamily="34" charset="-122"/>
                <a:cs typeface="Source Sans Pro" pitchFamily="34" charset="-120"/>
              </a:rPr>
              <a:t>Không xả nước thải, hóa chất độc hại xuống hồ, hạn chế sử dụng hóa chất tẩy rửa.</a:t>
            </a:r>
            <a:endParaRPr lang="en-US" sz="1417" dirty="0"/>
          </a:p>
        </p:txBody>
      </p:sp>
      <p:sp>
        <p:nvSpPr>
          <p:cNvPr id="16" name="Shape 13"/>
          <p:cNvSpPr/>
          <p:nvPr/>
        </p:nvSpPr>
        <p:spPr>
          <a:xfrm>
            <a:off x="6187580" y="5278041"/>
            <a:ext cx="412056" cy="412056"/>
          </a:xfrm>
          <a:prstGeom prst="roundRect">
            <a:avLst>
              <a:gd name="adj" fmla="val 18670"/>
            </a:avLst>
          </a:prstGeom>
          <a:solidFill>
            <a:srgbClr val="F4D4F7"/>
          </a:solidFill>
          <a:ln w="7620">
            <a:solidFill>
              <a:srgbClr val="DABADD"/>
            </a:solidFill>
            <a:prstDash val="solid"/>
          </a:ln>
        </p:spPr>
      </p:sp>
      <p:sp>
        <p:nvSpPr>
          <p:cNvPr id="17" name="Text 14"/>
          <p:cNvSpPr/>
          <p:nvPr/>
        </p:nvSpPr>
        <p:spPr>
          <a:xfrm>
            <a:off x="6328966" y="5354737"/>
            <a:ext cx="129282" cy="258564"/>
          </a:xfrm>
          <a:prstGeom prst="rect">
            <a:avLst/>
          </a:prstGeom>
          <a:noFill/>
          <a:ln/>
        </p:spPr>
        <p:txBody>
          <a:bodyPr wrap="none" lIns="0" tIns="0" rIns="0" bIns="0" rtlCol="0" anchor="t"/>
          <a:lstStyle/>
          <a:p>
            <a:pPr algn="ctr">
              <a:lnSpc>
                <a:spcPts val="2000"/>
              </a:lnSpc>
            </a:pPr>
            <a:r>
              <a:rPr lang="en-US" sz="2000" kern="0" spc="-41" dirty="0">
                <a:solidFill>
                  <a:srgbClr val="272525"/>
                </a:solidFill>
                <a:latin typeface="Source Serif Pro" pitchFamily="34" charset="0"/>
                <a:ea typeface="Source Serif Pro" pitchFamily="34" charset="-122"/>
                <a:cs typeface="Source Serif Pro" pitchFamily="34" charset="-120"/>
              </a:rPr>
              <a:t>4</a:t>
            </a:r>
            <a:endParaRPr lang="en-US" sz="2000" dirty="0"/>
          </a:p>
        </p:txBody>
      </p:sp>
      <p:sp>
        <p:nvSpPr>
          <p:cNvPr id="18" name="Text 15"/>
          <p:cNvSpPr/>
          <p:nvPr/>
        </p:nvSpPr>
        <p:spPr>
          <a:xfrm>
            <a:off x="6782792" y="5278041"/>
            <a:ext cx="2154932" cy="269379"/>
          </a:xfrm>
          <a:prstGeom prst="rect">
            <a:avLst/>
          </a:prstGeom>
          <a:noFill/>
          <a:ln/>
        </p:spPr>
        <p:txBody>
          <a:bodyPr wrap="none" lIns="0" tIns="0" rIns="0" bIns="0" rtlCol="0" anchor="t"/>
          <a:lstStyle/>
          <a:p>
            <a:pPr>
              <a:lnSpc>
                <a:spcPts val="2083"/>
              </a:lnSpc>
            </a:pPr>
            <a:r>
              <a:rPr lang="en-US" sz="1667" kern="0" spc="-34" dirty="0">
                <a:solidFill>
                  <a:srgbClr val="272525"/>
                </a:solidFill>
                <a:latin typeface="Source Serif Pro" pitchFamily="34" charset="0"/>
                <a:ea typeface="Source Serif Pro" pitchFamily="34" charset="-122"/>
                <a:cs typeface="Source Serif Pro" pitchFamily="34" charset="-120"/>
              </a:rPr>
              <a:t>Tuyên truyền</a:t>
            </a:r>
            <a:endParaRPr lang="en-US" sz="1667" dirty="0"/>
          </a:p>
        </p:txBody>
      </p:sp>
      <p:sp>
        <p:nvSpPr>
          <p:cNvPr id="19" name="Text 16"/>
          <p:cNvSpPr/>
          <p:nvPr/>
        </p:nvSpPr>
        <p:spPr>
          <a:xfrm>
            <a:off x="6782793" y="5657255"/>
            <a:ext cx="4768156" cy="585986"/>
          </a:xfrm>
          <a:prstGeom prst="rect">
            <a:avLst/>
          </a:prstGeom>
          <a:noFill/>
          <a:ln/>
        </p:spPr>
        <p:txBody>
          <a:bodyPr wrap="square" lIns="0" tIns="0" rIns="0" bIns="0" rtlCol="0" anchor="t"/>
          <a:lstStyle/>
          <a:p>
            <a:pPr>
              <a:lnSpc>
                <a:spcPts val="2292"/>
              </a:lnSpc>
            </a:pPr>
            <a:r>
              <a:rPr lang="en-US" sz="1417" kern="0" spc="-29" dirty="0">
                <a:solidFill>
                  <a:srgbClr val="272525"/>
                </a:solidFill>
                <a:latin typeface="Source Sans Pro" pitchFamily="34" charset="0"/>
                <a:ea typeface="Source Sans Pro" pitchFamily="34" charset="-122"/>
                <a:cs typeface="Source Sans Pro" pitchFamily="34" charset="-120"/>
              </a:rPr>
              <a:t>Nâng cao ý thức bảo vệ môi trường cho mọi người, chia sẻ thông tin về việc bảo vệ hồ Gươm.</a:t>
            </a:r>
            <a:endParaRPr lang="en-US" sz="1417" dirty="0"/>
          </a:p>
        </p:txBody>
      </p:sp>
      <p:pic>
        <p:nvPicPr>
          <p:cNvPr id="20" name="Picture 19">
            <a:extLst>
              <a:ext uri="{FF2B5EF4-FFF2-40B4-BE49-F238E27FC236}">
                <a16:creationId xmlns:a16="http://schemas.microsoft.com/office/drawing/2014/main" id="{75D5192C-685A-4B6F-8057-E7A2982190F2}"/>
              </a:ext>
            </a:extLst>
          </p:cNvPr>
          <p:cNvPicPr>
            <a:picLocks noChangeAspect="1"/>
          </p:cNvPicPr>
          <p:nvPr/>
        </p:nvPicPr>
        <p:blipFill rotWithShape="1">
          <a:blip r:embed="rId3">
            <a:clrChange>
              <a:clrFrom>
                <a:srgbClr val="FFFFFF"/>
              </a:clrFrom>
              <a:clrTo>
                <a:srgbClr val="FFFFFF">
                  <a:alpha val="0"/>
                </a:srgbClr>
              </a:clrTo>
            </a:clrChange>
          </a:blip>
          <a:srcRect l="57828" t="30362" r="13358" b="34257"/>
          <a:stretch/>
        </p:blipFill>
        <p:spPr>
          <a:xfrm>
            <a:off x="3673353" y="198250"/>
            <a:ext cx="3626371" cy="2629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pic>
        <p:nvPicPr>
          <p:cNvPr id="3" name="Image 1" descr="preencoded.png"/>
          <p:cNvPicPr>
            <a:picLocks noChangeAspect="1"/>
          </p:cNvPicPr>
          <p:nvPr/>
        </p:nvPicPr>
        <p:blipFill>
          <a:blip r:embed="rId4"/>
          <a:stretch>
            <a:fillRect/>
          </a:stretch>
        </p:blipFill>
        <p:spPr>
          <a:xfrm>
            <a:off x="7846616" y="516732"/>
            <a:ext cx="4118669" cy="5824538"/>
          </a:xfrm>
          <a:prstGeom prst="rect">
            <a:avLst/>
          </a:prstGeom>
        </p:spPr>
      </p:pic>
      <p:sp>
        <p:nvSpPr>
          <p:cNvPr id="4" name="Text 0"/>
          <p:cNvSpPr/>
          <p:nvPr/>
        </p:nvSpPr>
        <p:spPr>
          <a:xfrm>
            <a:off x="634504" y="584200"/>
            <a:ext cx="6350993" cy="1066602"/>
          </a:xfrm>
          <a:prstGeom prst="rect">
            <a:avLst/>
          </a:prstGeom>
          <a:noFill/>
          <a:ln/>
        </p:spPr>
        <p:txBody>
          <a:bodyPr wrap="square" lIns="0" tIns="0" rIns="0" bIns="0" rtlCol="0" anchor="t"/>
          <a:lstStyle/>
          <a:p>
            <a:pPr>
              <a:lnSpc>
                <a:spcPts val="4167"/>
              </a:lnSpc>
            </a:pPr>
            <a:r>
              <a:rPr lang="en-US" sz="3333" kern="0" spc="-67" dirty="0">
                <a:solidFill>
                  <a:srgbClr val="D73AD7"/>
                </a:solidFill>
                <a:latin typeface="Source Serif Pro" pitchFamily="34" charset="0"/>
                <a:ea typeface="Source Serif Pro" pitchFamily="34" charset="-122"/>
                <a:cs typeface="Source Serif Pro" pitchFamily="34" charset="-120"/>
              </a:rPr>
              <a:t>Vai trò của học sinh lớp 1 trong việc bảo vệ môi trường hồ Gươm</a:t>
            </a:r>
            <a:endParaRPr lang="en-US" sz="3333" dirty="0"/>
          </a:p>
        </p:txBody>
      </p:sp>
      <p:pic>
        <p:nvPicPr>
          <p:cNvPr id="5" name="Image 2" descr="preencoded.png"/>
          <p:cNvPicPr>
            <a:picLocks noChangeAspect="1"/>
          </p:cNvPicPr>
          <p:nvPr/>
        </p:nvPicPr>
        <p:blipFill>
          <a:blip r:embed="rId5"/>
          <a:stretch>
            <a:fillRect/>
          </a:stretch>
        </p:blipFill>
        <p:spPr>
          <a:xfrm>
            <a:off x="634504" y="1922661"/>
            <a:ext cx="906463" cy="1450380"/>
          </a:xfrm>
          <a:prstGeom prst="rect">
            <a:avLst/>
          </a:prstGeom>
        </p:spPr>
      </p:pic>
      <p:sp>
        <p:nvSpPr>
          <p:cNvPr id="6" name="Text 1"/>
          <p:cNvSpPr/>
          <p:nvPr/>
        </p:nvSpPr>
        <p:spPr>
          <a:xfrm>
            <a:off x="1812826" y="2103934"/>
            <a:ext cx="2133005" cy="266601"/>
          </a:xfrm>
          <a:prstGeom prst="rect">
            <a:avLst/>
          </a:prstGeom>
          <a:noFill/>
          <a:ln/>
        </p:spPr>
        <p:txBody>
          <a:bodyPr wrap="none" lIns="0" tIns="0" rIns="0" bIns="0" rtlCol="0" anchor="t"/>
          <a:lstStyle/>
          <a:p>
            <a:pPr>
              <a:lnSpc>
                <a:spcPts val="2083"/>
              </a:lnSpc>
            </a:pPr>
            <a:r>
              <a:rPr lang="en-US" sz="1667" kern="0" spc="-33" dirty="0">
                <a:solidFill>
                  <a:srgbClr val="272525"/>
                </a:solidFill>
                <a:latin typeface="Source Serif Pro" pitchFamily="34" charset="0"/>
                <a:ea typeface="Source Serif Pro" pitchFamily="34" charset="-122"/>
                <a:cs typeface="Source Serif Pro" pitchFamily="34" charset="-120"/>
              </a:rPr>
              <a:t>Học hỏi kiến thức</a:t>
            </a:r>
            <a:endParaRPr lang="en-US" sz="1667" dirty="0"/>
          </a:p>
        </p:txBody>
      </p:sp>
      <p:sp>
        <p:nvSpPr>
          <p:cNvPr id="7" name="Text 2"/>
          <p:cNvSpPr/>
          <p:nvPr/>
        </p:nvSpPr>
        <p:spPr>
          <a:xfrm>
            <a:off x="1812826" y="2479279"/>
            <a:ext cx="5172670" cy="580033"/>
          </a:xfrm>
          <a:prstGeom prst="rect">
            <a:avLst/>
          </a:prstGeom>
          <a:noFill/>
          <a:ln/>
        </p:spPr>
        <p:txBody>
          <a:bodyPr wrap="square" lIns="0" tIns="0" rIns="0" bIns="0" rtlCol="0" anchor="t"/>
          <a:lstStyle/>
          <a:p>
            <a:pPr>
              <a:lnSpc>
                <a:spcPts val="2250"/>
              </a:lnSpc>
            </a:pPr>
            <a:r>
              <a:rPr lang="en-US" sz="1417" kern="0" spc="-28" dirty="0">
                <a:solidFill>
                  <a:srgbClr val="272525"/>
                </a:solidFill>
                <a:latin typeface="Source Sans Pro" pitchFamily="34" charset="0"/>
                <a:ea typeface="Source Sans Pro" pitchFamily="34" charset="-122"/>
                <a:cs typeface="Source Sans Pro" pitchFamily="34" charset="-120"/>
              </a:rPr>
              <a:t>Học sinh lớp 1 có thể học về môi trường, các tác động của ô nhiễm và cách bảo vệ môi trường.</a:t>
            </a:r>
            <a:endParaRPr lang="en-US" sz="1417" dirty="0"/>
          </a:p>
        </p:txBody>
      </p:sp>
      <p:pic>
        <p:nvPicPr>
          <p:cNvPr id="8" name="Image 3" descr="preencoded.png"/>
          <p:cNvPicPr>
            <a:picLocks noChangeAspect="1"/>
          </p:cNvPicPr>
          <p:nvPr/>
        </p:nvPicPr>
        <p:blipFill>
          <a:blip r:embed="rId6"/>
          <a:stretch>
            <a:fillRect/>
          </a:stretch>
        </p:blipFill>
        <p:spPr>
          <a:xfrm>
            <a:off x="634504" y="3373041"/>
            <a:ext cx="906463" cy="1450380"/>
          </a:xfrm>
          <a:prstGeom prst="rect">
            <a:avLst/>
          </a:prstGeom>
        </p:spPr>
      </p:pic>
      <p:sp>
        <p:nvSpPr>
          <p:cNvPr id="9" name="Text 3"/>
          <p:cNvSpPr/>
          <p:nvPr/>
        </p:nvSpPr>
        <p:spPr>
          <a:xfrm>
            <a:off x="1812826" y="3554314"/>
            <a:ext cx="2133005" cy="266601"/>
          </a:xfrm>
          <a:prstGeom prst="rect">
            <a:avLst/>
          </a:prstGeom>
          <a:noFill/>
          <a:ln/>
        </p:spPr>
        <p:txBody>
          <a:bodyPr wrap="none" lIns="0" tIns="0" rIns="0" bIns="0" rtlCol="0" anchor="t"/>
          <a:lstStyle/>
          <a:p>
            <a:pPr>
              <a:lnSpc>
                <a:spcPts val="2083"/>
              </a:lnSpc>
            </a:pPr>
            <a:r>
              <a:rPr lang="en-US" sz="1667" kern="0" spc="-33" dirty="0">
                <a:solidFill>
                  <a:srgbClr val="272525"/>
                </a:solidFill>
                <a:latin typeface="Source Serif Pro" pitchFamily="34" charset="0"/>
                <a:ea typeface="Source Serif Pro" pitchFamily="34" charset="-122"/>
                <a:cs typeface="Source Serif Pro" pitchFamily="34" charset="-120"/>
              </a:rPr>
              <a:t>Thực hành</a:t>
            </a:r>
            <a:endParaRPr lang="en-US" sz="1667" dirty="0"/>
          </a:p>
        </p:txBody>
      </p:sp>
      <p:sp>
        <p:nvSpPr>
          <p:cNvPr id="10" name="Text 4"/>
          <p:cNvSpPr/>
          <p:nvPr/>
        </p:nvSpPr>
        <p:spPr>
          <a:xfrm>
            <a:off x="1812826" y="3929658"/>
            <a:ext cx="5172670" cy="580033"/>
          </a:xfrm>
          <a:prstGeom prst="rect">
            <a:avLst/>
          </a:prstGeom>
          <a:noFill/>
          <a:ln/>
        </p:spPr>
        <p:txBody>
          <a:bodyPr wrap="square" lIns="0" tIns="0" rIns="0" bIns="0" rtlCol="0" anchor="t"/>
          <a:lstStyle/>
          <a:p>
            <a:pPr>
              <a:lnSpc>
                <a:spcPts val="2250"/>
              </a:lnSpc>
            </a:pPr>
            <a:r>
              <a:rPr lang="en-US" sz="1417" kern="0" spc="-28" dirty="0">
                <a:solidFill>
                  <a:srgbClr val="272525"/>
                </a:solidFill>
                <a:latin typeface="Source Sans Pro" pitchFamily="34" charset="0"/>
                <a:ea typeface="Source Sans Pro" pitchFamily="34" charset="-122"/>
                <a:cs typeface="Source Sans Pro" pitchFamily="34" charset="-120"/>
              </a:rPr>
              <a:t>Tham gia các hoạt động bảo vệ môi trường như nhặt rác, trồng cây, tuyên truyền với mọi người.</a:t>
            </a:r>
            <a:endParaRPr lang="en-US" sz="1417" dirty="0"/>
          </a:p>
        </p:txBody>
      </p:sp>
      <p:pic>
        <p:nvPicPr>
          <p:cNvPr id="11" name="Image 4" descr="preencoded.png"/>
          <p:cNvPicPr>
            <a:picLocks noChangeAspect="1"/>
          </p:cNvPicPr>
          <p:nvPr/>
        </p:nvPicPr>
        <p:blipFill>
          <a:blip r:embed="rId7"/>
          <a:stretch>
            <a:fillRect/>
          </a:stretch>
        </p:blipFill>
        <p:spPr>
          <a:xfrm>
            <a:off x="634504" y="4823420"/>
            <a:ext cx="906463" cy="1450380"/>
          </a:xfrm>
          <a:prstGeom prst="rect">
            <a:avLst/>
          </a:prstGeom>
        </p:spPr>
      </p:pic>
      <p:sp>
        <p:nvSpPr>
          <p:cNvPr id="12" name="Text 5"/>
          <p:cNvSpPr/>
          <p:nvPr/>
        </p:nvSpPr>
        <p:spPr>
          <a:xfrm>
            <a:off x="1812826" y="5004694"/>
            <a:ext cx="2133005" cy="266601"/>
          </a:xfrm>
          <a:prstGeom prst="rect">
            <a:avLst/>
          </a:prstGeom>
          <a:noFill/>
          <a:ln/>
        </p:spPr>
        <p:txBody>
          <a:bodyPr wrap="none" lIns="0" tIns="0" rIns="0" bIns="0" rtlCol="0" anchor="t"/>
          <a:lstStyle/>
          <a:p>
            <a:pPr>
              <a:lnSpc>
                <a:spcPts val="2083"/>
              </a:lnSpc>
            </a:pPr>
            <a:r>
              <a:rPr lang="en-US" sz="1667" kern="0" spc="-33" dirty="0">
                <a:solidFill>
                  <a:srgbClr val="272525"/>
                </a:solidFill>
                <a:latin typeface="Source Serif Pro" pitchFamily="34" charset="0"/>
                <a:ea typeface="Source Serif Pro" pitchFamily="34" charset="-122"/>
                <a:cs typeface="Source Serif Pro" pitchFamily="34" charset="-120"/>
              </a:rPr>
              <a:t>Lan tỏa thông điệp</a:t>
            </a:r>
            <a:endParaRPr lang="en-US" sz="1667" dirty="0"/>
          </a:p>
        </p:txBody>
      </p:sp>
      <p:sp>
        <p:nvSpPr>
          <p:cNvPr id="13" name="Text 6"/>
          <p:cNvSpPr/>
          <p:nvPr/>
        </p:nvSpPr>
        <p:spPr>
          <a:xfrm>
            <a:off x="1812826" y="5380038"/>
            <a:ext cx="5172670" cy="580033"/>
          </a:xfrm>
          <a:prstGeom prst="rect">
            <a:avLst/>
          </a:prstGeom>
          <a:noFill/>
          <a:ln/>
        </p:spPr>
        <p:txBody>
          <a:bodyPr wrap="square" lIns="0" tIns="0" rIns="0" bIns="0" rtlCol="0" anchor="t"/>
          <a:lstStyle/>
          <a:p>
            <a:pPr>
              <a:lnSpc>
                <a:spcPts val="2250"/>
              </a:lnSpc>
            </a:pPr>
            <a:r>
              <a:rPr lang="en-US" sz="1417" kern="0" spc="-28" dirty="0">
                <a:solidFill>
                  <a:srgbClr val="272525"/>
                </a:solidFill>
                <a:latin typeface="Source Sans Pro" pitchFamily="34" charset="0"/>
                <a:ea typeface="Source Sans Pro" pitchFamily="34" charset="-122"/>
                <a:cs typeface="Source Sans Pro" pitchFamily="34" charset="-120"/>
              </a:rPr>
              <a:t>Chia sẻ những điều đã học với gia đình, bạn bè để mọi người cùng chung tay bảo vệ môi trường.</a:t>
            </a:r>
            <a:endParaRPr lang="en-US" sz="1417"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clrChange>
              <a:clrFrom>
                <a:srgbClr val="FFFFFF"/>
              </a:clrFrom>
              <a:clrTo>
                <a:srgbClr val="FFFFFF">
                  <a:alpha val="0"/>
                </a:srgbClr>
              </a:clrTo>
            </a:clrChange>
          </a:blip>
          <a:srcRect l="21748" t="29776" r="13597" b="22818"/>
          <a:stretch/>
        </p:blipFill>
        <p:spPr>
          <a:xfrm>
            <a:off x="0" y="1152180"/>
            <a:ext cx="12192000" cy="5731507"/>
          </a:xfrm>
          <a:prstGeom prst="rect">
            <a:avLst/>
          </a:prstGeom>
        </p:spPr>
      </p:pic>
      <p:sp>
        <p:nvSpPr>
          <p:cNvPr id="21" name="Oval 20"/>
          <p:cNvSpPr/>
          <p:nvPr/>
        </p:nvSpPr>
        <p:spPr>
          <a:xfrm>
            <a:off x="4339232" y="381471"/>
            <a:ext cx="3456931" cy="77070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prstClr val="white"/>
                </a:solidFill>
                <a:latin typeface="UTM Avo" panose="02040603050506020204" pitchFamily="18" charset="0"/>
              </a:rPr>
              <a:t>1. Làm quen</a:t>
            </a:r>
          </a:p>
        </p:txBody>
      </p:sp>
    </p:spTree>
    <p:extLst>
      <p:ext uri="{BB962C8B-B14F-4D97-AF65-F5344CB8AC3E}">
        <p14:creationId xmlns:p14="http://schemas.microsoft.com/office/powerpoint/2010/main" val="30294804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43" y="1397725"/>
            <a:ext cx="7166272" cy="5238205"/>
          </a:xfrm>
          <a:prstGeom prst="rect">
            <a:avLst/>
          </a:prstGeom>
        </p:spPr>
      </p:pic>
      <p:sp>
        <p:nvSpPr>
          <p:cNvPr id="5" name="流程图: 数据 13"/>
          <p:cNvSpPr/>
          <p:nvPr/>
        </p:nvSpPr>
        <p:spPr>
          <a:xfrm>
            <a:off x="3606154" y="740394"/>
            <a:ext cx="5157413" cy="518370"/>
          </a:xfrm>
          <a:custGeom>
            <a:avLst/>
            <a:gdLst/>
            <a:ahLst/>
            <a:cxnLst/>
            <a:rect l="l" t="t" r="r" b="b"/>
            <a:pathLst>
              <a:path w="2572699" h="576064">
                <a:moveTo>
                  <a:pt x="0" y="0"/>
                </a:moveTo>
                <a:lnTo>
                  <a:pt x="2572699" y="0"/>
                </a:lnTo>
                <a:lnTo>
                  <a:pt x="2223487" y="576064"/>
                </a:lnTo>
                <a:lnTo>
                  <a:pt x="0" y="576064"/>
                </a:lnTo>
                <a:close/>
              </a:path>
            </a:pathLst>
          </a:custGeom>
          <a:solidFill>
            <a:srgbClr val="FF0000">
              <a:alpha val="27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6" name="流程图: 数据 13"/>
          <p:cNvSpPr/>
          <p:nvPr/>
        </p:nvSpPr>
        <p:spPr>
          <a:xfrm>
            <a:off x="4171683" y="483076"/>
            <a:ext cx="4026354" cy="489621"/>
          </a:xfrm>
          <a:custGeom>
            <a:avLst/>
            <a:gdLst/>
            <a:ahLst/>
            <a:cxnLst/>
            <a:rect l="l" t="t" r="r" b="b"/>
            <a:pathLst>
              <a:path w="2572699" h="576064">
                <a:moveTo>
                  <a:pt x="0" y="0"/>
                </a:moveTo>
                <a:lnTo>
                  <a:pt x="2572699" y="0"/>
                </a:lnTo>
                <a:lnTo>
                  <a:pt x="2223487" y="576064"/>
                </a:lnTo>
                <a:lnTo>
                  <a:pt x="0" y="576064"/>
                </a:lnTo>
                <a:close/>
              </a:path>
            </a:pathLst>
          </a:custGeom>
          <a:solidFill>
            <a:srgbClr val="62935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sp>
        <p:nvSpPr>
          <p:cNvPr id="7" name="TextBox 76"/>
          <p:cNvSpPr txBox="1"/>
          <p:nvPr/>
        </p:nvSpPr>
        <p:spPr>
          <a:xfrm>
            <a:off x="4710901" y="442223"/>
            <a:ext cx="2279791" cy="523220"/>
          </a:xfrm>
          <a:prstGeom prst="rect">
            <a:avLst/>
          </a:prstGeom>
          <a:noFill/>
        </p:spPr>
        <p:txBody>
          <a:bodyPr wrap="none" rtlCol="0">
            <a:spAutoFit/>
          </a:bodyPr>
          <a:lstStyle>
            <a:defPPr>
              <a:defRPr lang="zh-CN"/>
            </a:defPPr>
            <a:lvl1pPr>
              <a:defRPr sz="2000" spc="300">
                <a:solidFill>
                  <a:srgbClr val="0070C0"/>
                </a:solidFill>
                <a:latin typeface="造字工房悦黑体验版常规体" pitchFamily="50" charset="-122"/>
                <a:ea typeface="造字工房悦黑体验版常规体" pitchFamily="5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300" normalizeH="0" baseline="0" noProof="0" dirty="0">
                <a:ln>
                  <a:noFill/>
                </a:ln>
                <a:solidFill>
                  <a:prstClr val="white"/>
                </a:solidFill>
                <a:effectLst/>
                <a:uLnTx/>
                <a:uFillTx/>
                <a:latin typeface="UTM Avo" panose="02040603050506020204" pitchFamily="18" charset="0"/>
                <a:ea typeface="造字工房悦黑体验版常规体" pitchFamily="50" charset="-122"/>
                <a:cs typeface="+mn-cs"/>
              </a:rPr>
              <a:t>Bảng gài</a:t>
            </a:r>
            <a:r>
              <a:rPr kumimoji="0" lang="vi-VN" sz="2800" b="1" i="0" u="none" strike="noStrike" kern="1200" cap="none" spc="0" normalizeH="0" baseline="0" noProof="0" dirty="0">
                <a:ln>
                  <a:noFill/>
                </a:ln>
                <a:solidFill>
                  <a:prstClr val="white"/>
                </a:solidFill>
                <a:effectLst/>
                <a:uLnTx/>
                <a:uFillTx/>
                <a:latin typeface="UTM Avo" panose="02040603050506020204" pitchFamily="18" charset="0"/>
                <a:ea typeface="造字工房悦黑体验版常规体" pitchFamily="50" charset="-122"/>
                <a:cs typeface="+mn-cs"/>
              </a:rPr>
              <a:t> </a:t>
            </a: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造字工房悦黑体验版常规体" pitchFamily="50" charset="-122"/>
              <a:cs typeface="+mn-cs"/>
            </a:endParaRPr>
          </a:p>
        </p:txBody>
      </p:sp>
      <p:sp>
        <p:nvSpPr>
          <p:cNvPr id="9" name="Rectangle 8"/>
          <p:cNvSpPr/>
          <p:nvPr/>
        </p:nvSpPr>
        <p:spPr>
          <a:xfrm>
            <a:off x="8011166" y="1957194"/>
            <a:ext cx="175278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g</a:t>
            </a:r>
          </a:p>
        </p:txBody>
      </p:sp>
      <p:sp>
        <p:nvSpPr>
          <p:cNvPr id="12" name="TextBox 11"/>
          <p:cNvSpPr txBox="1"/>
          <p:nvPr/>
        </p:nvSpPr>
        <p:spPr>
          <a:xfrm>
            <a:off x="9745421" y="1931069"/>
            <a:ext cx="2207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g</a:t>
            </a:r>
            <a:r>
              <a:rPr kumimoji="0" lang="vi-VN" sz="8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a:t>
            </a:r>
            <a:endParaRPr kumimoji="0" lang="en-US" sz="8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Rectangle 12"/>
          <p:cNvSpPr/>
          <p:nvPr/>
        </p:nvSpPr>
        <p:spPr>
          <a:xfrm>
            <a:off x="8112014" y="4153123"/>
            <a:ext cx="172112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h</a:t>
            </a:r>
          </a:p>
        </p:txBody>
      </p:sp>
      <p:sp>
        <p:nvSpPr>
          <p:cNvPr id="10" name="TextBox 9"/>
          <p:cNvSpPr txBox="1"/>
          <p:nvPr/>
        </p:nvSpPr>
        <p:spPr>
          <a:xfrm>
            <a:off x="9829263" y="4133962"/>
            <a:ext cx="19403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rPr>
              <a:t>h</a:t>
            </a:r>
            <a:r>
              <a:rPr kumimoji="0" lang="en-US" sz="8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ồ</a:t>
            </a:r>
            <a:endParaRPr kumimoji="0" lang="en-US" sz="8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58071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TotalTime>
  <Words>450</Words>
  <Application>Microsoft Office PowerPoint</Application>
  <PresentationFormat>Widescreen</PresentationFormat>
  <Paragraphs>72</Paragraphs>
  <Slides>31</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造字工房悦黑体验版常规体</vt:lpstr>
      <vt:lpstr>HP001 4 hàng</vt:lpstr>
      <vt:lpstr>等线</vt:lpstr>
      <vt:lpstr>Times New Roman</vt:lpstr>
      <vt:lpstr>inpin heiti</vt:lpstr>
      <vt:lpstr>Source Serif Pro</vt:lpstr>
      <vt:lpstr>SimSun</vt:lpstr>
      <vt:lpstr>Arial</vt:lpstr>
      <vt:lpstr>.VnAvant</vt:lpstr>
      <vt:lpstr>UTM Azuki</vt:lpstr>
      <vt:lpstr>Source Sans Pro</vt:lpstr>
      <vt:lpstr>Wingdings</vt:lpstr>
      <vt:lpstr>UTM Avo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Hoàng Thu Thuỷ</cp:lastModifiedBy>
  <cp:revision>73</cp:revision>
  <dcterms:created xsi:type="dcterms:W3CDTF">2021-11-01T08:16:43Z</dcterms:created>
  <dcterms:modified xsi:type="dcterms:W3CDTF">2024-09-22T02:28:00Z</dcterms:modified>
</cp:coreProperties>
</file>