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80" r:id="rId2"/>
    <p:sldId id="256" r:id="rId3"/>
    <p:sldId id="332" r:id="rId4"/>
    <p:sldId id="401" r:id="rId5"/>
    <p:sldId id="410" r:id="rId6"/>
    <p:sldId id="384" r:id="rId7"/>
    <p:sldId id="377" r:id="rId8"/>
    <p:sldId id="396" r:id="rId9"/>
    <p:sldId id="405" r:id="rId10"/>
    <p:sldId id="411" r:id="rId11"/>
    <p:sldId id="308" r:id="rId12"/>
  </p:sldIdLst>
  <p:sldSz cx="9144000" cy="5715000" type="screen16x10"/>
  <p:notesSz cx="6858000" cy="9144000"/>
  <p:embeddedFontLst>
    <p:embeddedFont>
      <p:font typeface=".VnAvant" panose="020B7200000000000000" pitchFamily="34" charset="0"/>
      <p:regular r:id="rId14"/>
      <p:bold r:id="rId15"/>
      <p:italic r:id="rId16"/>
      <p:boldItalic r:id="rId17"/>
    </p:embeddedFont>
    <p:embeddedFont>
      <p:font typeface=".VnTifani Heavy" panose="020B7200000000000000" pitchFamily="34" charset="0"/>
      <p:regular r:id="rId18"/>
    </p:embeddedFont>
    <p:embeddedFont>
      <p:font typeface="VNI-Thufap2" pitchFamily="2" charset="0"/>
      <p:regular r:id="rId19"/>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CCCC"/>
    <a:srgbClr val="0000CC"/>
    <a:srgbClr val="0066CC"/>
    <a:srgbClr val="FF66FF"/>
    <a:srgbClr val="FFFF99"/>
    <a:srgbClr val="FFCCFF"/>
    <a:srgbClr val="99FFCC"/>
    <a:srgbClr val="00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varScale="1">
        <p:scale>
          <a:sx n="67" d="100"/>
          <a:sy n="67" d="100"/>
        </p:scale>
        <p:origin x="1416" y="4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5/6/2024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2024/5/6</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tags" Target="../tags/tag3.xml"/><Relationship Id="rId7" Type="http://schemas.openxmlformats.org/officeDocument/2006/relationships/image" Target="../media/image13.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ÁC HỒ VỚI THIẾU NHI&quot; QUA NÉT VẼ CỦA HỌC TRÒ HOÀNG M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8961" cy="571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333" r="8214"/>
          <a:stretch/>
        </p:blipFill>
        <p:spPr bwMode="auto">
          <a:xfrm>
            <a:off x="-1" y="20636"/>
            <a:ext cx="9144001" cy="572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786" r="6904"/>
          <a:stretch/>
        </p:blipFill>
        <p:spPr bwMode="auto">
          <a:xfrm>
            <a:off x="0" y="-1"/>
            <a:ext cx="9144000"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0833" t="301" r="10833" b="2222"/>
          <a:stretch/>
        </p:blipFill>
        <p:spPr bwMode="auto">
          <a:xfrm>
            <a:off x="-2" y="-1"/>
            <a:ext cx="9144002" cy="575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9167" r="9286"/>
          <a:stretch/>
        </p:blipFill>
        <p:spPr bwMode="auto">
          <a:xfrm>
            <a:off x="-1" y="-2"/>
            <a:ext cx="9144001" cy="576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5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circle(in)">
                                      <p:cBhvr>
                                        <p:cTn id="17" dur="20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circle(in)">
                                      <p:cBhvr>
                                        <p:cTn id="22" dur="2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circle(in)">
                                      <p:cBhvr>
                                        <p:cTn id="27"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174172"/>
            <a:ext cx="8360228" cy="1567542"/>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VnAvant" pitchFamily="34" charset="0"/>
                <a:ea typeface="Tahoma" pitchFamily="34" charset="0"/>
                <a:cs typeface="Tahoma" pitchFamily="34" charset="0"/>
              </a:rPr>
              <a:t>Bµi</a:t>
            </a:r>
            <a:r>
              <a:rPr lang="en-US" sz="2800" b="1" dirty="0">
                <a:solidFill>
                  <a:srgbClr val="0000CC"/>
                </a:solidFill>
                <a:latin typeface=".VnAvant" pitchFamily="34" charset="0"/>
                <a:ea typeface="Tahoma" pitchFamily="34" charset="0"/>
                <a:cs typeface="Tahoma" pitchFamily="34" charset="0"/>
              </a:rPr>
              <a:t> 34</a:t>
            </a:r>
          </a:p>
          <a:p>
            <a:pPr algn="ctr">
              <a:lnSpc>
                <a:spcPct val="150000"/>
              </a:lnSpc>
            </a:pPr>
            <a:r>
              <a:rPr lang="en-US" sz="4800" b="1" dirty="0">
                <a:solidFill>
                  <a:srgbClr val="FF0000"/>
                </a:solidFill>
                <a:latin typeface="Arial" pitchFamily="34" charset="0"/>
                <a:ea typeface="Tahoma" pitchFamily="34" charset="0"/>
                <a:cs typeface="Arial" pitchFamily="34" charset="0"/>
              </a:rPr>
              <a:t>SAO NHI ĐỒNG CỦA EM</a:t>
            </a: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621" y="1915884"/>
            <a:ext cx="6190633" cy="3659487"/>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593740" y="264979"/>
            <a:ext cx="8082662" cy="523220"/>
          </a:xfrm>
          <a:prstGeom prst="rect">
            <a:avLst/>
          </a:prstGeom>
        </p:spPr>
        <p:txBody>
          <a:bodyPr wrap="none">
            <a:spAutoFit/>
          </a:bodyPr>
          <a:lstStyle/>
          <a:p>
            <a:pPr algn="ct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động</a:t>
            </a:r>
            <a:r>
              <a:rPr lang="en-US" sz="2800" b="1" dirty="0">
                <a:solidFill>
                  <a:srgbClr val="FF0000"/>
                </a:solidFill>
                <a:latin typeface="Arial" pitchFamily="34" charset="0"/>
                <a:cs typeface="Arial" pitchFamily="34" charset="0"/>
              </a:rPr>
              <a:t> 1: </a:t>
            </a:r>
            <a:r>
              <a:rPr lang="en-US" sz="2800" b="1" dirty="0" err="1">
                <a:solidFill>
                  <a:srgbClr val="FF0000"/>
                </a:solidFill>
                <a:latin typeface="Arial" pitchFamily="34" charset="0"/>
                <a:cs typeface="Arial" pitchFamily="34" charset="0"/>
              </a:rPr>
              <a:t>Giới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thiệu</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về</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cờ</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và</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huy</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hiệu</a:t>
            </a:r>
            <a:r>
              <a:rPr lang="vi-VN" sz="2800" b="1" dirty="0">
                <a:solidFill>
                  <a:srgbClr val="FF0000"/>
                </a:solidFill>
                <a:latin typeface="Arial" pitchFamily="34" charset="0"/>
                <a:cs typeface="Arial" pitchFamily="34" charset="0"/>
              </a:rPr>
              <a:t>.</a:t>
            </a:r>
            <a:endParaRPr lang="en-US" sz="28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40" y="1103585"/>
            <a:ext cx="4587936" cy="3026379"/>
          </a:xfrm>
          <a:prstGeom prst="rect">
            <a:avLst/>
          </a:prstGeom>
          <a:effectLst>
            <a:glow rad="139700">
              <a:schemeClr val="accent6">
                <a:satMod val="175000"/>
                <a:alpha val="40000"/>
              </a:schemeClr>
            </a:glo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324" y="1103585"/>
            <a:ext cx="2717442" cy="3026379"/>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453506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sz="2400" b="1" dirty="0">
                <a:solidFill>
                  <a:schemeClr val="bg1"/>
                </a:solidFill>
                <a:latin typeface="Arial" pitchFamily="34" charset="0"/>
                <a:cs typeface="Arial" pitchFamily="34" charset="0"/>
              </a:rPr>
              <a:t>THẢO LUẬN</a:t>
            </a:r>
            <a:endParaRPr lang="en-US" sz="2400" dirty="0">
              <a:solidFill>
                <a:schemeClr val="bg1"/>
              </a:solidFill>
              <a:latin typeface="Arial" pitchFamily="34" charset="0"/>
              <a:cs typeface="Arial" pitchFamily="34" charset="0"/>
            </a:endParaRPr>
          </a:p>
        </p:txBody>
      </p:sp>
      <p:sp>
        <p:nvSpPr>
          <p:cNvPr id="10" name="Rounded Rectangle 9"/>
          <p:cNvSpPr/>
          <p:nvPr>
            <p:custDataLst>
              <p:tags r:id="rId3"/>
            </p:custDataLst>
          </p:nvPr>
        </p:nvSpPr>
        <p:spPr>
          <a:xfrm>
            <a:off x="141515" y="1509487"/>
            <a:ext cx="4662713" cy="2530681"/>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2800" b="1" dirty="0">
                <a:latin typeface="Arial" pitchFamily="34" charset="0"/>
                <a:cs typeface="Arial" pitchFamily="34" charset="0"/>
              </a:rPr>
              <a:t>P</a:t>
            </a:r>
            <a:r>
              <a:rPr lang="vi-VN" sz="2800" b="1" dirty="0">
                <a:latin typeface="Arial" pitchFamily="34" charset="0"/>
                <a:cs typeface="Arial" pitchFamily="34" charset="0"/>
              </a:rPr>
              <a:t>hát biểu những gì em thấy trong hình ảnh cờ Đội và huy hiệu Đội.</a:t>
            </a:r>
            <a:endParaRPr lang="en-US" sz="2800" b="1" dirty="0">
              <a:latin typeface="Arial" pitchFamily="34" charset="0"/>
              <a:cs typeface="Arial" pitchFamily="34" charset="0"/>
            </a:endParaRP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180254" y="1960427"/>
            <a:ext cx="3696946" cy="1570747"/>
            <a:chOff x="5180254" y="1960427"/>
            <a:chExt cx="3696946" cy="1570747"/>
          </a:xfrm>
        </p:grpSpPr>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0254" y="1960427"/>
              <a:ext cx="2293967" cy="1570747"/>
            </a:xfrm>
            <a:prstGeom prst="rect">
              <a:avLst/>
            </a:prstGeom>
            <a:effectLst>
              <a:glow rad="139700">
                <a:schemeClr val="accent6">
                  <a:satMod val="175000"/>
                  <a:alpha val="40000"/>
                </a:schemeClr>
              </a:glow>
            </a:effectLst>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8479" y="1988957"/>
              <a:ext cx="1358721" cy="1513189"/>
            </a:xfrm>
            <a:prstGeom prst="rect">
              <a:avLst/>
            </a:prstGeom>
            <a:effectLst>
              <a:glow rad="139700">
                <a:schemeClr val="accent6">
                  <a:satMod val="175000"/>
                  <a:alpha val="40000"/>
                </a:schemeClr>
              </a:glow>
            </a:effectLst>
          </p:spPr>
        </p:pic>
      </p:grpSp>
    </p:spTree>
    <p:extLst>
      <p:ext uri="{BB962C8B-B14F-4D97-AF65-F5344CB8AC3E}">
        <p14:creationId xmlns:p14="http://schemas.microsoft.com/office/powerpoint/2010/main" val="20576777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3"/>
          <p:cNvSpPr/>
          <p:nvPr/>
        </p:nvSpPr>
        <p:spPr>
          <a:xfrm>
            <a:off x="384627" y="376385"/>
            <a:ext cx="8440057" cy="5016758"/>
          </a:xfrm>
          <a:prstGeom prst="rect">
            <a:avLst/>
          </a:prstGeom>
        </p:spPr>
        <p:txBody>
          <a:bodyPr wrap="square">
            <a:spAutoFit/>
          </a:bodyPr>
          <a:lstStyle/>
          <a:p>
            <a:pPr algn="just"/>
            <a:r>
              <a:rPr lang="vi-VN" sz="2000" b="1" dirty="0">
                <a:solidFill>
                  <a:srgbClr val="FF0000"/>
                </a:solidFill>
                <a:latin typeface="Arial" pitchFamily="34" charset="0"/>
                <a:cs typeface="Arial" pitchFamily="34" charset="0"/>
              </a:rPr>
              <a:t>+ Cờ Đội: </a:t>
            </a:r>
            <a:r>
              <a:rPr lang="en-US" sz="2000" b="1" dirty="0">
                <a:solidFill>
                  <a:srgbClr val="002060"/>
                </a:solidFill>
                <a:latin typeface="Arial" pitchFamily="34" charset="0"/>
                <a:cs typeface="Arial" pitchFamily="34" charset="0"/>
              </a:rPr>
              <a:t>N</a:t>
            </a:r>
            <a:r>
              <a:rPr lang="vi-VN" sz="2000" b="1" dirty="0">
                <a:solidFill>
                  <a:srgbClr val="002060"/>
                </a:solidFill>
                <a:latin typeface="Arial" pitchFamily="34" charset="0"/>
                <a:cs typeface="Arial" pitchFamily="34" charset="0"/>
              </a:rPr>
              <a:t>ền đỏ, hình chữ nhật, chiều rộng bằng hai phần ba chiều dài. Ở giữa có hình huy hiệu Đội, đường kính huy hiệu bằng hai phần năm chiều rộng cờ. Cờ Đội tượng trưng cho truyền thống cách mạng, truyền thống Đội, tượng trưng cho lòng yêu Tổ quốc, niềm vinh dự và tự hào của Đội. Dưới cờ Đội hàng ngũ sẽ chỉnh tề hơn, thúc giục đội viên tiến lên. Mỗi chi đội và liên đội Thiếu niên Tiền Phong Hồ Chí Minh đều có cờ Đội. Chiều rộng cờ bằng hai phần năm chiều dài cán cờ.</a:t>
            </a:r>
            <a:endParaRPr lang="en-US" sz="2000" b="1" dirty="0">
              <a:solidFill>
                <a:srgbClr val="002060"/>
              </a:solidFill>
              <a:latin typeface="Arial" pitchFamily="34" charset="0"/>
              <a:cs typeface="Arial" pitchFamily="34" charset="0"/>
            </a:endParaRPr>
          </a:p>
          <a:p>
            <a:pPr algn="just"/>
            <a:r>
              <a:rPr lang="vi-VN" sz="2000" b="1" dirty="0">
                <a:solidFill>
                  <a:srgbClr val="FF0000"/>
                </a:solidFill>
                <a:latin typeface="Arial" pitchFamily="34" charset="0"/>
                <a:cs typeface="Arial" pitchFamily="34" charset="0"/>
              </a:rPr>
              <a:t>+ Huy hiệu Đội: </a:t>
            </a:r>
            <a:r>
              <a:rPr lang="en-US" sz="2000" b="1" dirty="0">
                <a:solidFill>
                  <a:srgbClr val="002060"/>
                </a:solidFill>
                <a:latin typeface="Arial" pitchFamily="34" charset="0"/>
                <a:cs typeface="Arial" pitchFamily="34" charset="0"/>
              </a:rPr>
              <a:t>H</a:t>
            </a:r>
            <a:r>
              <a:rPr lang="vi-VN" sz="2000" b="1" dirty="0">
                <a:solidFill>
                  <a:srgbClr val="002060"/>
                </a:solidFill>
                <a:latin typeface="Arial" pitchFamily="34" charset="0"/>
                <a:cs typeface="Arial" pitchFamily="34" charset="0"/>
              </a:rPr>
              <a:t>ình tròn, ở trong có hình búp măng non trên nền cờ đỏ sao vàng, ở dưới có băng chữ “</a:t>
            </a:r>
            <a:r>
              <a:rPr lang="vi-VN" sz="2000" b="1" dirty="0">
                <a:solidFill>
                  <a:srgbClr val="FF0000"/>
                </a:solidFill>
                <a:latin typeface="Arial" pitchFamily="34" charset="0"/>
                <a:cs typeface="Arial" pitchFamily="34" charset="0"/>
              </a:rPr>
              <a:t>SẴN SÀNG</a:t>
            </a:r>
            <a:r>
              <a:rPr lang="vi-VN" sz="2000" b="1" dirty="0">
                <a:solidFill>
                  <a:srgbClr val="002060"/>
                </a:solidFill>
                <a:latin typeface="Arial" pitchFamily="34" charset="0"/>
                <a:cs typeface="Arial" pitchFamily="34" charset="0"/>
              </a:rPr>
              <a:t>”. Nền đỏ sao vàng là cờ Tổ quốc. Măng non tượng trưng cho lứa tuổi thiếu niên là thế hệ tương lai của dân tộc Việt Nam anh hùng. Băng chữ “</a:t>
            </a:r>
            <a:r>
              <a:rPr lang="vi-VN" sz="2000" b="1" dirty="0">
                <a:solidFill>
                  <a:srgbClr val="FF0000"/>
                </a:solidFill>
                <a:latin typeface="Arial" pitchFamily="34" charset="0"/>
                <a:cs typeface="Arial" pitchFamily="34" charset="0"/>
              </a:rPr>
              <a:t>SẴN SÀNG</a:t>
            </a:r>
            <a:r>
              <a:rPr lang="vi-VN" sz="2000" b="1" dirty="0">
                <a:solidFill>
                  <a:srgbClr val="002060"/>
                </a:solidFill>
                <a:latin typeface="Arial" pitchFamily="34" charset="0"/>
                <a:cs typeface="Arial" pitchFamily="34" charset="0"/>
              </a:rPr>
              <a:t>” là khẩu hiệu hành động của Đội Thiếu niên Tiền phong Hồ Chí Minh. Đeo huy hiệu Đội nhắc nhở đội viên học tập và rèn luyện để sẵn sàng kế tục sự nghiệp cách mạng vinh quang của Đảng, của Bác Hồ và của dân tộc.</a:t>
            </a:r>
            <a:endParaRPr lang="en-US" sz="2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5652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21"/>
            <a:ext cx="9144000" cy="5684547"/>
          </a:xfrm>
          <a:prstGeom prst="rect">
            <a:avLst/>
          </a:prstGeom>
        </p:spPr>
      </p:pic>
      <p:sp>
        <p:nvSpPr>
          <p:cNvPr id="5" name="Rectangle 4"/>
          <p:cNvSpPr/>
          <p:nvPr/>
        </p:nvSpPr>
        <p:spPr>
          <a:xfrm>
            <a:off x="1750784" y="1237781"/>
            <a:ext cx="5642429" cy="2862322"/>
          </a:xfrm>
          <a:prstGeom prst="rect">
            <a:avLst/>
          </a:prstGeom>
        </p:spPr>
        <p:txBody>
          <a:bodyPr wrap="square">
            <a:spAutoFit/>
          </a:bodyPr>
          <a:lstStyle/>
          <a:p>
            <a:pPr algn="ctr">
              <a:lnSpc>
                <a:spcPct val="150000"/>
              </a:lnSpc>
            </a:pPr>
            <a:r>
              <a:rPr lang="en-US" sz="3600" b="1" dirty="0">
                <a:solidFill>
                  <a:srgbClr val="FF0000"/>
                </a:solidFill>
                <a:latin typeface="Arial" pitchFamily="34" charset="0"/>
                <a:cs typeface="Arial" pitchFamily="34" charset="0"/>
              </a:rPr>
              <a:t>KẾT LUẬN</a:t>
            </a:r>
          </a:p>
          <a:p>
            <a:pPr algn="just">
              <a:lnSpc>
                <a:spcPct val="150000"/>
              </a:lnSpc>
            </a:pPr>
            <a:r>
              <a:rPr lang="en-US" sz="2800" b="1" dirty="0">
                <a:solidFill>
                  <a:srgbClr val="006600"/>
                </a:solidFill>
                <a:latin typeface="Arial" pitchFamily="34" charset="0"/>
                <a:cs typeface="Arial" pitchFamily="34" charset="0"/>
              </a:rPr>
              <a:t>C</a:t>
            </a:r>
            <a:r>
              <a:rPr lang="vi-VN" sz="2800" b="1" dirty="0">
                <a:solidFill>
                  <a:srgbClr val="006600"/>
                </a:solidFill>
                <a:latin typeface="Arial" pitchFamily="34" charset="0"/>
                <a:cs typeface="Arial" pitchFamily="34" charset="0"/>
              </a:rPr>
              <a:t>ờ Đội và huy hiệu Đội là biểu tượng của Đội Thiếu niên Tiền phong Hồ Chí Minh.</a:t>
            </a: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2245691" y="247096"/>
            <a:ext cx="4855817" cy="523220"/>
          </a:xfrm>
          <a:prstGeom prst="rect">
            <a:avLst/>
          </a:prstGeom>
        </p:spPr>
        <p:txBody>
          <a:bodyPr wrap="none">
            <a:spAutoFit/>
          </a:bodyPr>
          <a:lstStyle/>
          <a:p>
            <a:pPr algn="ct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động</a:t>
            </a:r>
            <a:r>
              <a:rPr lang="en-US" sz="2800" b="1" dirty="0">
                <a:solidFill>
                  <a:srgbClr val="FF0000"/>
                </a:solidFill>
                <a:latin typeface="Arial" pitchFamily="34" charset="0"/>
                <a:cs typeface="Arial" pitchFamily="34" charset="0"/>
              </a:rPr>
              <a:t> 2. </a:t>
            </a:r>
            <a:r>
              <a:rPr lang="en-US" sz="2800" b="1" dirty="0" err="1">
                <a:solidFill>
                  <a:srgbClr val="FF0000"/>
                </a:solidFill>
                <a:latin typeface="Arial" pitchFamily="34" charset="0"/>
                <a:cs typeface="Arial" pitchFamily="34" charset="0"/>
              </a:rPr>
              <a:t>Sinh</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Sao</a:t>
            </a:r>
            <a:endParaRPr lang="en-US" sz="2800"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529" y="900944"/>
            <a:ext cx="5046142" cy="3289685"/>
          </a:xfrm>
          <a:prstGeom prst="rect">
            <a:avLst/>
          </a:prstGeom>
          <a:effectLst>
            <a:glow rad="139700">
              <a:schemeClr val="accent6">
                <a:satMod val="175000"/>
                <a:alpha val="40000"/>
              </a:schemeClr>
            </a:glow>
          </a:effectLst>
        </p:spPr>
      </p:pic>
      <p:sp>
        <p:nvSpPr>
          <p:cNvPr id="6" name="Rectangle 5"/>
          <p:cNvSpPr/>
          <p:nvPr/>
        </p:nvSpPr>
        <p:spPr>
          <a:xfrm>
            <a:off x="903779" y="4521501"/>
            <a:ext cx="7338869" cy="523220"/>
          </a:xfrm>
          <a:prstGeom prst="rect">
            <a:avLst/>
          </a:prstGeom>
        </p:spPr>
        <p:txBody>
          <a:bodyPr wrap="none">
            <a:spAutoFit/>
          </a:bodyPr>
          <a:lstStyle/>
          <a:p>
            <a:pPr algn="ctr"/>
            <a:r>
              <a:rPr lang="en-US" sz="2800" b="1" dirty="0">
                <a:solidFill>
                  <a:srgbClr val="006600"/>
                </a:solidFill>
                <a:latin typeface="Arial" pitchFamily="34" charset="0"/>
                <a:cs typeface="Arial" pitchFamily="34" charset="0"/>
              </a:rPr>
              <a:t>T</a:t>
            </a:r>
            <a:r>
              <a:rPr lang="vi-VN" sz="2800" b="1" dirty="0">
                <a:solidFill>
                  <a:srgbClr val="006600"/>
                </a:solidFill>
                <a:latin typeface="Arial" pitchFamily="34" charset="0"/>
                <a:cs typeface="Arial" pitchFamily="34" charset="0"/>
              </a:rPr>
              <a:t>ập bài hát mới, kể chuyện, chơi trò chơi</a:t>
            </a:r>
            <a:r>
              <a:rPr lang="en-US" sz="2800" b="1" dirty="0">
                <a:solidFill>
                  <a:srgbClr val="006600"/>
                </a:solidFill>
                <a:latin typeface="Arial" pitchFamily="34" charset="0"/>
                <a:cs typeface="Arial" pitchFamily="34" charset="0"/>
              </a:rPr>
              <a:t>.</a:t>
            </a:r>
          </a:p>
        </p:txBody>
      </p:sp>
    </p:spTree>
    <p:extLst>
      <p:ext uri="{BB962C8B-B14F-4D97-AF65-F5344CB8AC3E}">
        <p14:creationId xmlns:p14="http://schemas.microsoft.com/office/powerpoint/2010/main" val="110737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8" cy="5715000"/>
          </a:xfrm>
          <a:prstGeom prst="rect">
            <a:avLst/>
          </a:prstGeom>
        </p:spPr>
      </p:pic>
      <p:sp>
        <p:nvSpPr>
          <p:cNvPr id="11" name="Rectangle 10"/>
          <p:cNvSpPr/>
          <p:nvPr/>
        </p:nvSpPr>
        <p:spPr>
          <a:xfrm>
            <a:off x="3634229" y="2180988"/>
            <a:ext cx="2518638" cy="646331"/>
          </a:xfrm>
          <a:prstGeom prst="rect">
            <a:avLst/>
          </a:prstGeom>
        </p:spPr>
        <p:txBody>
          <a:bodyPr wrap="none">
            <a:spAutoFit/>
          </a:bodyPr>
          <a:lstStyle/>
          <a:p>
            <a:pPr algn="just"/>
            <a:r>
              <a:rPr lang="en-US" sz="3600" b="1" dirty="0">
                <a:solidFill>
                  <a:srgbClr val="C00000"/>
                </a:solidFill>
                <a:latin typeface="Arial" pitchFamily="34" charset="0"/>
                <a:cs typeface="Arial" pitchFamily="34" charset="0"/>
              </a:rPr>
              <a:t>KẾT LUẬN</a:t>
            </a:r>
          </a:p>
        </p:txBody>
      </p:sp>
      <p:sp>
        <p:nvSpPr>
          <p:cNvPr id="13" name="Rectangle 12"/>
          <p:cNvSpPr/>
          <p:nvPr/>
        </p:nvSpPr>
        <p:spPr>
          <a:xfrm>
            <a:off x="1767799" y="2825505"/>
            <a:ext cx="5946595" cy="1815882"/>
          </a:xfrm>
          <a:prstGeom prst="rect">
            <a:avLst/>
          </a:prstGeom>
        </p:spPr>
        <p:txBody>
          <a:bodyPr wrap="square">
            <a:spAutoFit/>
          </a:bodyPr>
          <a:lstStyle/>
          <a:p>
            <a:pPr algn="just"/>
            <a:r>
              <a:rPr lang="en-US" sz="2800" b="1" dirty="0">
                <a:solidFill>
                  <a:srgbClr val="006600"/>
                </a:solidFill>
                <a:latin typeface="Arial" pitchFamily="34" charset="0"/>
                <a:cs typeface="Arial" pitchFamily="34" charset="0"/>
              </a:rPr>
              <a:t>   </a:t>
            </a:r>
            <a:r>
              <a:rPr lang="vi-VN" sz="2800" b="1" dirty="0">
                <a:solidFill>
                  <a:srgbClr val="006600"/>
                </a:solidFill>
                <a:latin typeface="Arial" pitchFamily="34" charset="0"/>
                <a:cs typeface="Arial" pitchFamily="34" charset="0"/>
              </a:rPr>
              <a:t>Sinh hoạt Sao Nhi đồng vừa là quyền lợi, vừa là dịp để </a:t>
            </a:r>
            <a:r>
              <a:rPr lang="en-US" sz="2800" b="1" dirty="0" err="1">
                <a:solidFill>
                  <a:srgbClr val="006600"/>
                </a:solidFill>
                <a:latin typeface="Arial" pitchFamily="34" charset="0"/>
                <a:cs typeface="Arial" pitchFamily="34" charset="0"/>
              </a:rPr>
              <a:t>các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em</a:t>
            </a:r>
            <a:r>
              <a:rPr lang="vi-VN" sz="2800" b="1" dirty="0">
                <a:solidFill>
                  <a:srgbClr val="006600"/>
                </a:solidFill>
                <a:latin typeface="Arial" pitchFamily="34" charset="0"/>
                <a:cs typeface="Arial" pitchFamily="34" charset="0"/>
              </a:rPr>
              <a:t> được thể hiện khả năng của mình trước các bạn.</a:t>
            </a:r>
          </a:p>
        </p:txBody>
      </p:sp>
    </p:spTree>
    <p:extLst>
      <p:ext uri="{BB962C8B-B14F-4D97-AF65-F5344CB8AC3E}">
        <p14:creationId xmlns:p14="http://schemas.microsoft.com/office/powerpoint/2010/main" val="1276481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1298218" y="207161"/>
            <a:ext cx="6707221"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Triển lãm tranh “Bác Hồ với thiếu nhi”</a:t>
            </a:r>
            <a:endParaRPr lang="vi-VN" sz="2800" dirty="0">
              <a:solidFill>
                <a:srgbClr val="FF0000"/>
              </a:solidFill>
              <a:latin typeface="Arial" pitchFamily="34" charset="0"/>
              <a:cs typeface="Arial" pitchFamily="34" charset="0"/>
            </a:endParaRPr>
          </a:p>
        </p:txBody>
      </p:sp>
      <p:sp>
        <p:nvSpPr>
          <p:cNvPr id="5" name="Rectangle 4"/>
          <p:cNvSpPr/>
          <p:nvPr/>
        </p:nvSpPr>
        <p:spPr>
          <a:xfrm>
            <a:off x="348343" y="3757844"/>
            <a:ext cx="8345182" cy="1815882"/>
          </a:xfrm>
          <a:prstGeom prst="rect">
            <a:avLst/>
          </a:prstGeom>
        </p:spPr>
        <p:txBody>
          <a:bodyPr wrap="square">
            <a:spAutoFit/>
          </a:bodyPr>
          <a:lstStyle/>
          <a:p>
            <a:pPr algn="just"/>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Triển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lãm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tranh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ảnh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về</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Bác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Hồ</a:t>
            </a:r>
            <a:r>
              <a:rPr lang="en-US" sz="2800" b="1" dirty="0">
                <a:solidFill>
                  <a:srgbClr val="006600"/>
                </a:solidFill>
                <a:latin typeface="Arial" pitchFamily="34" charset="0"/>
                <a:cs typeface="Arial" pitchFamily="34" charset="0"/>
              </a:rPr>
              <a:t>.</a:t>
            </a:r>
          </a:p>
          <a:p>
            <a:pPr algn="just"/>
            <a:r>
              <a:rPr lang="en-US" sz="2800" b="1" dirty="0">
                <a:solidFill>
                  <a:srgbClr val="006600"/>
                </a:solidFill>
                <a:latin typeface="Arial" pitchFamily="34" charset="0"/>
                <a:cs typeface="Arial" pitchFamily="34" charset="0"/>
              </a:rPr>
              <a:t>- Chia </a:t>
            </a:r>
            <a:r>
              <a:rPr lang="en-US" sz="2800" b="1" dirty="0" err="1">
                <a:solidFill>
                  <a:srgbClr val="006600"/>
                </a:solidFill>
                <a:latin typeface="Arial" pitchFamily="34" charset="0"/>
                <a:cs typeface="Arial" pitchFamily="34" charset="0"/>
              </a:rPr>
              <a:t>sẻ</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những</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cảm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nhận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của</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mình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trong</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về</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buổi</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triển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lãm</a:t>
            </a:r>
            <a:r>
              <a:rPr lang="en-US" sz="2800" b="1" dirty="0">
                <a:solidFill>
                  <a:srgbClr val="006600"/>
                </a:solidFill>
                <a:latin typeface="Arial" pitchFamily="34" charset="0"/>
                <a:cs typeface="Arial" pitchFamily="34" charset="0"/>
              </a:rPr>
              <a:t>.</a:t>
            </a:r>
          </a:p>
          <a:p>
            <a:pPr algn="just"/>
            <a:r>
              <a:rPr lang="en-US" sz="2800" b="1" dirty="0">
                <a:solidFill>
                  <a:srgbClr val="006600"/>
                </a:solidFill>
                <a:latin typeface="Arial" pitchFamily="34" charset="0"/>
                <a:cs typeface="Arial" pitchFamily="34" charset="0"/>
              </a:rPr>
              <a:t>- G</a:t>
            </a:r>
            <a:r>
              <a:rPr lang="vi-VN" sz="2800" b="1" dirty="0">
                <a:solidFill>
                  <a:srgbClr val="006600"/>
                </a:solidFill>
                <a:latin typeface="Arial" pitchFamily="34" charset="0"/>
                <a:cs typeface="Arial" pitchFamily="34" charset="0"/>
              </a:rPr>
              <a:t>iơ cao tranh/ảnh </a:t>
            </a:r>
            <a:r>
              <a:rPr lang="en-US" sz="2800" b="1" dirty="0" err="1">
                <a:solidFill>
                  <a:srgbClr val="006600"/>
                </a:solidFill>
                <a:latin typeface="Arial" pitchFamily="34" charset="0"/>
                <a:cs typeface="Arial" pitchFamily="34" charset="0"/>
              </a:rPr>
              <a:t>mà</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mình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thích</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nhất</a:t>
            </a:r>
            <a:r>
              <a:rPr lang="en-US" sz="2800" b="1" dirty="0">
                <a:solidFill>
                  <a:srgbClr val="006600"/>
                </a:solidFill>
                <a:latin typeface="Arial" pitchFamily="34" charset="0"/>
                <a:cs typeface="Arial"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496" y="889363"/>
            <a:ext cx="5162586" cy="267130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174242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1862</TotalTime>
  <Words>432</Words>
  <Application>Microsoft Office PowerPoint</Application>
  <PresentationFormat>On-screen Show (16:10)</PresentationFormat>
  <Paragraphs>47</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.VnTifani Heavy</vt:lpstr>
      <vt:lpstr>.VnAvant</vt:lpstr>
      <vt:lpstr>Times New Roman</vt:lpstr>
      <vt:lpstr>Calibri</vt:lpstr>
      <vt:lpstr>VNI-Thufap2</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Administrator</cp:lastModifiedBy>
  <cp:revision>286</cp:revision>
  <dcterms:created xsi:type="dcterms:W3CDTF">2020-02-10T09:35:50Z</dcterms:created>
  <dcterms:modified xsi:type="dcterms:W3CDTF">2024-05-05T19:36:12Z</dcterms:modified>
</cp:coreProperties>
</file>