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434" r:id="rId2"/>
    <p:sldId id="415" r:id="rId3"/>
    <p:sldId id="416" r:id="rId4"/>
    <p:sldId id="417" r:id="rId5"/>
    <p:sldId id="418" r:id="rId6"/>
    <p:sldId id="423" r:id="rId7"/>
    <p:sldId id="424" r:id="rId8"/>
    <p:sldId id="425" r:id="rId9"/>
    <p:sldId id="419" r:id="rId10"/>
    <p:sldId id="420" r:id="rId11"/>
    <p:sldId id="435" r:id="rId12"/>
  </p:sldIdLst>
  <p:sldSz cx="12192000" cy="6858000"/>
  <p:notesSz cx="6858000" cy="9144000"/>
  <p:embeddedFontLst>
    <p:embeddedFont>
      <p:font typeface="UTM Avo" panose="02040603050506020204" pitchFamily="18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B85E16"/>
    <a:srgbClr val="A0692E"/>
    <a:srgbClr val="764F22"/>
    <a:srgbClr val="FF8119"/>
    <a:srgbClr val="FF7707"/>
    <a:srgbClr val="FFAF6C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66" d="100"/>
          <a:sy n="66" d="100"/>
        </p:scale>
        <p:origin x="3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EFD42F7-718C-4B98-AAEC-167E6DDD60A7}" type="datetimeFigureOut">
              <a:rPr lang="en-US" smtClean="0"/>
              <a:pPr/>
              <a:t>13-Apr-24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5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8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1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8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13-Apr-24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13-Apr-24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49" r:id="rId4"/>
    <p:sldLayoutId id="2147483655" r:id="rId5"/>
    <p:sldLayoutId id="2147483659" r:id="rId6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82296" y="1845536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31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65: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9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795" y="514985"/>
            <a:ext cx="11292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Vườn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Doanh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38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buồng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chuối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cắt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5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buồng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Hỏi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vườn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Doanh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còn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bao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buồng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chuối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?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9314" y="515256"/>
            <a:ext cx="580572" cy="580572"/>
          </a:xfrm>
          <a:prstGeom prst="rect">
            <a:avLst/>
          </a:prstGeom>
          <a:solidFill>
            <a:srgbClr val="FF3300"/>
          </a:solidFill>
          <a:ln w="190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9200" y="2048849"/>
            <a:ext cx="5610936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Trong</a:t>
            </a:r>
            <a:r>
              <a:rPr lang="en-US" sz="28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vườn</a:t>
            </a:r>
            <a:r>
              <a:rPr lang="en-US" sz="2800" b="1" dirty="0">
                <a:solidFill>
                  <a:srgbClr val="FFC000"/>
                </a:solidFill>
                <a:latin typeface="UTM Avo" panose="02040603050506020204" pitchFamily="18" charset="0"/>
              </a:rPr>
              <a:t>: 38 </a:t>
            </a: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buồng</a:t>
            </a:r>
            <a:r>
              <a:rPr lang="en-US" sz="28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chuối</a:t>
            </a:r>
            <a:endParaRPr lang="en-US" sz="2800" b="1" dirty="0">
              <a:solidFill>
                <a:srgbClr val="FFC00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cắt</a:t>
            </a:r>
            <a:r>
              <a:rPr lang="en-US" sz="2800" b="1" dirty="0">
                <a:solidFill>
                  <a:srgbClr val="FFC000"/>
                </a:solidFill>
                <a:latin typeface="UTM Avo" panose="02040603050506020204" pitchFamily="18" charset="0"/>
              </a:rPr>
              <a:t>       :   5 </a:t>
            </a: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buồng</a:t>
            </a:r>
            <a:r>
              <a:rPr lang="en-US" sz="28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chuối</a:t>
            </a:r>
            <a:endParaRPr lang="en-US" sz="2800" b="1" dirty="0">
              <a:solidFill>
                <a:srgbClr val="FFC00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Còn</a:t>
            </a:r>
            <a:r>
              <a:rPr lang="en-US" sz="28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FFC000"/>
                </a:solidFill>
                <a:latin typeface="UTM Avo" panose="02040603050506020204" pitchFamily="18" charset="0"/>
              </a:rPr>
              <a:t>      : …. </a:t>
            </a: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buồng</a:t>
            </a:r>
            <a:r>
              <a:rPr lang="en-US" sz="2800" b="1" dirty="0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UTM Avo" panose="02040603050506020204" pitchFamily="18" charset="0"/>
              </a:rPr>
              <a:t>chuối</a:t>
            </a:r>
            <a:r>
              <a:rPr lang="en-US" sz="2800" b="1" dirty="0">
                <a:solidFill>
                  <a:srgbClr val="FFC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7430" y="4808195"/>
            <a:ext cx="519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UTM Avo" panose="02040603050506020204" pitchFamily="18" charset="0"/>
              </a:rPr>
              <a:t>Phép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tính</a:t>
            </a:r>
            <a:r>
              <a:rPr lang="en-US" sz="2800" b="1" dirty="0">
                <a:latin typeface="UTM Avo" panose="02040603050506020204" pitchFamily="18" charset="0"/>
              </a:rPr>
              <a:t>:                     </a:t>
            </a:r>
            <a:r>
              <a:rPr lang="en-US" sz="2800" dirty="0">
                <a:latin typeface="UTM Avo" panose="02040603050506020204" pitchFamily="18" charset="0"/>
              </a:rPr>
              <a:t>= </a:t>
            </a:r>
          </a:p>
        </p:txBody>
      </p:sp>
      <p:sp>
        <p:nvSpPr>
          <p:cNvPr id="7" name="Rectangle 6"/>
          <p:cNvSpPr/>
          <p:nvPr/>
        </p:nvSpPr>
        <p:spPr>
          <a:xfrm>
            <a:off x="8283132" y="4750139"/>
            <a:ext cx="584775" cy="58477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723098" y="4730982"/>
            <a:ext cx="584775" cy="58477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9008844" y="4750139"/>
            <a:ext cx="58477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49109" y="4730981"/>
            <a:ext cx="584775" cy="58477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84082" y="4748516"/>
            <a:ext cx="683476" cy="58506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38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724048" y="4729645"/>
            <a:ext cx="58477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009794" y="4748802"/>
            <a:ext cx="58477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950059" y="4715323"/>
            <a:ext cx="747360" cy="59986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33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99293" y="6147677"/>
            <a:ext cx="10298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Trả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lời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: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Vườn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nhà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Doanh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còn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       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buồng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chuối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20026" y="6046663"/>
            <a:ext cx="584775" cy="58477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20025" y="6043164"/>
            <a:ext cx="68347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33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t="12122" r="6325" b="18383"/>
          <a:stretch>
            <a:fillRect/>
          </a:stretch>
        </p:blipFill>
        <p:spPr>
          <a:xfrm>
            <a:off x="281864" y="1908591"/>
            <a:ext cx="5694948" cy="4033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/>
      <p:bldP spid="18" grpId="0" bldLvl="0" animBg="1"/>
      <p:bldP spid="1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88201" y="296675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107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77" t="10368" r="31874" b="18701"/>
          <a:stretch>
            <a:fillRect/>
          </a:stretch>
        </p:blipFill>
        <p:spPr>
          <a:xfrm>
            <a:off x="71755" y="-648970"/>
            <a:ext cx="12119610" cy="7679690"/>
          </a:xfrm>
          <a:prstGeom prst="rect">
            <a:avLst/>
          </a:prstGeom>
        </p:spPr>
      </p:pic>
      <p:pic>
        <p:nvPicPr>
          <p:cNvPr id="15" name="PA_库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0" y="2122170"/>
            <a:ext cx="3738245" cy="227393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1194705" y="3223254"/>
            <a:ext cx="2291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latin typeface="UTM Avo" panose="02040603050506020204" pitchFamily="18" charset="0"/>
              </a:rPr>
              <a:t>76 </a:t>
            </a:r>
            <a:r>
              <a:rPr lang="en-SG" altLang="en-US" sz="3200" dirty="0">
                <a:latin typeface="UTM Avo" panose="02040603050506020204" pitchFamily="18" charset="0"/>
              </a:rPr>
              <a:t>–</a:t>
            </a:r>
            <a:r>
              <a:rPr lang="vi-VN" altLang="en-US" sz="3200" dirty="0">
                <a:latin typeface="UTM Avo" panose="02040603050506020204" pitchFamily="18" charset="0"/>
              </a:rPr>
              <a:t> 4 = </a:t>
            </a:r>
          </a:p>
          <a:p>
            <a:endParaRPr lang="vi-VN" alt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763704" y="3183026"/>
            <a:ext cx="696686" cy="639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72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6284" y="2705196"/>
            <a:ext cx="595086" cy="639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A_库_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5" y="3203575"/>
            <a:ext cx="3738245" cy="227393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1" name="Text Box 10"/>
          <p:cNvSpPr txBox="1"/>
          <p:nvPr/>
        </p:nvSpPr>
        <p:spPr>
          <a:xfrm>
            <a:off x="4928235" y="3733165"/>
            <a:ext cx="17456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/>
              <a:t>  </a:t>
            </a:r>
            <a:r>
              <a:rPr lang="vi-VN" altLang="en-US" sz="3200" dirty="0">
                <a:latin typeface="UTM Avo" panose="02040603050506020204" pitchFamily="18" charset="0"/>
              </a:rPr>
              <a:t>9 - 5 =</a:t>
            </a:r>
          </a:p>
          <a:p>
            <a:r>
              <a:rPr lang="vi-VN" altLang="en-US" sz="3200" dirty="0">
                <a:latin typeface="UTM Avo" panose="02040603050506020204" pitchFamily="18" charset="0"/>
              </a:rPr>
              <a:t>59 - 5 =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87975" y="3733077"/>
            <a:ext cx="595086" cy="639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86015" y="4190771"/>
            <a:ext cx="696686" cy="639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54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A_库_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860" y="2122170"/>
            <a:ext cx="3738245" cy="227393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2" name="Text Box 11"/>
          <p:cNvSpPr txBox="1"/>
          <p:nvPr/>
        </p:nvSpPr>
        <p:spPr>
          <a:xfrm>
            <a:off x="8243570" y="2646045"/>
            <a:ext cx="17456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/>
              <a:t>  </a:t>
            </a:r>
            <a:r>
              <a:rPr lang="vi-VN" altLang="en-US" sz="3200" dirty="0">
                <a:latin typeface="UTM Avo" panose="02040603050506020204" pitchFamily="18" charset="0"/>
              </a:rPr>
              <a:t>7 - 2  =</a:t>
            </a:r>
          </a:p>
          <a:p>
            <a:r>
              <a:rPr lang="vi-VN" altLang="en-US" sz="3200" dirty="0">
                <a:latin typeface="UTM Avo" panose="02040603050506020204" pitchFamily="18" charset="0"/>
              </a:rPr>
              <a:t>87 - 2  = </a:t>
            </a:r>
          </a:p>
        </p:txBody>
      </p:sp>
      <p:sp>
        <p:nvSpPr>
          <p:cNvPr id="9" name="Rectangle 8"/>
          <p:cNvSpPr/>
          <p:nvPr/>
        </p:nvSpPr>
        <p:spPr>
          <a:xfrm>
            <a:off x="9896651" y="2594522"/>
            <a:ext cx="595086" cy="639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96291" y="3082696"/>
            <a:ext cx="696686" cy="639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85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 Box 2"/>
          <p:cNvSpPr txBox="1"/>
          <p:nvPr/>
        </p:nvSpPr>
        <p:spPr>
          <a:xfrm>
            <a:off x="1308676" y="2745268"/>
            <a:ext cx="1745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3200" dirty="0">
                <a:latin typeface="UTM Avo" panose="02040603050506020204" pitchFamily="18" charset="0"/>
              </a:rPr>
              <a:t> 6 – 4 =</a:t>
            </a:r>
            <a:endParaRPr lang="vi-VN" altLang="en-US" sz="3200" dirty="0"/>
          </a:p>
          <a:p>
            <a:endParaRPr lang="vi-V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  <p:bldP spid="6" grpId="1" animBg="1"/>
      <p:bldP spid="5" grpId="0" animBg="1"/>
      <p:bldP spid="5" grpId="1" animBg="1"/>
      <p:bldP spid="11" grpId="0"/>
      <p:bldP spid="11" grpId="1"/>
      <p:bldP spid="7" grpId="0" animBg="1"/>
      <p:bldP spid="7" grpId="1" animBg="1"/>
      <p:bldP spid="8" grpId="0" animBg="1"/>
      <p:bldP spid="8" grpId="1" animBg="1"/>
      <p:bldP spid="12" grpId="0"/>
      <p:bldP spid="12" grpId="1"/>
      <p:bldP spid="9" grpId="0" animBg="1"/>
      <p:bldP spid="9" grpId="1" animBg="1"/>
      <p:bldP spid="10" grpId="0" animBg="1"/>
      <p:bldP spid="10" grpId="1" animBg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1" t="15083" r="13969" b="7704"/>
          <a:stretch>
            <a:fillRect/>
          </a:stretch>
        </p:blipFill>
        <p:spPr>
          <a:xfrm>
            <a:off x="-635" y="1501140"/>
            <a:ext cx="12192635" cy="5295265"/>
          </a:xfrm>
          <a:prstGeom prst="round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42900" y="521335"/>
            <a:ext cx="9043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SG" alt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Chọn</a:t>
            </a:r>
            <a:r>
              <a:rPr lang="en-SG" alt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kết</a:t>
            </a:r>
            <a:r>
              <a:rPr lang="en-SG" alt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SG" alt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đúng</a:t>
            </a:r>
            <a:r>
              <a:rPr lang="en-SG" alt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SG" alt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mỗi</a:t>
            </a:r>
            <a:r>
              <a:rPr lang="en-SG" alt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SG" alt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SG" alt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tính</a:t>
            </a:r>
            <a:r>
              <a:rPr lang="en-SG" altLang="en-US" sz="3200" b="1" dirty="0">
                <a:solidFill>
                  <a:srgbClr val="FF0000"/>
                </a:solidFill>
              </a:rPr>
              <a:t>.</a:t>
            </a:r>
            <a:endParaRPr lang="vi-V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35" y="409575"/>
            <a:ext cx="2605405" cy="22167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120"/>
            <a:ext cx="12192000" cy="640588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67716" y="4826261"/>
            <a:ext cx="3796284" cy="1975493"/>
            <a:chOff x="267716" y="4666607"/>
            <a:chExt cx="3796284" cy="1975493"/>
          </a:xfrm>
        </p:grpSpPr>
        <p:pic>
          <p:nvPicPr>
            <p:cNvPr id="1032" name="Picture 8" descr="Cute Empty Cartoon Basket Isolated On White Background Stock ...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2" t="70667" r="15495" b="6289"/>
            <a:stretch>
              <a:fillRect/>
            </a:stretch>
          </p:blipFill>
          <p:spPr bwMode="auto">
            <a:xfrm>
              <a:off x="267716" y="4666607"/>
              <a:ext cx="3796284" cy="1975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649702" y="5673043"/>
              <a:ext cx="10335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UTM Avo" panose="02040603050506020204" pitchFamily="18" charset="0"/>
                </a:rPr>
                <a:t>73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052316" y="4826261"/>
            <a:ext cx="3796284" cy="1975493"/>
            <a:chOff x="267716" y="4666607"/>
            <a:chExt cx="3796284" cy="1975493"/>
          </a:xfrm>
        </p:grpSpPr>
        <p:pic>
          <p:nvPicPr>
            <p:cNvPr id="36" name="Picture 8" descr="Cute Empty Cartoon Basket Isolated On White Background Stock ...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2" t="70667" r="15495" b="6289"/>
            <a:stretch>
              <a:fillRect/>
            </a:stretch>
          </p:blipFill>
          <p:spPr bwMode="auto">
            <a:xfrm>
              <a:off x="267716" y="4666607"/>
              <a:ext cx="3796284" cy="1975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668473" y="5662706"/>
              <a:ext cx="10147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UTM Avo" panose="02040603050506020204" pitchFamily="18" charset="0"/>
                </a:rPr>
                <a:t>56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938516" y="4826261"/>
            <a:ext cx="3796284" cy="1975493"/>
            <a:chOff x="267716" y="4666607"/>
            <a:chExt cx="3796284" cy="1975493"/>
          </a:xfrm>
        </p:grpSpPr>
        <p:pic>
          <p:nvPicPr>
            <p:cNvPr id="39" name="Picture 8" descr="Cute Empty Cartoon Basket Isolated On White Background Stock ...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2" t="70667" r="15495" b="6289"/>
            <a:stretch>
              <a:fillRect/>
            </a:stretch>
          </p:blipFill>
          <p:spPr bwMode="auto">
            <a:xfrm>
              <a:off x="267716" y="4666607"/>
              <a:ext cx="3796284" cy="1975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1770073" y="5630534"/>
              <a:ext cx="1014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UTM Avo" panose="02040603050506020204" pitchFamily="18" charset="0"/>
                </a:rPr>
                <a:t>48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98586" y="1243029"/>
            <a:ext cx="1694489" cy="1927854"/>
            <a:chOff x="898586" y="1243029"/>
            <a:chExt cx="1694489" cy="1927854"/>
          </a:xfrm>
        </p:grpSpPr>
        <p:pic>
          <p:nvPicPr>
            <p:cNvPr id="1028" name="Picture 4" descr="Hình ảnh Quả Táo , Quả Táo., Phim Hoạt Hình Quả Táo, Véc Tơ Táo ...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875" b="92344" l="9844" r="84688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3" t="9424" r="16123" b="9148"/>
            <a:stretch>
              <a:fillRect/>
            </a:stretch>
          </p:blipFill>
          <p:spPr bwMode="auto">
            <a:xfrm>
              <a:off x="947071" y="1243029"/>
              <a:ext cx="1646004" cy="1927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98586" y="2033335"/>
              <a:ext cx="16944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76 - 3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86693" y="957943"/>
            <a:ext cx="1694489" cy="1927854"/>
            <a:chOff x="898586" y="1243029"/>
            <a:chExt cx="1694489" cy="1927854"/>
          </a:xfrm>
        </p:grpSpPr>
        <p:pic>
          <p:nvPicPr>
            <p:cNvPr id="13" name="Picture 4" descr="Hình ảnh Quả Táo , Quả Táo., Phim Hoạt Hình Quả Táo, Véc Tơ Táo ...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00" b="92188" l="13594" r="8484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3" t="9424" r="16123" b="9148"/>
            <a:stretch>
              <a:fillRect/>
            </a:stretch>
          </p:blipFill>
          <p:spPr bwMode="auto">
            <a:xfrm>
              <a:off x="947071" y="1243029"/>
              <a:ext cx="1646004" cy="1927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98586" y="2033335"/>
              <a:ext cx="16944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49 - 1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93165" y="1392573"/>
            <a:ext cx="1694489" cy="1927854"/>
            <a:chOff x="898586" y="1243029"/>
            <a:chExt cx="1694489" cy="1927854"/>
          </a:xfrm>
        </p:grpSpPr>
        <p:pic>
          <p:nvPicPr>
            <p:cNvPr id="16" name="Picture 4" descr="Hình ảnh Quả Táo , Quả Táo., Phim Hoạt Hình Quả Táo, Véc Tơ Táo ...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750" b="92188" l="15000" r="8609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3" t="9424" r="16123" b="9148"/>
            <a:stretch>
              <a:fillRect/>
            </a:stretch>
          </p:blipFill>
          <p:spPr bwMode="auto">
            <a:xfrm>
              <a:off x="947071" y="1243029"/>
              <a:ext cx="1646004" cy="1927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898586" y="2033335"/>
              <a:ext cx="16944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86 - 30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85738" y="957943"/>
            <a:ext cx="1694489" cy="1927854"/>
            <a:chOff x="898586" y="1243029"/>
            <a:chExt cx="1694489" cy="1927854"/>
          </a:xfrm>
        </p:grpSpPr>
        <p:pic>
          <p:nvPicPr>
            <p:cNvPr id="19" name="Picture 4" descr="Hình ảnh Quả Táo , Quả Táo., Phim Hoạt Hình Quả Táo, Véc Tơ Táo ...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625" b="89688" l="16563" r="84688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3" t="9424" r="16123" b="9148"/>
            <a:stretch>
              <a:fillRect/>
            </a:stretch>
          </p:blipFill>
          <p:spPr bwMode="auto">
            <a:xfrm>
              <a:off x="947071" y="1243029"/>
              <a:ext cx="1646004" cy="1927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898586" y="2033335"/>
              <a:ext cx="16944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75 - 2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45157" y="1430653"/>
            <a:ext cx="1694489" cy="1927854"/>
            <a:chOff x="898586" y="1243029"/>
            <a:chExt cx="1694489" cy="1927854"/>
          </a:xfrm>
        </p:grpSpPr>
        <p:pic>
          <p:nvPicPr>
            <p:cNvPr id="22" name="Picture 4" descr="Hình ảnh Quả Táo , Quả Táo., Phim Hoạt Hình Quả Táo, Véc Tơ Táo ...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69" b="88750" l="15000" r="82969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3" t="9424" r="16123" b="9148"/>
            <a:stretch>
              <a:fillRect/>
            </a:stretch>
          </p:blipFill>
          <p:spPr bwMode="auto">
            <a:xfrm>
              <a:off x="947071" y="1243029"/>
              <a:ext cx="1646004" cy="1927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898586" y="2033335"/>
              <a:ext cx="16944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66 - 10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0.02995 0.32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48672 0.369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3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07383 0.30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42995 0.363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0.30351 0.298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t="8132" r="14515" b="9072"/>
          <a:stretch>
            <a:fillRect/>
          </a:stretch>
        </p:blipFill>
        <p:spPr>
          <a:xfrm>
            <a:off x="210185" y="721360"/>
            <a:ext cx="9758680" cy="2851150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5465"/>
            <a:ext cx="5358765" cy="2600325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925" y="429895"/>
            <a:ext cx="2723515" cy="6353175"/>
          </a:xfrm>
          <a:prstGeom prst="rect">
            <a:avLst/>
          </a:prstGeom>
        </p:spPr>
      </p:pic>
      <p:pic>
        <p:nvPicPr>
          <p:cNvPr id="11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25" t="34821" r="69414" b="32261"/>
          <a:stretch>
            <a:fillRect/>
          </a:stretch>
        </p:blipFill>
        <p:spPr>
          <a:xfrm>
            <a:off x="5276850" y="4653279"/>
            <a:ext cx="5191127" cy="2940440"/>
          </a:xfrm>
          <a:prstGeom prst="rect">
            <a:avLst/>
          </a:prstGeom>
        </p:spPr>
      </p:pic>
      <p:pic>
        <p:nvPicPr>
          <p:cNvPr id="32" name="Picture 11" descr="E:\PPT素材\卡通b0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562" y="4083287"/>
            <a:ext cx="3115311" cy="181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120"/>
            <a:ext cx="12192000" cy="640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t="16823" b="20617"/>
          <a:stretch>
            <a:fillRect/>
          </a:stretch>
        </p:blipFill>
        <p:spPr>
          <a:xfrm>
            <a:off x="66675" y="474345"/>
            <a:ext cx="6029325" cy="392684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423358" y="2490470"/>
            <a:ext cx="272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50 - 10 -</a:t>
            </a:r>
            <a:r>
              <a:rPr lang="en-US" alt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30 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926505" y="2502022"/>
            <a:ext cx="132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solidFill>
                  <a:schemeClr val="bg1"/>
                </a:solidFill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=</a:t>
            </a:r>
            <a:r>
              <a:rPr lang="en-US" alt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10</a:t>
            </a:r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t="16823" b="20617"/>
          <a:stretch>
            <a:fillRect/>
          </a:stretch>
        </p:blipFill>
        <p:spPr>
          <a:xfrm>
            <a:off x="5386705" y="2957039"/>
            <a:ext cx="6029325" cy="3926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886575" y="5038725"/>
            <a:ext cx="2576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67 - 7- 20  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848725" y="4978340"/>
            <a:ext cx="148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=</a:t>
            </a:r>
            <a:r>
              <a:rPr lang="en-US" alt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120"/>
            <a:ext cx="12192000" cy="640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t="16823" b="20617"/>
          <a:stretch>
            <a:fillRect/>
          </a:stretch>
        </p:blipFill>
        <p:spPr>
          <a:xfrm>
            <a:off x="176530" y="474345"/>
            <a:ext cx="6029325" cy="392684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794256" y="2537460"/>
            <a:ext cx="2576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2 + 4 - 3 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522345" y="2537460"/>
            <a:ext cx="122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solidFill>
                  <a:schemeClr val="bg1"/>
                </a:solidFill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= 3</a:t>
            </a:r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t="16823" b="20617"/>
          <a:stretch>
            <a:fillRect/>
          </a:stretch>
        </p:blipFill>
        <p:spPr>
          <a:xfrm>
            <a:off x="5386705" y="2931160"/>
            <a:ext cx="6029325" cy="3926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619113" y="5038725"/>
            <a:ext cx="2953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20 + 40 - 30  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119235" y="5038725"/>
            <a:ext cx="1543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=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120"/>
            <a:ext cx="12192000" cy="640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t="16823" b="20617"/>
          <a:stretch>
            <a:fillRect/>
          </a:stretch>
        </p:blipFill>
        <p:spPr>
          <a:xfrm>
            <a:off x="176530" y="474345"/>
            <a:ext cx="6029325" cy="392684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891665" y="2490470"/>
            <a:ext cx="2762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9 - 5 + 2 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711575" y="2490470"/>
            <a:ext cx="122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solidFill>
                  <a:schemeClr val="bg1"/>
                </a:solidFill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= 6</a:t>
            </a:r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t="16823" b="20617"/>
          <a:stretch>
            <a:fillRect/>
          </a:stretch>
        </p:blipFill>
        <p:spPr>
          <a:xfrm>
            <a:off x="5386705" y="2931160"/>
            <a:ext cx="6029325" cy="3926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547449" y="5038725"/>
            <a:ext cx="291532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90 - 50 + 20  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225915" y="5038725"/>
            <a:ext cx="155710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 dirty="0">
                <a:solidFill>
                  <a:schemeClr val="bg1"/>
                </a:solidFill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= 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27"/>
          <a:stretch>
            <a:fillRect/>
          </a:stretch>
        </p:blipFill>
        <p:spPr>
          <a:xfrm>
            <a:off x="14511" y="3040088"/>
            <a:ext cx="12020499" cy="912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48394" r="48321" b="817"/>
          <a:stretch>
            <a:fillRect/>
          </a:stretch>
        </p:blipFill>
        <p:spPr>
          <a:xfrm>
            <a:off x="14511" y="4868889"/>
            <a:ext cx="5573489" cy="1620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1" t="50214" r="-2179" b="-1003"/>
          <a:stretch>
            <a:fillRect/>
          </a:stretch>
        </p:blipFill>
        <p:spPr>
          <a:xfrm>
            <a:off x="6415308" y="4883403"/>
            <a:ext cx="5573489" cy="1620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0799" y="4148954"/>
            <a:ext cx="5544458" cy="5219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UTM Avo" panose="02040603050506020204" charset="0"/>
                <a:cs typeface="UTM Avo" panose="02040603050506020204" charset="0"/>
              </a:rPr>
              <a:t>Mẫu</a:t>
            </a:r>
            <a:r>
              <a:rPr lang="en-US" sz="2800" b="1" dirty="0">
                <a:latin typeface="UTM Avo" panose="02040603050506020204" charset="0"/>
                <a:cs typeface="UTM Avo" panose="02040603050506020204" charset="0"/>
              </a:rPr>
              <a:t>: </a:t>
            </a:r>
            <a:r>
              <a:rPr lang="en-US" sz="2800" dirty="0">
                <a:latin typeface="UTM Avo" panose="02040603050506020204" charset="0"/>
                <a:cs typeface="UTM Avo" panose="02040603050506020204" charset="0"/>
              </a:rPr>
              <a:t>10 cm + 20 cm = 30 cm</a:t>
            </a:r>
          </a:p>
        </p:txBody>
      </p:sp>
      <p:sp>
        <p:nvSpPr>
          <p:cNvPr id="7" name="Rectangle 6"/>
          <p:cNvSpPr/>
          <p:nvPr/>
        </p:nvSpPr>
        <p:spPr>
          <a:xfrm>
            <a:off x="7982857" y="4162888"/>
            <a:ext cx="507994" cy="4134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90851" y="4222401"/>
            <a:ext cx="783335" cy="3817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4458" y="5178681"/>
            <a:ext cx="68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50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02052" y="5142105"/>
            <a:ext cx="68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6229" y="5693154"/>
            <a:ext cx="68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30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95424" y="5651208"/>
            <a:ext cx="68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60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704" y="5063272"/>
            <a:ext cx="11800111" cy="1277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0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" y="215265"/>
            <a:ext cx="12324715" cy="3163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/>
      <p:bldP spid="13" grpId="0"/>
      <p:bldP spid="14" grpId="0"/>
      <p:bldP spid="15" grpId="0"/>
      <p:bldP spid="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212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UTM Avo</vt:lpstr>
      <vt:lpstr>Green Color</vt:lpstr>
      <vt:lpstr>Tuần 31 Bài 65: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69</cp:revision>
  <dcterms:created xsi:type="dcterms:W3CDTF">2021-11-01T08:16:00Z</dcterms:created>
  <dcterms:modified xsi:type="dcterms:W3CDTF">2024-04-13T07:17:52Z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8C21DBD3E3604B49B2628F3B0A580C03</vt:lpwstr>
  </property>
  <property fmtid="{D5CDD505-2E9C-101B-9397-08002B2CF9AE}" pid="3" name="KSOProductBuildVer">
    <vt:lpwstr>1033-11.2.0.11029</vt:lpwstr>
  </property>
</Properties>
</file>