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90" r:id="rId2"/>
    <p:sldId id="280" r:id="rId3"/>
    <p:sldId id="321" r:id="rId4"/>
    <p:sldId id="322" r:id="rId5"/>
    <p:sldId id="323" r:id="rId6"/>
    <p:sldId id="324" r:id="rId7"/>
    <p:sldId id="301" r:id="rId8"/>
    <p:sldId id="302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55" r:id="rId22"/>
    <p:sldId id="338" r:id="rId23"/>
    <p:sldId id="306" r:id="rId24"/>
    <p:sldId id="339" r:id="rId25"/>
    <p:sldId id="308" r:id="rId26"/>
    <p:sldId id="309" r:id="rId27"/>
    <p:sldId id="341" r:id="rId28"/>
    <p:sldId id="343" r:id="rId29"/>
    <p:sldId id="344" r:id="rId30"/>
    <p:sldId id="310" r:id="rId31"/>
    <p:sldId id="340" r:id="rId32"/>
    <p:sldId id="315" r:id="rId33"/>
    <p:sldId id="350" r:id="rId34"/>
    <p:sldId id="351" r:id="rId35"/>
    <p:sldId id="348" r:id="rId36"/>
    <p:sldId id="353" r:id="rId37"/>
    <p:sldId id="354" r:id="rId38"/>
    <p:sldId id="347" r:id="rId39"/>
    <p:sldId id="352" r:id="rId40"/>
    <p:sldId id="316" r:id="rId41"/>
    <p:sldId id="300" r:id="rId42"/>
  </p:sldIdLst>
  <p:sldSz cx="12192000" cy="6858000"/>
  <p:notesSz cx="6858000" cy="9144000"/>
  <p:embeddedFontLst>
    <p:embeddedFont>
      <p:font typeface=".VnAvant" panose="020B7200000000000000" pitchFamily="34" charset="0"/>
      <p:regular r:id="rId44"/>
      <p:bold r:id="rId45"/>
      <p:italic r:id="rId46"/>
      <p:boldItalic r:id="rId47"/>
    </p:embeddedFont>
    <p:embeddedFont>
      <p:font typeface="HP001 4 hàng" panose="020B060305030202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27294-425F-4199-B4F6-0656BD407256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661F-F5BE-464F-8B8A-B312B9200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9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1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0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50" r:id="rId7"/>
    <p:sldLayoutId id="2147483652" r:id="rId8"/>
    <p:sldLayoutId id="2147483686" r:id="rId9"/>
    <p:sldLayoutId id="214748369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7955" y="1648606"/>
            <a:ext cx="673613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7" name="Picture 6" descr="image (7).png"/>
          <p:cNvPicPr>
            <a:picLocks noChangeAspect="1"/>
          </p:cNvPicPr>
          <p:nvPr/>
        </p:nvPicPr>
        <p:blipFill>
          <a:blip r:embed="rId4"/>
          <a:srcRect l="34747" r="28897" b="36300"/>
          <a:stretch>
            <a:fillRect/>
          </a:stretch>
        </p:blipFill>
        <p:spPr>
          <a:xfrm>
            <a:off x="2737757" y="867682"/>
            <a:ext cx="6995885" cy="407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956" y="5458346"/>
            <a:ext cx="379407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quần s</a:t>
            </a:r>
            <a:r>
              <a:rPr lang="vi-VN" sz="4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oóc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3336" y="5459240"/>
            <a:ext cx="140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oóc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2818" y="1496249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ooc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4449169" y="27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ooc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oo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65825" y="5458337"/>
            <a:ext cx="456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o - cờ - oóc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8571" y="1555682"/>
            <a:ext cx="263271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oóc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287" y="3324073"/>
            <a:ext cx="428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(sờ - ooc - soóc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18885" y="2476199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77829" y="2490715"/>
            <a:ext cx="19589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oóc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oóc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0" name="Picture 19" descr="image (7).png"/>
          <p:cNvPicPr>
            <a:picLocks noChangeAspect="1"/>
          </p:cNvPicPr>
          <p:nvPr/>
        </p:nvPicPr>
        <p:blipFill>
          <a:blip r:embed="rId5"/>
          <a:srcRect l="34747" r="28897" b="36300"/>
          <a:stretch>
            <a:fillRect/>
          </a:stretch>
        </p:blipFill>
        <p:spPr>
          <a:xfrm>
            <a:off x="-77362" y="1532429"/>
            <a:ext cx="5125465" cy="349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9" name="Picture 8" descr="image (8).png"/>
          <p:cNvPicPr>
            <a:picLocks noChangeAspect="1"/>
          </p:cNvPicPr>
          <p:nvPr/>
        </p:nvPicPr>
        <p:blipFill rotWithShape="1">
          <a:blip r:embed="rId4"/>
          <a:srcRect l="30771" t="33000" r="29519" b="35376"/>
          <a:stretch/>
        </p:blipFill>
        <p:spPr>
          <a:xfrm>
            <a:off x="2177143" y="1571625"/>
            <a:ext cx="8011886" cy="330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556" y="4326232"/>
            <a:ext cx="379407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đèn tuýp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7676" y="4332114"/>
            <a:ext cx="1356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3791" y="1857827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uyp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4449168" y="2777898"/>
            <a:ext cx="3193039" cy="2250830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1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uyp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uy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65825" y="5458337"/>
            <a:ext cx="456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uy - pờ - uýp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8571" y="1555682"/>
            <a:ext cx="263271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287" y="3324073"/>
            <a:ext cx="428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(tờ - uyp - tuýp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18885" y="2476199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77829" y="2490715"/>
            <a:ext cx="19589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1" name="Picture 20" descr="image (8).png"/>
          <p:cNvPicPr>
            <a:picLocks noChangeAspect="1"/>
          </p:cNvPicPr>
          <p:nvPr/>
        </p:nvPicPr>
        <p:blipFill>
          <a:blip r:embed="rId5"/>
          <a:srcRect l="30771" t="23935" r="29519" b="35376"/>
          <a:stretch>
            <a:fillRect/>
          </a:stretch>
        </p:blipFill>
        <p:spPr>
          <a:xfrm>
            <a:off x="0" y="841828"/>
            <a:ext cx="4281714" cy="31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8725" y="233136"/>
            <a:ext cx="7180525" cy="53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26232"/>
            <a:ext cx="461554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ngoằn ngoèo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3390" y="4327124"/>
            <a:ext cx="1402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2" y="1509485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oeo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4899110" y="2821439"/>
            <a:ext cx="3193039" cy="2250829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1" y="1447800"/>
              <a:ext cx="2209800" cy="83820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oeo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oe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3825" y="5168051"/>
            <a:ext cx="350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o - e - oeo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2800" y="1555682"/>
            <a:ext cx="290848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ng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287" y="3324073"/>
            <a:ext cx="4281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(ngờ </a:t>
            </a:r>
            <a:r>
              <a:rPr lang="vi-VN" sz="2800" b="1" dirty="0">
                <a:cs typeface="Times New Roman" pitchFamily="18" charset="0"/>
              </a:rPr>
              <a:t>–</a:t>
            </a:r>
            <a:r>
              <a:rPr lang="vi-VN" sz="2800" b="1" dirty="0">
                <a:latin typeface="+mj-lt"/>
                <a:cs typeface="Times New Roman" pitchFamily="18" charset="0"/>
              </a:rPr>
              <a:t> oeo – ngoeo</a:t>
            </a:r>
            <a:r>
              <a:rPr lang="vi-VN" sz="2800" b="1" dirty="0">
                <a:cs typeface="Times New Roman" pitchFamily="18" charset="0"/>
              </a:rPr>
              <a:t> –</a:t>
            </a:r>
            <a:r>
              <a:rPr lang="vi-VN" sz="2800" b="1" dirty="0">
                <a:latin typeface="+mj-lt"/>
                <a:cs typeface="Times New Roman" pitchFamily="18" charset="0"/>
              </a:rPr>
              <a:t> huyền</a:t>
            </a:r>
            <a:r>
              <a:rPr lang="vi-VN" sz="2800" b="1" dirty="0">
                <a:cs typeface="Times New Roman" pitchFamily="18" charset="0"/>
              </a:rPr>
              <a:t> – </a:t>
            </a:r>
            <a:r>
              <a:rPr lang="vi-VN" sz="2800" b="1" dirty="0">
                <a:latin typeface="+mj-lt"/>
                <a:cs typeface="Times New Roman" pitchFamily="18" charset="0"/>
              </a:rPr>
              <a:t>ngoèo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47314" y="2476199"/>
            <a:ext cx="1175657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81029" y="2490715"/>
            <a:ext cx="17557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349" y="1262743"/>
            <a:ext cx="394198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5" name="Picture 4" descr="image (10).png"/>
          <p:cNvPicPr>
            <a:picLocks noChangeAspect="1"/>
          </p:cNvPicPr>
          <p:nvPr/>
        </p:nvPicPr>
        <p:blipFill>
          <a:blip r:embed="rId4"/>
          <a:srcRect l="33493" r="30359" b="36901"/>
          <a:stretch>
            <a:fillRect/>
          </a:stretch>
        </p:blipFill>
        <p:spPr>
          <a:xfrm>
            <a:off x="1436914" y="348341"/>
            <a:ext cx="8505372" cy="4542971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26232"/>
            <a:ext cx="461554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nguều ngoào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7241" y="4322135"/>
            <a:ext cx="13612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uều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2" y="1509485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uêu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4899110" y="2821439"/>
            <a:ext cx="3193039" cy="2250829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1" y="1447800"/>
              <a:ext cx="2209800" cy="83820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uêu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uê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u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3825" y="5168051"/>
            <a:ext cx="350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u - a - oao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2800" y="1555682"/>
            <a:ext cx="290848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+mj-lt"/>
              </a:rPr>
              <a:t> </a:t>
            </a:r>
            <a:r>
              <a:rPr lang="vi-VN" sz="5400" b="1" dirty="0">
                <a:latin typeface="+mj-lt"/>
              </a:rPr>
              <a:t>ng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uều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287" y="3324073"/>
            <a:ext cx="4281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(ngờ - uêu – nguêu- huyền-nguều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47314" y="2476199"/>
            <a:ext cx="1175657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81029" y="2490715"/>
            <a:ext cx="17557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uều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uều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1" name="Picture 20" descr="image (10).png"/>
          <p:cNvPicPr>
            <a:picLocks noChangeAspect="1"/>
          </p:cNvPicPr>
          <p:nvPr/>
        </p:nvPicPr>
        <p:blipFill>
          <a:blip r:embed="rId5"/>
          <a:srcRect l="33493" r="30359" b="36901"/>
          <a:stretch>
            <a:fillRect/>
          </a:stretch>
        </p:blipFill>
        <p:spPr>
          <a:xfrm>
            <a:off x="0" y="841829"/>
            <a:ext cx="4659086" cy="3338287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26232"/>
            <a:ext cx="461554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nguều ngoào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4859" y="4312610"/>
            <a:ext cx="14382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oào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2" y="1509485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lvl="0" algn="ctr"/>
            <a:r>
              <a:rPr lang="vi-VN" sz="5400" b="1" dirty="0">
                <a:solidFill>
                  <a:schemeClr val="tx1"/>
                </a:solidFill>
                <a:cs typeface="Times New Roman" pitchFamily="18" charset="0"/>
              </a:rPr>
              <a:t>oao</a:t>
            </a:r>
            <a:endParaRPr lang="en-US" sz="5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4899110" y="2821439"/>
            <a:ext cx="3193039" cy="2250829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1" y="1447800"/>
              <a:ext cx="2209800" cy="83820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oao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oa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3825" y="5168051"/>
            <a:ext cx="350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o - a - oao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3715" y="1541167"/>
            <a:ext cx="290848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400" b="1" dirty="0">
                <a:cs typeface="Times New Roman" pitchFamily="18" charset="0"/>
              </a:rPr>
              <a:t>ng</a:t>
            </a:r>
            <a:r>
              <a:rPr lang="vi-VN" sz="5400" b="1" dirty="0">
                <a:solidFill>
                  <a:srgbClr val="FF0000"/>
                </a:solidFill>
                <a:cs typeface="Times New Roman" pitchFamily="18" charset="0"/>
              </a:rPr>
              <a:t>oào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8629" y="3324073"/>
            <a:ext cx="393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(ngờ </a:t>
            </a:r>
            <a:r>
              <a:rPr lang="vi-VN" sz="2800" b="1" dirty="0">
                <a:cs typeface="Times New Roman" pitchFamily="18" charset="0"/>
              </a:rPr>
              <a:t>–</a:t>
            </a:r>
            <a:r>
              <a:rPr lang="vi-VN" sz="2800" b="1" dirty="0">
                <a:latin typeface="+mj-lt"/>
                <a:cs typeface="Times New Roman" pitchFamily="18" charset="0"/>
              </a:rPr>
              <a:t> oao – ngoao</a:t>
            </a:r>
            <a:r>
              <a:rPr lang="vi-VN" sz="2800" b="1" dirty="0">
                <a:cs typeface="Times New Roman" pitchFamily="18" charset="0"/>
              </a:rPr>
              <a:t> –</a:t>
            </a:r>
            <a:r>
              <a:rPr lang="vi-VN" sz="2800" b="1" dirty="0">
                <a:latin typeface="+mj-lt"/>
                <a:cs typeface="Times New Roman" pitchFamily="18" charset="0"/>
              </a:rPr>
              <a:t> huyền</a:t>
            </a:r>
            <a:r>
              <a:rPr lang="vi-VN" sz="2800" b="1" dirty="0">
                <a:cs typeface="Times New Roman" pitchFamily="18" charset="0"/>
              </a:rPr>
              <a:t> – </a:t>
            </a:r>
            <a:r>
              <a:rPr lang="vi-VN" sz="2800" b="1" dirty="0">
                <a:latin typeface="+mj-lt"/>
                <a:cs typeface="Times New Roman" pitchFamily="18" charset="0"/>
              </a:rPr>
              <a:t>ng</a:t>
            </a:r>
            <a:r>
              <a:rPr lang="vi-VN" sz="2800" b="1" dirty="0">
                <a:cs typeface="Times New Roman" pitchFamily="18" charset="0"/>
              </a:rPr>
              <a:t>oào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81143" y="2505228"/>
            <a:ext cx="1175657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29372" y="2490715"/>
            <a:ext cx="17557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4800" b="1" dirty="0">
                <a:solidFill>
                  <a:srgbClr val="FF0000"/>
                </a:solidFill>
                <a:cs typeface="Times New Roman" pitchFamily="18" charset="0"/>
              </a:rPr>
              <a:t>oào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ng</a:t>
            </a:r>
            <a:r>
              <a:rPr lang="vi-VN" sz="5400" b="1" dirty="0">
                <a:solidFill>
                  <a:srgbClr val="FF0000"/>
                </a:solidFill>
                <a:cs typeface="Times New Roman" pitchFamily="18" charset="0"/>
              </a:rPr>
              <a:t>oào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1" name="Picture 20" descr="image (10).png"/>
          <p:cNvPicPr>
            <a:picLocks noChangeAspect="1"/>
          </p:cNvPicPr>
          <p:nvPr/>
        </p:nvPicPr>
        <p:blipFill>
          <a:blip r:embed="rId5"/>
          <a:srcRect l="33493" r="30359" b="36901"/>
          <a:stretch>
            <a:fillRect/>
          </a:stretch>
        </p:blipFill>
        <p:spPr>
          <a:xfrm>
            <a:off x="0" y="841829"/>
            <a:ext cx="4659086" cy="33382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7" name="Picture 6" descr="image (11).png"/>
          <p:cNvPicPr>
            <a:picLocks noChangeAspect="1"/>
          </p:cNvPicPr>
          <p:nvPr/>
        </p:nvPicPr>
        <p:blipFill>
          <a:blip r:embed="rId4"/>
          <a:srcRect l="32652" r="34761" b="27498"/>
          <a:stretch>
            <a:fillRect/>
          </a:stretch>
        </p:blipFill>
        <p:spPr>
          <a:xfrm>
            <a:off x="1857828" y="508000"/>
            <a:ext cx="8098972" cy="467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7094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571" y="2657223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KHỞI ĐỘNG 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26232"/>
            <a:ext cx="461554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khuỷu tay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5220" y="4332114"/>
            <a:ext cx="1316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uỷu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2" y="1509485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lvl="0" algn="ctr"/>
            <a:r>
              <a:rPr lang="vi-VN" sz="5400" b="1" dirty="0">
                <a:solidFill>
                  <a:schemeClr val="tx1"/>
                </a:solidFill>
                <a:cs typeface="Times New Roman" pitchFamily="18" charset="0"/>
              </a:rPr>
              <a:t>uyu</a:t>
            </a:r>
            <a:endParaRPr lang="en-US" sz="5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4899110" y="2821439"/>
            <a:ext cx="3193039" cy="2250829"/>
            <a:chOff x="3810000" y="1447800"/>
            <a:chExt cx="2209801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1" y="1447800"/>
              <a:ext cx="2209800" cy="83820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uyu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uy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u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3825" y="5168051"/>
            <a:ext cx="350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u - y - uyu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3715" y="1541167"/>
            <a:ext cx="290848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tx1"/>
                </a:solidFill>
                <a:cs typeface="Times New Roman" pitchFamily="18" charset="0"/>
              </a:rPr>
              <a:t>kh</a:t>
            </a:r>
            <a:r>
              <a:rPr lang="vi-VN" sz="5400" b="1" dirty="0">
                <a:solidFill>
                  <a:srgbClr val="FF0000"/>
                </a:solidFill>
                <a:cs typeface="Times New Roman" pitchFamily="18" charset="0"/>
              </a:rPr>
              <a:t>uỷu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8629" y="3324073"/>
            <a:ext cx="393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(khờ </a:t>
            </a:r>
            <a:r>
              <a:rPr lang="vi-VN" sz="2800" b="1" dirty="0">
                <a:cs typeface="Times New Roman" pitchFamily="18" charset="0"/>
              </a:rPr>
              <a:t>–</a:t>
            </a:r>
            <a:r>
              <a:rPr lang="vi-VN" sz="2800" b="1" dirty="0">
                <a:latin typeface="+mj-lt"/>
                <a:cs typeface="Times New Roman" pitchFamily="18" charset="0"/>
              </a:rPr>
              <a:t> uyu – khuyu</a:t>
            </a:r>
            <a:r>
              <a:rPr lang="vi-VN" sz="2800" b="1" dirty="0">
                <a:cs typeface="Times New Roman" pitchFamily="18" charset="0"/>
              </a:rPr>
              <a:t> –</a:t>
            </a:r>
            <a:r>
              <a:rPr lang="vi-VN" sz="2800" b="1" dirty="0">
                <a:latin typeface="+mj-lt"/>
                <a:cs typeface="Times New Roman" pitchFamily="18" charset="0"/>
              </a:rPr>
              <a:t> hỏi </a:t>
            </a:r>
            <a:r>
              <a:rPr lang="vi-VN" sz="2800" b="1" dirty="0">
                <a:cs typeface="Times New Roman" pitchFamily="18" charset="0"/>
              </a:rPr>
              <a:t>–</a:t>
            </a:r>
            <a:r>
              <a:rPr lang="vi-VN" sz="2800" b="1" dirty="0">
                <a:latin typeface="+mj-lt"/>
                <a:cs typeface="Times New Roman" pitchFamily="18" charset="0"/>
              </a:rPr>
              <a:t> khuỷu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81143" y="2505228"/>
            <a:ext cx="1175657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kh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29372" y="2490715"/>
            <a:ext cx="17557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4800" b="1" dirty="0">
                <a:solidFill>
                  <a:srgbClr val="FF0000"/>
                </a:solidFill>
                <a:cs typeface="Times New Roman" pitchFamily="18" charset="0"/>
              </a:rPr>
              <a:t>uỷu</a:t>
            </a:r>
            <a:endParaRPr lang="en-US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kh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uỷu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0" name="Picture 19" descr="image (11).png"/>
          <p:cNvPicPr>
            <a:picLocks noChangeAspect="1"/>
          </p:cNvPicPr>
          <p:nvPr/>
        </p:nvPicPr>
        <p:blipFill>
          <a:blip r:embed="rId5"/>
          <a:srcRect l="32652" r="34761" b="27498"/>
          <a:stretch>
            <a:fillRect/>
          </a:stretch>
        </p:blipFill>
        <p:spPr>
          <a:xfrm>
            <a:off x="-1" y="754743"/>
            <a:ext cx="4601029" cy="335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oy-5888240_960_720.png">
            <a:extLst>
              <a:ext uri="{FF2B5EF4-FFF2-40B4-BE49-F238E27FC236}">
                <a16:creationId xmlns:a16="http://schemas.microsoft.com/office/drawing/2014/main" id="{6EB870C6-A2BD-497F-B94E-F7CDAFCC0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24580" y="1337049"/>
            <a:ext cx="4380932" cy="5056494"/>
          </a:xfrm>
          <a:prstGeom prst="rect">
            <a:avLst/>
          </a:prstGeom>
        </p:spPr>
      </p:pic>
      <p:pic>
        <p:nvPicPr>
          <p:cNvPr id="12" name="Picture 11" descr="boy-5888240_960_720.png">
            <a:extLst>
              <a:ext uri="{FF2B5EF4-FFF2-40B4-BE49-F238E27FC236}">
                <a16:creationId xmlns:a16="http://schemas.microsoft.com/office/drawing/2014/main" id="{79A1FA01-C37F-4C3E-9078-1D6D52D5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33" y="1337049"/>
            <a:ext cx="4380932" cy="505649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03762" y="464457"/>
            <a:ext cx="3493827" cy="1068643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5427" y="2220687"/>
            <a:ext cx="2235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oong</a:t>
            </a:r>
            <a:endParaRPr lang="en-US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96628" y="2271487"/>
            <a:ext cx="186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ooc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82685" y="2227945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oo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5486" y="2283733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oo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844"/>
            <a:ext cx="12192000" cy="602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68034" y="1787858"/>
            <a:ext cx="4579963" cy="5056496"/>
          </a:xfrm>
          <a:prstGeom prst="rect">
            <a:avLst/>
          </a:prstGeom>
        </p:spPr>
      </p:pic>
      <p:pic>
        <p:nvPicPr>
          <p:cNvPr id="7" name="Picture 6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0" y="1801506"/>
            <a:ext cx="4380932" cy="5056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9869" y="2906974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/>
              <a:t>uyp</a:t>
            </a:r>
            <a:endParaRPr lang="en-US" sz="6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96333" y="2866031"/>
            <a:ext cx="228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uyu</a:t>
            </a:r>
            <a:endParaRPr lang="en-US" sz="6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64311" y="2921487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uy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4093" y="2868305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uy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" y="638629"/>
            <a:ext cx="3939178" cy="2612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4595283" y="570066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428" y="1661936"/>
            <a:ext cx="272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428" y="2537503"/>
            <a:ext cx="312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  <a:cs typeface="Times New Roman" pitchFamily="18" charset="0"/>
              </a:rPr>
              <a:t>cái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830" y="1534606"/>
            <a:ext cx="182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ooc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8886" y="2492552"/>
            <a:ext cx="295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quần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soóc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42285" y="1563636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uyp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5200" y="2507063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đèn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919" y="3748034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oeo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3" y="4510034"/>
            <a:ext cx="352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ngoằn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ng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148" y="3722469"/>
            <a:ext cx="283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uêu, oao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6402" y="4615098"/>
            <a:ext cx="352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ng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uều </a:t>
            </a:r>
            <a:r>
              <a:rPr lang="vi-VN" sz="3600" b="1" dirty="0">
                <a:latin typeface="+mj-lt"/>
                <a:cs typeface="Times New Roman" pitchFamily="18" charset="0"/>
              </a:rPr>
              <a:t>ng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oào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2033" y="3733519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uyu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0573" y="4611633"/>
            <a:ext cx="352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kh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uỷu </a:t>
            </a:r>
            <a:r>
              <a:rPr lang="vi-VN" sz="3600" b="1" dirty="0">
                <a:latin typeface="+mj-lt"/>
                <a:cs typeface="Times New Roman" pitchFamily="18" charset="0"/>
              </a:rPr>
              <a:t>tay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giang-sinh-don-gian_11184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14465" y="549870"/>
            <a:ext cx="4763069" cy="1015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</a:rPr>
              <a:t>THƯ GIÃN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4dd2b5e7723a6a4015aaba1228dd62a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26" y="1057702"/>
            <a:ext cx="8748214" cy="580029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972457"/>
            <a:ext cx="10898188" cy="58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172" y="435429"/>
            <a:ext cx="1181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2.Tiếng nào có vần </a:t>
            </a:r>
            <a:r>
              <a:rPr lang="vi-VN" sz="3200" dirty="0">
                <a:solidFill>
                  <a:srgbClr val="FF0000"/>
                </a:solidFill>
              </a:rPr>
              <a:t>oap</a:t>
            </a:r>
            <a:r>
              <a:rPr lang="vi-VN" sz="3200" dirty="0"/>
              <a:t> ? Tiếng nào có vần </a:t>
            </a:r>
            <a:r>
              <a:rPr lang="vi-VN" sz="3200" dirty="0">
                <a:solidFill>
                  <a:srgbClr val="FF0000"/>
                </a:solidFill>
              </a:rPr>
              <a:t>uâng</a:t>
            </a:r>
            <a:r>
              <a:rPr lang="vi-VN" sz="3200" dirty="0"/>
              <a:t>? 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49714" y="4426857"/>
            <a:ext cx="1625600" cy="68217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8839200" y="2656116"/>
            <a:ext cx="841831" cy="60960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3).png"/>
          <p:cNvPicPr>
            <a:picLocks noChangeAspect="1"/>
          </p:cNvPicPr>
          <p:nvPr/>
        </p:nvPicPr>
        <p:blipFill rotWithShape="1">
          <a:blip r:embed="rId3"/>
          <a:srcRect l="16753" t="73440" r="15931" b="4455"/>
          <a:stretch/>
        </p:blipFill>
        <p:spPr>
          <a:xfrm>
            <a:off x="0" y="1349829"/>
            <a:ext cx="12192000" cy="5043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086" y="464457"/>
            <a:ext cx="7373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0070C0"/>
                </a:solidFill>
              </a:rPr>
              <a:t>QUAN SÁT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3)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95" t="9636" r="788" b="5993"/>
          <a:stretch>
            <a:fillRect/>
          </a:stretch>
        </p:blipFill>
        <p:spPr>
          <a:xfrm>
            <a:off x="595086" y="464457"/>
            <a:ext cx="11379200" cy="639354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1886" y="464457"/>
            <a:ext cx="7170057" cy="609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Giải nghĩa từ </a:t>
            </a:r>
            <a:endParaRPr lang="en-US" sz="2800" b="1" dirty="0"/>
          </a:p>
        </p:txBody>
      </p:sp>
      <p:pic>
        <p:nvPicPr>
          <p:cNvPr id="3" name="Picture 2" descr="547e02bb98ded6b15c3e663bbbec8d2f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557337"/>
            <a:ext cx="12192000" cy="5300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228" y="4325256"/>
            <a:ext cx="442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Kiếm: </a:t>
            </a:r>
            <a:r>
              <a:rPr lang="vi-VN" sz="2800" b="1" dirty="0">
                <a:solidFill>
                  <a:srgbClr val="0070C0"/>
                </a:solidFill>
              </a:rPr>
              <a:t>Tìm kiếm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199" y="5050971"/>
            <a:ext cx="9768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Tiu nghỉu: </a:t>
            </a:r>
            <a:r>
              <a:rPr lang="vi-VN" sz="2800" b="1" dirty="0">
                <a:solidFill>
                  <a:srgbClr val="0070C0"/>
                </a:solidFill>
              </a:rPr>
              <a:t>Buồn bã, thất vọng vì điều xảy ra trái với dự tính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e53487e5a057f7cd8a1049781fafa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33" b="6016"/>
          <a:stretch>
            <a:fillRect/>
          </a:stretch>
        </p:blipFill>
        <p:spPr>
          <a:xfrm>
            <a:off x="0" y="464458"/>
            <a:ext cx="5994400" cy="6393542"/>
          </a:xfrm>
          <a:prstGeom prst="rect">
            <a:avLst/>
          </a:prstGeom>
        </p:spPr>
      </p:pic>
      <p:pic>
        <p:nvPicPr>
          <p:cNvPr id="3" name="Picture 2" descr="20e53487e5a057f7cd8a1049781fafa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35"/>
          <a:stretch>
            <a:fillRect/>
          </a:stretch>
        </p:blipFill>
        <p:spPr>
          <a:xfrm flipH="1">
            <a:off x="6691084" y="464458"/>
            <a:ext cx="5500915" cy="6393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3715" y="682171"/>
            <a:ext cx="181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Boong tàu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5486" y="1139370"/>
            <a:ext cx="181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Đèn tuýp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7429" y="2198913"/>
            <a:ext cx="181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Đàn oóc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687" y="2627085"/>
            <a:ext cx="181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Tiu nghỉu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1486" y="4063998"/>
            <a:ext cx="238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Ngoao ngoao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8115" y="5551712"/>
            <a:ext cx="238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Nguều ngoào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1371" y="899885"/>
            <a:ext cx="2510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Ngoằn ngoèo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0057" y="2409371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Bâng khuâng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9772" y="3904341"/>
            <a:ext cx="230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Sóng vỗ </a:t>
            </a:r>
            <a:r>
              <a:rPr lang="en-US" sz="2400" b="1" dirty="0">
                <a:solidFill>
                  <a:srgbClr val="0070C0"/>
                </a:solidFill>
              </a:rPr>
              <a:t>        </a:t>
            </a:r>
            <a:r>
              <a:rPr lang="vi-VN" sz="2400" b="1" dirty="0">
                <a:solidFill>
                  <a:srgbClr val="0070C0"/>
                </a:solidFill>
              </a:rPr>
              <a:t>ì oạp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6514" y="5384798"/>
            <a:ext cx="219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Kiếm vỏ ốc biển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52" y="-115752"/>
            <a:ext cx="12679044" cy="708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2411" y="1615440"/>
            <a:ext cx="6213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Đọc to các từ sau: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6" y="5951139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BD028-6D1F-48FC-8D31-645A645F56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406" cy="487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7880" y="3368040"/>
            <a:ext cx="665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Khuây khỏa, quây quần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3).png"/>
          <p:cNvPicPr>
            <a:picLocks noChangeAspect="1"/>
          </p:cNvPicPr>
          <p:nvPr/>
        </p:nvPicPr>
        <p:blipFill>
          <a:blip r:embed="rId3"/>
          <a:srcRect l="8195" t="9636" r="788" b="5993"/>
          <a:stretch>
            <a:fillRect/>
          </a:stretch>
        </p:blipFill>
        <p:spPr>
          <a:xfrm>
            <a:off x="0" y="769257"/>
            <a:ext cx="12192000" cy="6088743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584530" y="17826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71616" y="215999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985330" y="21890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252187" y="260993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6317673" y="2653477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9046359" y="3030849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686130" y="3959763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365674" y="390170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265216" y="4235534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6792686" y="4779818"/>
            <a:ext cx="580571" cy="28566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400" b="1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9593945" y="4750791"/>
            <a:ext cx="537025" cy="24212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400" b="1" dirty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79055" y="2191657"/>
            <a:ext cx="5886202" cy="19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22598" y="2612571"/>
            <a:ext cx="5987802" cy="4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65341" y="2660734"/>
            <a:ext cx="3651002" cy="9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084" y="3081649"/>
            <a:ext cx="820716" cy="9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16084" y="3062514"/>
            <a:ext cx="4754087" cy="4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581569" y="3048000"/>
            <a:ext cx="4449288" cy="4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14598" y="3483429"/>
            <a:ext cx="8484259" cy="48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9351819" y="3497943"/>
            <a:ext cx="1751610" cy="46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72655" y="3875314"/>
            <a:ext cx="10472716" cy="4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022598" y="4310743"/>
            <a:ext cx="8339116" cy="4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9658598" y="4325257"/>
            <a:ext cx="1459345" cy="4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59741" y="4775200"/>
            <a:ext cx="6205516" cy="19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307284" y="4717143"/>
            <a:ext cx="2489859" cy="19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56541" y="5181600"/>
            <a:ext cx="1807688" cy="4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079512" y="4750791"/>
            <a:ext cx="1111002" cy="24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6175" y="427264"/>
            <a:ext cx="1551709" cy="94038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3)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95" t="9636" r="788" b="599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4).png"/>
          <p:cNvPicPr>
            <a:picLocks noChangeAspect="1"/>
          </p:cNvPicPr>
          <p:nvPr/>
        </p:nvPicPr>
        <p:blipFill>
          <a:blip r:embed="rId3"/>
          <a:srcRect l="7619" r="15952" b="10283"/>
          <a:stretch>
            <a:fillRect/>
          </a:stretch>
        </p:blipFill>
        <p:spPr>
          <a:xfrm>
            <a:off x="1" y="2206171"/>
            <a:ext cx="12192000" cy="4651829"/>
          </a:xfrm>
          <a:prstGeom prst="rect">
            <a:avLst/>
          </a:prstGeom>
        </p:spPr>
      </p:pic>
      <p:pic>
        <p:nvPicPr>
          <p:cNvPr id="3" name="Picture 2" descr="image (13).png"/>
          <p:cNvPicPr>
            <a:picLocks noChangeAspect="1"/>
          </p:cNvPicPr>
          <p:nvPr/>
        </p:nvPicPr>
        <p:blipFill>
          <a:blip r:embed="rId4"/>
          <a:srcRect l="20119" t="73440" r="15931" b="4764"/>
          <a:stretch>
            <a:fillRect/>
          </a:stretch>
        </p:blipFill>
        <p:spPr>
          <a:xfrm>
            <a:off x="0" y="464457"/>
            <a:ext cx="12192000" cy="18433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26629" y="3352800"/>
            <a:ext cx="1277257" cy="624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13714" y="4005943"/>
            <a:ext cx="1219200" cy="116114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99200" y="4659086"/>
            <a:ext cx="1233714" cy="11901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91943" y="4630057"/>
            <a:ext cx="1182914" cy="51525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5747658" y="4078518"/>
            <a:ext cx="2307771" cy="117565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5429"/>
            <a:ext cx="12191999" cy="6422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8337" y="2363617"/>
            <a:ext cx="5889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>
                <a:solidFill>
                  <a:schemeClr val="bg1"/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45" y="185304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313201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00400" y="517027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d30d46445ddc5dfbe1f6850020f51fc.jpg"/>
          <p:cNvPicPr>
            <a:picLocks noChangeAspect="1"/>
          </p:cNvPicPr>
          <p:nvPr/>
        </p:nvPicPr>
        <p:blipFill>
          <a:blip r:embed="rId3"/>
          <a:srcRect r="7653" b="8995"/>
          <a:stretch>
            <a:fillRect/>
          </a:stretch>
        </p:blipFill>
        <p:spPr>
          <a:xfrm>
            <a:off x="-1" y="391885"/>
            <a:ext cx="12192001" cy="6466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1029" y="1502278"/>
            <a:ext cx="193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2686" y="2261731"/>
            <a:ext cx="280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  <a:cs typeface="Times New Roman" pitchFamily="18" charset="0"/>
              </a:rPr>
              <a:t>cái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2862" y="3232776"/>
            <a:ext cx="166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ooc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7600" y="4031065"/>
            <a:ext cx="328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quần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soóc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87428" y="1316892"/>
            <a:ext cx="186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uyp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5556" y="2173234"/>
            <a:ext cx="25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đèn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uýp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61599" y="3269062"/>
            <a:ext cx="155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oeo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3144" y="4045576"/>
            <a:ext cx="391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ngoằn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b="1" dirty="0">
                <a:latin typeface="+mj-lt"/>
                <a:cs typeface="Times New Roman" pitchFamily="18" charset="0"/>
              </a:rPr>
              <a:t>ng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oèo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62379" y="362859"/>
            <a:ext cx="7373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</a:rPr>
              <a:t>Quan sát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2" name="oong ooc uyp oăn">
            <a:hlinkClick r:id="" action="ppaction://media"/>
            <a:extLst>
              <a:ext uri="{FF2B5EF4-FFF2-40B4-BE49-F238E27FC236}">
                <a16:creationId xmlns:a16="http://schemas.microsoft.com/office/drawing/2014/main" id="{2D27655C-E42A-4856-AB1A-347BAB61D7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4"/>
                </p14:media>
              </p:ext>
            </p:extLst>
          </p:nvPr>
        </p:nvPicPr>
        <p:blipFill rotWithShape="1">
          <a:blip r:embed="rId5"/>
          <a:srcRect l="3572" t="5672" r="3214" b="4682"/>
          <a:stretch/>
        </p:blipFill>
        <p:spPr>
          <a:xfrm>
            <a:off x="0" y="1132300"/>
            <a:ext cx="12083759" cy="57257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3333064f4c6a43082b10f9f89f742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86"/>
            <a:ext cx="12192000" cy="6466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16" y="870857"/>
            <a:ext cx="1197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- Độ cao 1 li là các con chữ</a:t>
            </a:r>
            <a:r>
              <a:rPr lang="vi-VN" sz="4400" b="1" dirty="0"/>
              <a:t>:</a:t>
            </a:r>
            <a:r>
              <a:rPr lang="vi-VN" sz="3600" b="1" dirty="0"/>
              <a:t> </a:t>
            </a:r>
            <a:r>
              <a:rPr lang="vi-VN" sz="5400" b="1" dirty="0">
                <a:latin typeface="HP001 4 hàng" pitchFamily="34" charset="0"/>
              </a:rPr>
              <a:t>o, n, c, ă, s, x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173" y="2540000"/>
            <a:ext cx="912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- Độ cao 2 li là các con chữ</a:t>
            </a:r>
            <a:r>
              <a:rPr lang="vi-VN" sz="5400" b="1" dirty="0"/>
              <a:t>: </a:t>
            </a:r>
            <a:r>
              <a:rPr lang="vi-VN" sz="5400" b="1" dirty="0">
                <a:latin typeface="HP001 4 hàng" pitchFamily="34" charset="0"/>
              </a:rPr>
              <a:t>q, đ, p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714" y="1603828"/>
            <a:ext cx="912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- Độ cao 1,5 li là các con chữ</a:t>
            </a:r>
            <a:r>
              <a:rPr lang="vi-VN" sz="5400" b="1" dirty="0"/>
              <a:t>: </a:t>
            </a:r>
            <a:r>
              <a:rPr lang="vi-VN" sz="5400" b="1" dirty="0">
                <a:latin typeface="HP001 4 hàng" pitchFamily="34" charset="0"/>
              </a:rPr>
              <a:t>t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431" y="3548744"/>
            <a:ext cx="912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- Độ cao 2,5 li là các con chữ</a:t>
            </a:r>
            <a:r>
              <a:rPr lang="vi-VN" sz="5400" b="1" dirty="0"/>
              <a:t>: </a:t>
            </a:r>
            <a:r>
              <a:rPr lang="vi-VN" sz="5400" b="1" dirty="0">
                <a:latin typeface="HP001 4 hàng" pitchFamily="34" charset="0"/>
              </a:rPr>
              <a:t>g, y</a:t>
            </a:r>
            <a:r>
              <a:rPr lang="vi-VN" sz="5400" b="1" dirty="0"/>
              <a:t> </a:t>
            </a:r>
            <a:endParaRPr lang="en-US" sz="5400" b="1" dirty="0">
              <a:latin typeface="HP001 4 hàng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293721-7A28-4276-89C7-D7CCA550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817"/>
            <a:ext cx="12192000" cy="5504651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9955A-2EB2-4083-8795-9F1FB9774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257"/>
            <a:ext cx="12192000" cy="5637485"/>
          </a:xfrm>
          <a:prstGeom prst="rect">
            <a:avLst/>
          </a:prstGeom>
        </p:spPr>
      </p:pic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-104503"/>
            <a:ext cx="12743724" cy="708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95692" y="1569720"/>
            <a:ext cx="4597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Đọc to từ sau: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1778" y="3445510"/>
            <a:ext cx="3456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8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Loay hoay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271" y="5951139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66FD55-617C-4A68-8BE2-C2E62F85D0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406" cy="48714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5).png"/>
          <p:cNvPicPr>
            <a:picLocks noChangeAspect="1"/>
          </p:cNvPicPr>
          <p:nvPr/>
        </p:nvPicPr>
        <p:blipFill>
          <a:blip r:embed="rId3"/>
          <a:srcRect l="18690" t="15651" r="12858" b="4341"/>
          <a:stretch>
            <a:fillRect/>
          </a:stretch>
        </p:blipFill>
        <p:spPr>
          <a:xfrm>
            <a:off x="0" y="1756228"/>
            <a:ext cx="12192000" cy="5101771"/>
          </a:xfrm>
          <a:prstGeom prst="rect">
            <a:avLst/>
          </a:prstGeom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543" y="0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10" y="-108222"/>
            <a:ext cx="12698730" cy="71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734695"/>
            <a:ext cx="1137920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13270" y="1935480"/>
            <a:ext cx="5926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Tìm từ chứa vần </a:t>
            </a:r>
            <a:r>
              <a:rPr lang="vi-VN" altLang="en-US" sz="44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oai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0658" y="3154680"/>
            <a:ext cx="705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Quả xoài , khoai lang...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1" y="5951139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2ECDE-D7E5-46C2-81ED-22CC8460E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406" cy="48714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89" y="-116523"/>
            <a:ext cx="12683490" cy="71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9333" y="1057275"/>
            <a:ext cx="9866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Đọc câu sau: </a:t>
            </a:r>
            <a:r>
              <a:rPr lang="vi-VN" altLang="en-US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Đúng lúc được nhà vua gắn huân chương,  mèo khoái chí, buột miệng kêu : “Meo” 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6" y="5951139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10698-7BC2-48FF-98D4-B96A486C5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406" cy="48714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87826" y="515256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oong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738913" y="515257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ooc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890000" y="515257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uyp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87822" y="4680858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uêu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38911" y="4680859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oao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890000" y="4782456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uyu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38911" y="2598058"/>
            <a:ext cx="3091543" cy="187234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oeo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pic>
        <p:nvPicPr>
          <p:cNvPr id="5" name="Picture 4" descr="image (6).png"/>
          <p:cNvPicPr>
            <a:picLocks noChangeAspect="1"/>
          </p:cNvPicPr>
          <p:nvPr/>
        </p:nvPicPr>
        <p:blipFill>
          <a:blip r:embed="rId4"/>
          <a:srcRect l="35374" t="33901" r="37672" b="28879"/>
          <a:stretch>
            <a:fillRect/>
          </a:stretch>
        </p:blipFill>
        <p:spPr>
          <a:xfrm>
            <a:off x="2481944" y="348342"/>
            <a:ext cx="7866742" cy="530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257"/>
            <a:ext cx="12192000" cy="64417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466725"/>
            <a:ext cx="4114800" cy="10777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  <a:cs typeface="Times New Roman" pitchFamily="18" charset="0"/>
              </a:rPr>
              <a:t>1. Làm quen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956" y="5458346"/>
            <a:ext cx="379407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Cái xoong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2400" y="5463776"/>
            <a:ext cx="1821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2818" y="1496249"/>
            <a:ext cx="3248168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oong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9" name="Group 15"/>
          <p:cNvGrpSpPr/>
          <p:nvPr/>
        </p:nvGrpSpPr>
        <p:grpSpPr>
          <a:xfrm>
            <a:off x="4449169" y="27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oong</a:t>
              </a:r>
              <a:endParaRPr lang="en-US" sz="54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oo</a:t>
              </a:r>
              <a:endParaRPr lang="en-US" sz="54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ng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65825" y="5458337"/>
            <a:ext cx="456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o - ngờ - oong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8571" y="1555682"/>
            <a:ext cx="263271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x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287" y="3324073"/>
            <a:ext cx="428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(xờ - oong - xoong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18885" y="2476199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x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77829" y="2490715"/>
            <a:ext cx="1958996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4686" y="4393278"/>
            <a:ext cx="26690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x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oong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215" y="5268036"/>
            <a:ext cx="2108508" cy="1589964"/>
          </a:xfrm>
          <a:prstGeom prst="rect">
            <a:avLst/>
          </a:prstGeom>
        </p:spPr>
      </p:pic>
      <p:pic>
        <p:nvPicPr>
          <p:cNvPr id="21" name="Picture 20" descr="image (6).png"/>
          <p:cNvPicPr>
            <a:picLocks noChangeAspect="1"/>
          </p:cNvPicPr>
          <p:nvPr/>
        </p:nvPicPr>
        <p:blipFill>
          <a:blip r:embed="rId5"/>
          <a:srcRect l="35374" t="33901" r="37672" b="28879"/>
          <a:stretch>
            <a:fillRect/>
          </a:stretch>
        </p:blipFill>
        <p:spPr>
          <a:xfrm>
            <a:off x="0" y="1828800"/>
            <a:ext cx="3904341" cy="278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447</Words>
  <Application>Microsoft Office PowerPoint</Application>
  <PresentationFormat>Widescreen</PresentationFormat>
  <Paragraphs>169</Paragraphs>
  <Slides>41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UTM Avo</vt:lpstr>
      <vt:lpstr>Calibri</vt:lpstr>
      <vt:lpstr>Times New Roman</vt:lpstr>
      <vt:lpstr>.VnAvant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Nam Aka</cp:lastModifiedBy>
  <cp:revision>61</cp:revision>
  <dcterms:created xsi:type="dcterms:W3CDTF">2021-11-01T08:16:43Z</dcterms:created>
  <dcterms:modified xsi:type="dcterms:W3CDTF">2024-03-09T02:44:29Z</dcterms:modified>
</cp:coreProperties>
</file>