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5"/>
  </p:notesMasterIdLst>
  <p:sldIdLst>
    <p:sldId id="290" r:id="rId2"/>
    <p:sldId id="260" r:id="rId3"/>
    <p:sldId id="295" r:id="rId4"/>
    <p:sldId id="299" r:id="rId5"/>
    <p:sldId id="300" r:id="rId6"/>
    <p:sldId id="301" r:id="rId7"/>
    <p:sldId id="302" r:id="rId8"/>
    <p:sldId id="303" r:id="rId9"/>
    <p:sldId id="304" r:id="rId10"/>
    <p:sldId id="305" r:id="rId11"/>
    <p:sldId id="258" r:id="rId12"/>
    <p:sldId id="306" r:id="rId13"/>
    <p:sldId id="281" r:id="rId14"/>
    <p:sldId id="308" r:id="rId15"/>
    <p:sldId id="309" r:id="rId16"/>
    <p:sldId id="282" r:id="rId17"/>
    <p:sldId id="286" r:id="rId18"/>
    <p:sldId id="285" r:id="rId19"/>
    <p:sldId id="337" r:id="rId20"/>
    <p:sldId id="294" r:id="rId21"/>
    <p:sldId id="293" r:id="rId22"/>
    <p:sldId id="316" r:id="rId23"/>
    <p:sldId id="291" r:id="rId24"/>
    <p:sldId id="317" r:id="rId25"/>
    <p:sldId id="319" r:id="rId26"/>
    <p:sldId id="338" r:id="rId27"/>
    <p:sldId id="318" r:id="rId28"/>
    <p:sldId id="288" r:id="rId29"/>
    <p:sldId id="313" r:id="rId30"/>
    <p:sldId id="314" r:id="rId31"/>
    <p:sldId id="312" r:id="rId32"/>
    <p:sldId id="283" r:id="rId33"/>
    <p:sldId id="315" r:id="rId34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8" roundtripDataSignature="AMtx7mh/KKTVtQCFDOpfGCmw0Qqff8RiQ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804" y="4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59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8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UTM Avo" panose="02040603050506020204" pitchFamily="18" charset="0"/>
        <a:ea typeface="UTM Avo" panose="02040603050506020204" pitchFamily="18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3/9/2024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6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769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3/9/2024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640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3/9/2024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111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3/9/2024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740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:a16="http://schemas.microsoft.com/office/drawing/2014/main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3/9/2024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07349" y="15488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9480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UTM Avo" panose="02040603050506020204" pitchFamily="18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UTM Avo" panose="02040603050506020204" pitchFamily="18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3/9/2024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23223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49" r:id="rId6"/>
    <p:sldLayoutId id="2147483651" r:id="rId7"/>
    <p:sldLayoutId id="2147483653" r:id="rId8"/>
    <p:sldLayoutId id="2147483659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gif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gif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39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2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slide" Target="slide6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slide" Target="slide6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slide" Target="slide6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slide" Target="slide6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slide" Target="slide6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1844697" y="1648606"/>
            <a:ext cx="8502649" cy="2346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26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136: oai – oay – uây 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shot_1637773138.png"/>
          <p:cNvPicPr>
            <a:picLocks noChangeAspect="1"/>
          </p:cNvPicPr>
          <p:nvPr/>
        </p:nvPicPr>
        <p:blipFill rotWithShape="1">
          <a:blip r:embed="rId3"/>
          <a:srcRect b="6666"/>
          <a:stretch/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057400" y="304800"/>
            <a:ext cx="7751165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439576"/>
            <a:ext cx="12192000" cy="6417176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61318" y="935653"/>
            <a:ext cx="3181013" cy="76342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UTM Avo" panose="02040603050506020204" pitchFamily="18" charset="0"/>
                <a:cs typeface="Times New Roman" pitchFamily="18" charset="0"/>
              </a:rPr>
              <a:t>1. Làm quen</a:t>
            </a:r>
            <a:endParaRPr lang="en-US" sz="3600" b="1" dirty="0"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61318" y="5184319"/>
            <a:ext cx="3810000" cy="118291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latin typeface="UTM Avo" pitchFamily="18" charset="0"/>
                <a:cs typeface="Times New Roman" pitchFamily="18" charset="0"/>
              </a:rPr>
              <a:t>điện thoại</a:t>
            </a:r>
            <a:endParaRPr lang="en-US" sz="4800" b="1" dirty="0">
              <a:latin typeface="UTM Avo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71800" y="5365498"/>
            <a:ext cx="1219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oại</a:t>
            </a:r>
            <a:endParaRPr lang="en-US" sz="4800" b="1" dirty="0">
              <a:solidFill>
                <a:srgbClr val="FF0000"/>
              </a:solidFill>
              <a:latin typeface="UTM Avo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05168" y="1699081"/>
            <a:ext cx="3181013" cy="1200321"/>
          </a:xfrm>
          <a:prstGeom prst="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vi-VN" sz="7200" b="1" dirty="0">
                <a:solidFill>
                  <a:schemeClr val="tx1"/>
                </a:solidFill>
                <a:latin typeface="UTM Avo" pitchFamily="18" charset="0"/>
                <a:cs typeface="Times New Roman" pitchFamily="18" charset="0"/>
              </a:rPr>
              <a:t>oai</a:t>
            </a:r>
            <a:endParaRPr lang="en-US" sz="7200" b="1" dirty="0">
              <a:solidFill>
                <a:schemeClr val="tx1"/>
              </a:solidFill>
              <a:latin typeface="UTM Avo" pitchFamily="18" charset="0"/>
              <a:cs typeface="Times New Roman" pitchFamily="18" charset="0"/>
            </a:endParaRPr>
          </a:p>
        </p:txBody>
      </p:sp>
      <p:grpSp>
        <p:nvGrpSpPr>
          <p:cNvPr id="15" name="Group 15"/>
          <p:cNvGrpSpPr/>
          <p:nvPr/>
        </p:nvGrpSpPr>
        <p:grpSpPr>
          <a:xfrm>
            <a:off x="4491519" y="2980730"/>
            <a:ext cx="3193038" cy="2250830"/>
            <a:chOff x="3810000" y="1447800"/>
            <a:chExt cx="2209800" cy="1524000"/>
          </a:xfrm>
        </p:grpSpPr>
        <p:sp>
          <p:nvSpPr>
            <p:cNvPr id="16" name="Rectangle 15"/>
            <p:cNvSpPr/>
            <p:nvPr/>
          </p:nvSpPr>
          <p:spPr>
            <a:xfrm>
              <a:off x="3810000" y="1447800"/>
              <a:ext cx="2209800" cy="838200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/>
              <a:r>
                <a:rPr lang="vi-VN" sz="6000" b="1" dirty="0">
                  <a:solidFill>
                    <a:prstClr val="black"/>
                  </a:solidFill>
                  <a:latin typeface="UTM Avo" pitchFamily="18" charset="0"/>
                  <a:cs typeface="Times New Roman" pitchFamily="18" charset="0"/>
                </a:rPr>
                <a:t>oai</a:t>
              </a:r>
              <a:endParaRPr lang="en-US" sz="6000" b="1" dirty="0">
                <a:solidFill>
                  <a:prstClr val="black"/>
                </a:solidFill>
                <a:latin typeface="UTM Avo" pitchFamily="18" charset="0"/>
                <a:cs typeface="Times New Roman" pitchFamily="18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/>
              <a:r>
                <a:rPr lang="vi-VN" sz="6000" b="1" dirty="0">
                  <a:solidFill>
                    <a:srgbClr val="008000"/>
                  </a:solidFill>
                  <a:latin typeface="UTM Avo" pitchFamily="18" charset="0"/>
                  <a:cs typeface="Times New Roman" pitchFamily="18" charset="0"/>
                </a:rPr>
                <a:t>oa</a:t>
              </a:r>
              <a:endParaRPr lang="en-US" sz="6000" b="1" dirty="0">
                <a:solidFill>
                  <a:srgbClr val="008000"/>
                </a:solidFill>
                <a:latin typeface="UTM Avo" pitchFamily="18" charset="0"/>
                <a:cs typeface="Times New Roman" pitchFamily="18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/>
              <a:r>
                <a:rPr lang="vi-VN" sz="6000" b="1" dirty="0">
                  <a:solidFill>
                    <a:schemeClr val="tx1"/>
                  </a:solidFill>
                  <a:latin typeface="UTM Avo" pitchFamily="18" charset="0"/>
                  <a:cs typeface="Times New Roman" pitchFamily="18" charset="0"/>
                </a:rPr>
                <a:t>i</a:t>
              </a:r>
              <a:endParaRPr lang="en-US" sz="6000" b="1" dirty="0">
                <a:solidFill>
                  <a:schemeClr val="tx1"/>
                </a:solidFill>
                <a:latin typeface="UTM Avo" pitchFamily="18" charset="0"/>
                <a:cs typeface="Times New Roman" pitchFamily="18" charset="0"/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8305800" y="1143000"/>
            <a:ext cx="3142938" cy="99060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 dirty="0">
                <a:solidFill>
                  <a:schemeClr val="tx1"/>
                </a:solidFill>
                <a:latin typeface="UTM Avo" pitchFamily="18" charset="0"/>
              </a:rPr>
              <a:t>th</a:t>
            </a:r>
            <a:r>
              <a:rPr lang="vi-VN" sz="6000" b="1" dirty="0">
                <a:solidFill>
                  <a:srgbClr val="FF0000"/>
                </a:solidFill>
                <a:latin typeface="UTM Avo" pitchFamily="18" charset="0"/>
              </a:rPr>
              <a:t>oại</a:t>
            </a:r>
            <a:endParaRPr lang="en-US" sz="60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960002" y="3048000"/>
            <a:ext cx="42319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UTM Avo" pitchFamily="18" charset="0"/>
              </a:rPr>
              <a:t>  </a:t>
            </a:r>
            <a:r>
              <a:rPr lang="vi-VN" sz="3200" b="1" dirty="0">
                <a:latin typeface="UTM Avo" pitchFamily="18" charset="0"/>
              </a:rPr>
              <a:t>th</a:t>
            </a:r>
            <a:r>
              <a:rPr lang="en-US" sz="3200" b="1" dirty="0">
                <a:latin typeface="UTM Avo" pitchFamily="18" charset="0"/>
              </a:rPr>
              <a:t>ờ </a:t>
            </a:r>
            <a:r>
              <a:rPr lang="vi-VN" sz="3200" b="1" dirty="0">
                <a:latin typeface="UTM Avo" pitchFamily="18" charset="0"/>
              </a:rPr>
              <a:t>–</a:t>
            </a:r>
            <a:r>
              <a:rPr lang="en-US" sz="3200" b="1" dirty="0">
                <a:latin typeface="UTM Avo" pitchFamily="18" charset="0"/>
              </a:rPr>
              <a:t> </a:t>
            </a:r>
            <a:r>
              <a:rPr lang="vi-VN" sz="3200" b="1" dirty="0">
                <a:latin typeface="UTM Avo" pitchFamily="18" charset="0"/>
              </a:rPr>
              <a:t>oai</a:t>
            </a:r>
            <a:r>
              <a:rPr lang="en-US" sz="3200" b="1" dirty="0">
                <a:latin typeface="UTM Avo" pitchFamily="18" charset="0"/>
              </a:rPr>
              <a:t> – </a:t>
            </a:r>
            <a:r>
              <a:rPr lang="vi-VN" sz="3200" b="1" dirty="0">
                <a:latin typeface="UTM Avo" pitchFamily="18" charset="0"/>
              </a:rPr>
              <a:t>thoai</a:t>
            </a:r>
            <a:r>
              <a:rPr lang="en-US" sz="3200" b="1" dirty="0">
                <a:latin typeface="UTM Avo" pitchFamily="18" charset="0"/>
              </a:rPr>
              <a:t> </a:t>
            </a:r>
            <a:r>
              <a:rPr lang="vi-VN" sz="3200" b="1" dirty="0">
                <a:latin typeface="UTM Avo" pitchFamily="18" charset="0"/>
              </a:rPr>
              <a:t>– nặng –</a:t>
            </a:r>
            <a:r>
              <a:rPr lang="en-US" sz="3200" b="1" dirty="0">
                <a:latin typeface="UTM Avo" pitchFamily="18" charset="0"/>
              </a:rPr>
              <a:t> </a:t>
            </a:r>
            <a:r>
              <a:rPr lang="vi-VN" sz="3200" b="1" dirty="0">
                <a:latin typeface="UTM Avo" pitchFamily="18" charset="0"/>
              </a:rPr>
              <a:t>thoại</a:t>
            </a:r>
            <a:endParaRPr lang="en-US" sz="3200" b="1" dirty="0">
              <a:latin typeface="UTM Avo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9753600" y="2133600"/>
            <a:ext cx="1713775" cy="8382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6000" b="1" dirty="0">
                <a:solidFill>
                  <a:srgbClr val="FF0000"/>
                </a:solidFill>
                <a:latin typeface="UTM Avo" pitchFamily="18" charset="0"/>
              </a:rPr>
              <a:t>oại</a:t>
            </a:r>
            <a:endParaRPr lang="en-US" sz="60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305800" y="2133600"/>
            <a:ext cx="1434662" cy="8382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6000" b="1" dirty="0">
                <a:solidFill>
                  <a:schemeClr val="tx1"/>
                </a:solidFill>
                <a:latin typeface="UTM Avo" pitchFamily="18" charset="0"/>
              </a:rPr>
              <a:t>th</a:t>
            </a:r>
            <a:endParaRPr lang="en-US" sz="6000" b="1" dirty="0">
              <a:solidFill>
                <a:schemeClr val="tx1"/>
              </a:solidFill>
              <a:latin typeface="UTM Avo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458200" y="4419600"/>
            <a:ext cx="3276600" cy="81814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 dirty="0">
                <a:solidFill>
                  <a:schemeClr val="tx1"/>
                </a:solidFill>
                <a:latin typeface="UTM Avo" pitchFamily="18" charset="0"/>
              </a:rPr>
              <a:t>th</a:t>
            </a:r>
            <a:r>
              <a:rPr lang="vi-VN" sz="6000" b="1" dirty="0">
                <a:solidFill>
                  <a:srgbClr val="FF0000"/>
                </a:solidFill>
                <a:latin typeface="UTM Avo" pitchFamily="18" charset="0"/>
              </a:rPr>
              <a:t>oại</a:t>
            </a:r>
            <a:endParaRPr lang="en-US" sz="60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pic>
        <p:nvPicPr>
          <p:cNvPr id="24" name="Picture 2"/>
          <p:cNvPicPr>
            <a:picLocks noChangeAspect="1"/>
          </p:cNvPicPr>
          <p:nvPr/>
        </p:nvPicPr>
        <p:blipFill>
          <a:blip r:embed="rId4">
            <a:clrChange>
              <a:clrFrom>
                <a:srgbClr val="FCFEFF"/>
              </a:clrFrom>
              <a:clrTo>
                <a:srgbClr val="FCFE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3674" y="1673681"/>
            <a:ext cx="39624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/>
      <p:bldP spid="14" grpId="0" animBg="1"/>
      <p:bldP spid="19" grpId="0" animBg="1"/>
      <p:bldP spid="20" grpId="0"/>
      <p:bldP spid="21" grpId="0" animBg="1"/>
      <p:bldP spid="22" grpId="0" animBg="1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shot_1637773138.png"/>
          <p:cNvPicPr>
            <a:picLocks noChangeAspect="1"/>
          </p:cNvPicPr>
          <p:nvPr/>
        </p:nvPicPr>
        <p:blipFill rotWithShape="1">
          <a:blip r:embed="rId3"/>
          <a:srcRect b="6666"/>
          <a:stretch/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47800" y="457200"/>
            <a:ext cx="6705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10886" y="440824"/>
            <a:ext cx="12192000" cy="6417176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76201" y="5085490"/>
            <a:ext cx="3810000" cy="118291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latin typeface="UTM Avo" pitchFamily="18" charset="0"/>
                <a:cs typeface="Times New Roman" pitchFamily="18" charset="0"/>
              </a:rPr>
              <a:t>ghế xoay</a:t>
            </a:r>
            <a:endParaRPr lang="en-US" sz="4800" b="1" dirty="0">
              <a:latin typeface="UTM Avo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09800" y="5261448"/>
            <a:ext cx="137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oay</a:t>
            </a:r>
            <a:endParaRPr lang="en-US" sz="4800" b="1" dirty="0">
              <a:solidFill>
                <a:srgbClr val="FF0000"/>
              </a:solidFill>
              <a:latin typeface="UTM Avo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22470" y="1667283"/>
            <a:ext cx="3181013" cy="1200321"/>
          </a:xfrm>
          <a:prstGeom prst="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vi-VN" sz="7200" b="1" dirty="0">
                <a:solidFill>
                  <a:schemeClr val="tx1"/>
                </a:solidFill>
                <a:latin typeface="UTM Avo" pitchFamily="18" charset="0"/>
                <a:cs typeface="Times New Roman" pitchFamily="18" charset="0"/>
              </a:rPr>
              <a:t>oay</a:t>
            </a:r>
            <a:endParaRPr lang="en-US" sz="7200" b="1" dirty="0">
              <a:solidFill>
                <a:schemeClr val="tx1"/>
              </a:solidFill>
              <a:latin typeface="UTM Avo" pitchFamily="18" charset="0"/>
              <a:cs typeface="Times New Roman" pitchFamily="18" charset="0"/>
            </a:endParaRPr>
          </a:p>
        </p:txBody>
      </p:sp>
      <p:grpSp>
        <p:nvGrpSpPr>
          <p:cNvPr id="8" name="Group 15"/>
          <p:cNvGrpSpPr/>
          <p:nvPr/>
        </p:nvGrpSpPr>
        <p:grpSpPr>
          <a:xfrm>
            <a:off x="4408821" y="2948932"/>
            <a:ext cx="3193038" cy="2250830"/>
            <a:chOff x="3810000" y="1447800"/>
            <a:chExt cx="2209800" cy="1524000"/>
          </a:xfrm>
        </p:grpSpPr>
        <p:sp>
          <p:nvSpPr>
            <p:cNvPr id="9" name="Rectangle 8"/>
            <p:cNvSpPr/>
            <p:nvPr/>
          </p:nvSpPr>
          <p:spPr>
            <a:xfrm>
              <a:off x="3810000" y="1447800"/>
              <a:ext cx="2209800" cy="838200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/>
              <a:r>
                <a:rPr lang="vi-VN" sz="6000" b="1" dirty="0">
                  <a:solidFill>
                    <a:prstClr val="black"/>
                  </a:solidFill>
                  <a:latin typeface="UTM Avo" pitchFamily="18" charset="0"/>
                  <a:cs typeface="Times New Roman" pitchFamily="18" charset="0"/>
                </a:rPr>
                <a:t>oay</a:t>
              </a:r>
              <a:endParaRPr lang="en-US" sz="6000" b="1" dirty="0">
                <a:solidFill>
                  <a:prstClr val="black"/>
                </a:solidFill>
                <a:latin typeface="UTM Avo" pitchFamily="18" charset="0"/>
                <a:cs typeface="Times New Roman" pitchFamily="18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/>
              <a:r>
                <a:rPr lang="vi-VN" sz="6000" b="1" dirty="0">
                  <a:solidFill>
                    <a:srgbClr val="008000"/>
                  </a:solidFill>
                  <a:latin typeface="UTM Avo" pitchFamily="18" charset="0"/>
                  <a:cs typeface="Times New Roman" pitchFamily="18" charset="0"/>
                </a:rPr>
                <a:t>oa</a:t>
              </a:r>
              <a:endParaRPr lang="en-US" sz="6000" b="1" dirty="0">
                <a:solidFill>
                  <a:srgbClr val="008000"/>
                </a:solidFill>
                <a:latin typeface="UTM Avo" pitchFamily="18" charset="0"/>
                <a:cs typeface="Times New Roman" pitchFamily="18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/>
              <a:r>
                <a:rPr lang="vi-VN" sz="6000" b="1" dirty="0">
                  <a:solidFill>
                    <a:schemeClr val="tx1"/>
                  </a:solidFill>
                  <a:latin typeface="UTM Avo" pitchFamily="18" charset="0"/>
                  <a:cs typeface="Times New Roman" pitchFamily="18" charset="0"/>
                </a:rPr>
                <a:t>y</a:t>
              </a:r>
              <a:endParaRPr lang="en-US" sz="6000" b="1" dirty="0">
                <a:solidFill>
                  <a:schemeClr val="tx1"/>
                </a:solidFill>
                <a:latin typeface="UTM Avo" pitchFamily="18" charset="0"/>
                <a:cs typeface="Times New Roman" pitchFamily="18" charset="0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8305800" y="1143000"/>
            <a:ext cx="3142938" cy="99060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 dirty="0">
                <a:solidFill>
                  <a:schemeClr val="tx1"/>
                </a:solidFill>
                <a:latin typeface="UTM Avo" pitchFamily="18" charset="0"/>
              </a:rPr>
              <a:t>x</a:t>
            </a:r>
            <a:r>
              <a:rPr lang="vi-VN" sz="6000" b="1" dirty="0">
                <a:solidFill>
                  <a:srgbClr val="FF0000"/>
                </a:solidFill>
                <a:latin typeface="UTM Avo" pitchFamily="18" charset="0"/>
              </a:rPr>
              <a:t>oay</a:t>
            </a:r>
            <a:endParaRPr lang="en-US" sz="60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229600" y="3352800"/>
            <a:ext cx="373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UTM Avo" pitchFamily="18" charset="0"/>
              </a:rPr>
              <a:t>x</a:t>
            </a:r>
            <a:r>
              <a:rPr lang="en-US" sz="3200" b="1" dirty="0">
                <a:latin typeface="UTM Avo" pitchFamily="18" charset="0"/>
              </a:rPr>
              <a:t>ờ – </a:t>
            </a:r>
            <a:r>
              <a:rPr lang="vi-VN" sz="3200" b="1" dirty="0">
                <a:latin typeface="UTM Avo" pitchFamily="18" charset="0"/>
              </a:rPr>
              <a:t>oay</a:t>
            </a:r>
            <a:r>
              <a:rPr lang="en-US" sz="3200" b="1" dirty="0">
                <a:latin typeface="UTM Avo" pitchFamily="18" charset="0"/>
              </a:rPr>
              <a:t> – </a:t>
            </a:r>
            <a:r>
              <a:rPr lang="vi-VN" sz="3200" b="1" dirty="0">
                <a:latin typeface="UTM Avo" pitchFamily="18" charset="0"/>
              </a:rPr>
              <a:t>xoay</a:t>
            </a:r>
            <a:endParaRPr lang="en-US" sz="3200" b="1" dirty="0">
              <a:latin typeface="UTM Avo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9601200" y="2133600"/>
            <a:ext cx="1866175" cy="8382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6000" b="1" dirty="0">
                <a:solidFill>
                  <a:srgbClr val="FF0000"/>
                </a:solidFill>
                <a:latin typeface="UTM Avo" pitchFamily="18" charset="0"/>
              </a:rPr>
              <a:t>oay</a:t>
            </a:r>
            <a:endParaRPr lang="en-US" sz="60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8305800" y="2133600"/>
            <a:ext cx="1219200" cy="8382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6000" b="1" dirty="0">
                <a:solidFill>
                  <a:schemeClr val="tx1"/>
                </a:solidFill>
                <a:latin typeface="UTM Avo" pitchFamily="18" charset="0"/>
              </a:rPr>
              <a:t>x</a:t>
            </a:r>
            <a:endParaRPr lang="en-US" sz="6000" b="1" dirty="0">
              <a:solidFill>
                <a:schemeClr val="tx1"/>
              </a:solidFill>
              <a:latin typeface="UTM Avo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305800" y="4419600"/>
            <a:ext cx="3276600" cy="81814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 dirty="0">
                <a:solidFill>
                  <a:schemeClr val="tx1"/>
                </a:solidFill>
                <a:latin typeface="UTM Avo" pitchFamily="18" charset="0"/>
              </a:rPr>
              <a:t>x</a:t>
            </a:r>
            <a:r>
              <a:rPr lang="vi-VN" sz="6000" b="1" dirty="0">
                <a:solidFill>
                  <a:srgbClr val="FF0000"/>
                </a:solidFill>
                <a:latin typeface="UTM Avo" pitchFamily="18" charset="0"/>
              </a:rPr>
              <a:t>oay</a:t>
            </a:r>
            <a:endParaRPr lang="en-US" sz="60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pic>
        <p:nvPicPr>
          <p:cNvPr id="18" name="Picture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990600"/>
            <a:ext cx="40386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12" grpId="0" animBg="1"/>
      <p:bldP spid="13" grpId="0"/>
      <p:bldP spid="14" grpId="0" animBg="1"/>
      <p:bldP spid="15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shot_1637773138.png"/>
          <p:cNvPicPr>
            <a:picLocks noChangeAspect="1"/>
          </p:cNvPicPr>
          <p:nvPr/>
        </p:nvPicPr>
        <p:blipFill rotWithShape="1">
          <a:blip r:embed="rId3"/>
          <a:srcRect b="7778"/>
          <a:stretch/>
        </p:blipFill>
        <p:spPr>
          <a:xfrm>
            <a:off x="0" y="0"/>
            <a:ext cx="12192000" cy="6477000"/>
          </a:xfrm>
          <a:prstGeom prst="rect">
            <a:avLst/>
          </a:prstGeom>
        </p:spPr>
      </p:pic>
      <p:pic>
        <p:nvPicPr>
          <p:cNvPr id="5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62200" y="495300"/>
            <a:ext cx="78486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440824"/>
            <a:ext cx="12192000" cy="6417176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0" y="4800600"/>
            <a:ext cx="3962400" cy="118291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latin typeface="UTM Avo" pitchFamily="18" charset="0"/>
                <a:cs typeface="Times New Roman" pitchFamily="18" charset="0"/>
              </a:rPr>
              <a:t>khuấy bột</a:t>
            </a:r>
            <a:endParaRPr lang="en-US" sz="4800" b="1" dirty="0">
              <a:latin typeface="UTM Avo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66800" y="4953000"/>
            <a:ext cx="137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uấy</a:t>
            </a:r>
            <a:endParaRPr lang="en-US" sz="4800" b="1" dirty="0">
              <a:solidFill>
                <a:srgbClr val="FF0000"/>
              </a:solidFill>
              <a:latin typeface="UTM Avo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4869" y="1771479"/>
            <a:ext cx="3181013" cy="1200321"/>
          </a:xfrm>
          <a:prstGeom prst="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vi-VN" sz="7200" b="1" dirty="0">
                <a:solidFill>
                  <a:schemeClr val="tx1"/>
                </a:solidFill>
                <a:latin typeface="UTM Avo" pitchFamily="18" charset="0"/>
                <a:cs typeface="Times New Roman" pitchFamily="18" charset="0"/>
              </a:rPr>
              <a:t>uây</a:t>
            </a:r>
            <a:endParaRPr lang="en-US" sz="7200" b="1" dirty="0">
              <a:solidFill>
                <a:schemeClr val="tx1"/>
              </a:solidFill>
              <a:latin typeface="UTM Avo" pitchFamily="18" charset="0"/>
              <a:cs typeface="Times New Roman" pitchFamily="18" charset="0"/>
            </a:endParaRPr>
          </a:p>
        </p:txBody>
      </p:sp>
      <p:grpSp>
        <p:nvGrpSpPr>
          <p:cNvPr id="2" name="Group 15"/>
          <p:cNvGrpSpPr/>
          <p:nvPr/>
        </p:nvGrpSpPr>
        <p:grpSpPr>
          <a:xfrm>
            <a:off x="4561220" y="3053128"/>
            <a:ext cx="3193038" cy="2250830"/>
            <a:chOff x="3810000" y="1447800"/>
            <a:chExt cx="2209800" cy="1524000"/>
          </a:xfrm>
        </p:grpSpPr>
        <p:sp>
          <p:nvSpPr>
            <p:cNvPr id="9" name="Rectangle 8"/>
            <p:cNvSpPr/>
            <p:nvPr/>
          </p:nvSpPr>
          <p:spPr>
            <a:xfrm>
              <a:off x="3810000" y="1447800"/>
              <a:ext cx="2209800" cy="838200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/>
              <a:r>
                <a:rPr lang="vi-VN" sz="6000" b="1" dirty="0">
                  <a:solidFill>
                    <a:prstClr val="black"/>
                  </a:solidFill>
                  <a:latin typeface="UTM Avo" pitchFamily="18" charset="0"/>
                  <a:cs typeface="Times New Roman" pitchFamily="18" charset="0"/>
                </a:rPr>
                <a:t>uây</a:t>
              </a:r>
              <a:endParaRPr lang="en-US" sz="6000" b="1" dirty="0">
                <a:solidFill>
                  <a:prstClr val="black"/>
                </a:solidFill>
                <a:latin typeface="UTM Avo" pitchFamily="18" charset="0"/>
                <a:cs typeface="Times New Roman" pitchFamily="18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/>
              <a:r>
                <a:rPr lang="vi-VN" sz="6000" b="1" dirty="0">
                  <a:solidFill>
                    <a:srgbClr val="008000"/>
                  </a:solidFill>
                  <a:latin typeface="UTM Avo" pitchFamily="18" charset="0"/>
                  <a:cs typeface="Times New Roman" pitchFamily="18" charset="0"/>
                </a:rPr>
                <a:t>uâ</a:t>
              </a:r>
              <a:endParaRPr lang="en-US" sz="6000" b="1" dirty="0">
                <a:solidFill>
                  <a:srgbClr val="008000"/>
                </a:solidFill>
                <a:latin typeface="UTM Avo" pitchFamily="18" charset="0"/>
                <a:cs typeface="Times New Roman" pitchFamily="18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/>
              <a:r>
                <a:rPr lang="vi-VN" sz="6000" b="1" dirty="0">
                  <a:solidFill>
                    <a:schemeClr val="tx1"/>
                  </a:solidFill>
                  <a:latin typeface="UTM Avo" pitchFamily="18" charset="0"/>
                  <a:cs typeface="Times New Roman" pitchFamily="18" charset="0"/>
                </a:rPr>
                <a:t>y</a:t>
              </a:r>
              <a:endParaRPr lang="en-US" sz="6000" b="1" dirty="0">
                <a:solidFill>
                  <a:schemeClr val="tx1"/>
                </a:solidFill>
                <a:latin typeface="UTM Avo" pitchFamily="18" charset="0"/>
                <a:cs typeface="Times New Roman" pitchFamily="18" charset="0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8305800" y="1143000"/>
            <a:ext cx="3142938" cy="99060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 dirty="0">
                <a:solidFill>
                  <a:schemeClr val="tx1"/>
                </a:solidFill>
                <a:latin typeface="UTM Avo" pitchFamily="18" charset="0"/>
              </a:rPr>
              <a:t>kh</a:t>
            </a:r>
            <a:r>
              <a:rPr lang="vi-VN" sz="6000" b="1" dirty="0">
                <a:solidFill>
                  <a:srgbClr val="FF0000"/>
                </a:solidFill>
                <a:latin typeface="UTM Avo" pitchFamily="18" charset="0"/>
              </a:rPr>
              <a:t>uấy</a:t>
            </a:r>
            <a:endParaRPr lang="en-US" sz="60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848600" y="3352800"/>
            <a:ext cx="4114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UTM Avo" pitchFamily="18" charset="0"/>
              </a:rPr>
              <a:t>kh</a:t>
            </a:r>
            <a:r>
              <a:rPr lang="en-US" sz="3200" b="1" dirty="0">
                <a:latin typeface="UTM Avo" pitchFamily="18" charset="0"/>
              </a:rPr>
              <a:t>ờ – </a:t>
            </a:r>
            <a:r>
              <a:rPr lang="vi-VN" sz="3200" b="1" dirty="0">
                <a:latin typeface="UTM Avo" pitchFamily="18" charset="0"/>
              </a:rPr>
              <a:t>uây</a:t>
            </a:r>
            <a:r>
              <a:rPr lang="en-US" sz="3200" b="1" dirty="0">
                <a:latin typeface="UTM Avo" pitchFamily="18" charset="0"/>
              </a:rPr>
              <a:t> – </a:t>
            </a:r>
            <a:r>
              <a:rPr lang="vi-VN" sz="3200" b="1" dirty="0">
                <a:latin typeface="UTM Avo" pitchFamily="18" charset="0"/>
              </a:rPr>
              <a:t>khuây – sắc</a:t>
            </a:r>
            <a:r>
              <a:rPr lang="en-US" sz="3200" b="1" dirty="0">
                <a:latin typeface="UTM Avo" pitchFamily="18" charset="0"/>
              </a:rPr>
              <a:t> –</a:t>
            </a:r>
            <a:r>
              <a:rPr lang="vi-VN" sz="3200" b="1" dirty="0">
                <a:latin typeface="UTM Avo" pitchFamily="18" charset="0"/>
              </a:rPr>
              <a:t> khuấy</a:t>
            </a:r>
            <a:endParaRPr lang="en-US" sz="3200" b="1" dirty="0">
              <a:latin typeface="UTM Avo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9601200" y="2133600"/>
            <a:ext cx="1866175" cy="8382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6000" b="1" dirty="0">
                <a:solidFill>
                  <a:srgbClr val="FF0000"/>
                </a:solidFill>
                <a:latin typeface="UTM Avo" pitchFamily="18" charset="0"/>
              </a:rPr>
              <a:t>uấy</a:t>
            </a:r>
            <a:endParaRPr lang="en-US" sz="60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8305800" y="2133600"/>
            <a:ext cx="1219200" cy="8382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6000" b="1" dirty="0">
                <a:solidFill>
                  <a:schemeClr val="tx1"/>
                </a:solidFill>
                <a:latin typeface="UTM Avo" pitchFamily="18" charset="0"/>
              </a:rPr>
              <a:t>kh</a:t>
            </a:r>
            <a:endParaRPr lang="en-US" sz="6000" b="1" dirty="0">
              <a:solidFill>
                <a:schemeClr val="tx1"/>
              </a:solidFill>
              <a:latin typeface="UTM Avo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153400" y="4724400"/>
            <a:ext cx="3276600" cy="81814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 dirty="0">
                <a:solidFill>
                  <a:schemeClr val="tx1"/>
                </a:solidFill>
                <a:latin typeface="UTM Avo" pitchFamily="18" charset="0"/>
              </a:rPr>
              <a:t>kh</a:t>
            </a:r>
            <a:r>
              <a:rPr lang="vi-VN" sz="6000" b="1" dirty="0">
                <a:solidFill>
                  <a:srgbClr val="FF0000"/>
                </a:solidFill>
                <a:latin typeface="UTM Avo" pitchFamily="18" charset="0"/>
              </a:rPr>
              <a:t>uấy</a:t>
            </a:r>
            <a:endParaRPr lang="en-US" sz="60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pic>
        <p:nvPicPr>
          <p:cNvPr id="17" name="Picture 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762000"/>
            <a:ext cx="40386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12" grpId="0" animBg="1"/>
      <p:bldP spid="13" grpId="0"/>
      <p:bldP spid="14" grpId="0" animBg="1"/>
      <p:bldP spid="15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438900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4518276" y="403584"/>
            <a:ext cx="3493827" cy="1228299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C00000"/>
                </a:solidFill>
                <a:latin typeface="UTM Avo" pitchFamily="18" charset="0"/>
              </a:rPr>
              <a:t>So sánh </a:t>
            </a:r>
            <a:endParaRPr lang="en-US" sz="4000" b="1" dirty="0">
              <a:solidFill>
                <a:srgbClr val="C00000"/>
              </a:solidFill>
              <a:latin typeface="UTM Avo" pitchFamily="18" charset="0"/>
            </a:endParaRPr>
          </a:p>
        </p:txBody>
      </p:sp>
      <p:pic>
        <p:nvPicPr>
          <p:cNvPr id="8" name="Picture 7" descr="boy-5888240_960_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629400" y="1219200"/>
            <a:ext cx="4579963" cy="5056496"/>
          </a:xfrm>
          <a:prstGeom prst="rect">
            <a:avLst/>
          </a:prstGeom>
        </p:spPr>
      </p:pic>
      <p:pic>
        <p:nvPicPr>
          <p:cNvPr id="9" name="Picture 8" descr="boy-5888240_960_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295400"/>
            <a:ext cx="4380932" cy="505649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133600" y="2286000"/>
            <a:ext cx="24293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b="1" dirty="0">
                <a:latin typeface="UTM Avo" pitchFamily="18" charset="0"/>
              </a:rPr>
              <a:t>oai</a:t>
            </a:r>
            <a:endParaRPr lang="en-US" sz="6600" b="1" dirty="0">
              <a:latin typeface="UTM Avo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90800" y="2286000"/>
            <a:ext cx="14057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b="1" dirty="0">
                <a:solidFill>
                  <a:srgbClr val="FF0000"/>
                </a:solidFill>
                <a:latin typeface="UTM Avo" pitchFamily="18" charset="0"/>
              </a:rPr>
              <a:t>oa</a:t>
            </a:r>
            <a:endParaRPr lang="en-US" sz="66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239000" y="2362200"/>
            <a:ext cx="24293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b="1" dirty="0">
                <a:latin typeface="UTM Avo" pitchFamily="18" charset="0"/>
              </a:rPr>
              <a:t>oay</a:t>
            </a:r>
            <a:endParaRPr lang="en-US" sz="6600" b="1" dirty="0">
              <a:latin typeface="UTM Avo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543800" y="2362200"/>
            <a:ext cx="14057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b="1" dirty="0">
                <a:solidFill>
                  <a:srgbClr val="FF0000"/>
                </a:solidFill>
                <a:latin typeface="UTM Avo" pitchFamily="18" charset="0"/>
              </a:rPr>
              <a:t>oa</a:t>
            </a:r>
            <a:endParaRPr lang="en-US" sz="66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pic>
        <p:nvPicPr>
          <p:cNvPr id="17" name="Picture 16" descr="6-mau_slide_powerpoint_dep_ctu.vn_(87)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0200" y="2209800"/>
            <a:ext cx="1066800" cy="990600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/>
      <p:bldP spid="12" grpId="0"/>
      <p:bldP spid="15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438900"/>
          </a:xfrm>
          <a:prstGeom prst="rect">
            <a:avLst/>
          </a:prstGeom>
        </p:spPr>
      </p:pic>
      <p:pic>
        <p:nvPicPr>
          <p:cNvPr id="15" name="Picture 14" descr="f200159ac2dd1af7da2ef8bf9bd7b94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200" y="1600200"/>
            <a:ext cx="4227576" cy="4495800"/>
          </a:xfrm>
          <a:prstGeom prst="rect">
            <a:avLst/>
          </a:prstGeom>
        </p:spPr>
      </p:pic>
      <p:pic>
        <p:nvPicPr>
          <p:cNvPr id="16" name="Picture 15" descr="f200159ac2dd1af7da2ef8bf9bd7b94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66800" y="1524000"/>
            <a:ext cx="4343400" cy="44196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467600" y="1981200"/>
            <a:ext cx="24293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b="1" dirty="0">
                <a:latin typeface="UTM Avo" pitchFamily="18" charset="0"/>
              </a:rPr>
              <a:t>uây</a:t>
            </a:r>
            <a:endParaRPr lang="en-US" sz="6600" b="1" dirty="0">
              <a:latin typeface="UTM Avo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819400" y="1828800"/>
            <a:ext cx="24293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b="1" dirty="0">
                <a:latin typeface="UTM Avo" pitchFamily="18" charset="0"/>
              </a:rPr>
              <a:t>oay</a:t>
            </a:r>
            <a:endParaRPr lang="en-US" sz="6600" b="1" dirty="0">
              <a:latin typeface="UTM Avo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267200" y="1828800"/>
            <a:ext cx="990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b="1" dirty="0">
                <a:solidFill>
                  <a:srgbClr val="FF0000"/>
                </a:solidFill>
                <a:latin typeface="UTM Avo" pitchFamily="18" charset="0"/>
              </a:rPr>
              <a:t>y</a:t>
            </a:r>
            <a:endParaRPr lang="en-US" sz="66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915400" y="1981200"/>
            <a:ext cx="990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b="1" dirty="0">
                <a:solidFill>
                  <a:srgbClr val="FF0000"/>
                </a:solidFill>
                <a:latin typeface="UTM Avo" pitchFamily="18" charset="0"/>
              </a:rPr>
              <a:t>y</a:t>
            </a:r>
            <a:endParaRPr lang="en-US" sz="66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pic>
        <p:nvPicPr>
          <p:cNvPr id="22" name="Picture 21" descr="6-mau_slide_powerpoint_dep_ctu.vn_(87)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9800" y="685800"/>
            <a:ext cx="1066800" cy="99060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455338"/>
            <a:ext cx="12192000" cy="6417176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57" y="1596442"/>
            <a:ext cx="5715000" cy="49506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Rounded Rectangular Callout 5"/>
          <p:cNvSpPr/>
          <p:nvPr/>
        </p:nvSpPr>
        <p:spPr>
          <a:xfrm>
            <a:off x="3352800" y="467454"/>
            <a:ext cx="6234546" cy="803563"/>
          </a:xfrm>
          <a:prstGeom prst="wedgeRoundRect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C00000"/>
                </a:solidFill>
                <a:latin typeface="UTM Avo" panose="02040603050506020204" pitchFamily="18" charset="0"/>
                <a:cs typeface="Times New Roman" pitchFamily="18" charset="0"/>
              </a:rPr>
              <a:t>CÀI BẢNG CÀI</a:t>
            </a:r>
            <a:endParaRPr lang="en-US" sz="4800" b="1" dirty="0">
              <a:solidFill>
                <a:srgbClr val="C00000"/>
              </a:solidFill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67400" y="1828800"/>
            <a:ext cx="243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oai</a:t>
            </a:r>
            <a:endParaRPr lang="en-US" sz="4800" b="1" dirty="0">
              <a:solidFill>
                <a:srgbClr val="FF0000"/>
              </a:solidFill>
              <a:latin typeface="UTM Avo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763000" y="1905000"/>
            <a:ext cx="304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latin typeface="UTM Avo" pitchFamily="18" charset="0"/>
                <a:cs typeface="Times New Roman" pitchFamily="18" charset="0"/>
              </a:rPr>
              <a:t>điện th</a:t>
            </a:r>
            <a:r>
              <a:rPr lang="vi-VN" sz="4000" b="1" dirty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oại</a:t>
            </a:r>
            <a:endParaRPr lang="en-US" sz="4000" b="1" dirty="0">
              <a:solidFill>
                <a:srgbClr val="FF0000"/>
              </a:solidFill>
              <a:latin typeface="UTM Avo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96000" y="3124200"/>
            <a:ext cx="19789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oay</a:t>
            </a:r>
            <a:endParaRPr lang="en-US" sz="4800" b="1" dirty="0">
              <a:solidFill>
                <a:srgbClr val="FF0000"/>
              </a:solidFill>
              <a:latin typeface="UTM Avo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839200" y="3200400"/>
            <a:ext cx="304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latin typeface="UTM Avo" pitchFamily="18" charset="0"/>
                <a:cs typeface="Times New Roman" pitchFamily="18" charset="0"/>
              </a:rPr>
              <a:t>ghế x</a:t>
            </a:r>
            <a:r>
              <a:rPr lang="vi-VN" sz="4000" b="1" dirty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oay</a:t>
            </a:r>
            <a:endParaRPr lang="en-US" sz="4000" b="1" dirty="0">
              <a:solidFill>
                <a:srgbClr val="FF0000"/>
              </a:solidFill>
              <a:latin typeface="UTM Avo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72200" y="4419600"/>
            <a:ext cx="19789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uây</a:t>
            </a:r>
            <a:endParaRPr lang="en-US" sz="4800" b="1" dirty="0">
              <a:solidFill>
                <a:srgbClr val="FF0000"/>
              </a:solidFill>
              <a:latin typeface="UTM Avo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839200" y="4495800"/>
            <a:ext cx="304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latin typeface="UTM Avo" pitchFamily="18" charset="0"/>
                <a:cs typeface="Times New Roman" pitchFamily="18" charset="0"/>
              </a:rPr>
              <a:t>kh</a:t>
            </a:r>
            <a:r>
              <a:rPr lang="vi-VN" sz="4000" b="1" dirty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uấy</a:t>
            </a:r>
            <a:r>
              <a:rPr lang="vi-VN" sz="4000" b="1" dirty="0">
                <a:latin typeface="UTM Avo" pitchFamily="18" charset="0"/>
                <a:cs typeface="Times New Roman" pitchFamily="18" charset="0"/>
              </a:rPr>
              <a:t> bột</a:t>
            </a:r>
            <a:endParaRPr lang="en-US" sz="4000" b="1" dirty="0">
              <a:solidFill>
                <a:srgbClr val="FF0000"/>
              </a:solidFill>
              <a:latin typeface="UTM Avo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cover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/>
      <p:bldP spid="12" grpId="0"/>
      <p:bldP spid="13" grpId="0"/>
      <p:bldP spid="14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E4C27F98-F461-483D-B298-819FDFEFF46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9822" y="471340"/>
            <a:ext cx="8872990" cy="4387133"/>
          </a:xfrm>
          <a:prstGeom prst="rect">
            <a:avLst/>
          </a:prstGeom>
        </p:spPr>
      </p:pic>
      <p:pic>
        <p:nvPicPr>
          <p:cNvPr id="6" name="图片 8" descr="觅元素58b0fbac4bf92">
            <a:extLst>
              <a:ext uri="{FF2B5EF4-FFF2-40B4-BE49-F238E27FC236}">
                <a16:creationId xmlns:a16="http://schemas.microsoft.com/office/drawing/2014/main" id="{550D6546-B9D5-4A11-82A4-F34FA21F5B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20" y="3429000"/>
            <a:ext cx="12181132" cy="3197635"/>
          </a:xfrm>
          <a:prstGeom prst="rect">
            <a:avLst/>
          </a:prstGeom>
        </p:spPr>
      </p:pic>
      <p:pic>
        <p:nvPicPr>
          <p:cNvPr id="7" name="图片 15" descr="a05684f714522ad77246dba9447411ba">
            <a:extLst>
              <a:ext uri="{FF2B5EF4-FFF2-40B4-BE49-F238E27FC236}">
                <a16:creationId xmlns:a16="http://schemas.microsoft.com/office/drawing/2014/main" id="{DF481CFE-6CC8-49A4-A839-3CFE1415608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13122" y="3784312"/>
            <a:ext cx="3289953" cy="2733702"/>
          </a:xfrm>
          <a:prstGeom prst="rect">
            <a:avLst/>
          </a:prstGeom>
        </p:spPr>
      </p:pic>
      <p:pic>
        <p:nvPicPr>
          <p:cNvPr id="9" name="图片 3" descr="fc85f2a324e3c42c2067966f589847df">
            <a:extLst>
              <a:ext uri="{FF2B5EF4-FFF2-40B4-BE49-F238E27FC236}">
                <a16:creationId xmlns:a16="http://schemas.microsoft.com/office/drawing/2014/main" id="{F33F0A87-210B-4834-8C16-DC195B6065A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888115" y="4986498"/>
            <a:ext cx="3406140" cy="151211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FA130C2-4675-4822-86A2-5910DCF635BF}"/>
              </a:ext>
            </a:extLst>
          </p:cNvPr>
          <p:cNvSpPr txBox="1"/>
          <p:nvPr/>
        </p:nvSpPr>
        <p:spPr>
          <a:xfrm>
            <a:off x="4250951" y="1524000"/>
            <a:ext cx="70918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kern="120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THƯ GIÃN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23981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FBAA8D8-C721-4080-BCFD-4CC7D0124A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-304800"/>
            <a:ext cx="9420348" cy="7008428"/>
          </a:xfrm>
          <a:prstGeom prst="rect">
            <a:avLst/>
          </a:prstGeom>
        </p:spPr>
      </p:pic>
      <p:sp>
        <p:nvSpPr>
          <p:cNvPr id="4" name="Shape 233">
            <a:extLst>
              <a:ext uri="{FF2B5EF4-FFF2-40B4-BE49-F238E27FC236}">
                <a16:creationId xmlns:a16="http://schemas.microsoft.com/office/drawing/2014/main" id="{7DF390D5-FD81-4C0B-95D5-90A528D13082}"/>
              </a:ext>
            </a:extLst>
          </p:cNvPr>
          <p:cNvSpPr/>
          <p:nvPr/>
        </p:nvSpPr>
        <p:spPr>
          <a:xfrm>
            <a:off x="5181600" y="2971800"/>
            <a:ext cx="6016487" cy="13738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L="0" marR="0" lvl="0" indent="0" algn="l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kumimoji="0" lang="en-US" sz="66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KHỞ</a:t>
            </a:r>
            <a:r>
              <a:rPr lang="en-US" sz="6600" b="1">
                <a:solidFill>
                  <a:srgbClr val="FF0000"/>
                </a:solidFill>
                <a:latin typeface="UTM Avo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I ĐỘNG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字魂7号-温暖童稚体" panose="00000500000000000000" pitchFamily="2" charset="-122"/>
              <a:cs typeface="Lato Regular"/>
              <a:sym typeface="Lato Regular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D0D70D4-3184-49A2-9EC4-D678994009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 flipH="1">
            <a:off x="-301512" y="1635795"/>
            <a:ext cx="5303569" cy="439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930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438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66800" y="304800"/>
            <a:ext cx="1097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UTM Avo" pitchFamily="18" charset="0"/>
              </a:rPr>
              <a:t>2.Tiếng nào có vần </a:t>
            </a:r>
            <a:r>
              <a:rPr lang="vi-VN" sz="2400" b="1" dirty="0">
                <a:solidFill>
                  <a:srgbClr val="FF0000"/>
                </a:solidFill>
                <a:latin typeface="UTM Avo" pitchFamily="18" charset="0"/>
              </a:rPr>
              <a:t>oai</a:t>
            </a:r>
            <a:r>
              <a:rPr lang="vi-VN" sz="2400" b="1" dirty="0">
                <a:latin typeface="UTM Avo" pitchFamily="18" charset="0"/>
              </a:rPr>
              <a:t>? Tiếng nào có vần </a:t>
            </a:r>
            <a:r>
              <a:rPr lang="vi-VN" sz="2400" b="1" dirty="0">
                <a:solidFill>
                  <a:srgbClr val="FF0000"/>
                </a:solidFill>
                <a:latin typeface="UTM Avo" pitchFamily="18" charset="0"/>
              </a:rPr>
              <a:t>oay</a:t>
            </a:r>
            <a:r>
              <a:rPr lang="vi-VN" sz="2400" b="1" dirty="0">
                <a:latin typeface="UTM Avo" pitchFamily="18" charset="0"/>
              </a:rPr>
              <a:t>? Tiếng nào có v</a:t>
            </a:r>
            <a:r>
              <a:rPr lang="en-US" sz="2400" b="1" dirty="0">
                <a:latin typeface="UTM Avo" pitchFamily="18" charset="0"/>
              </a:rPr>
              <a:t>ầ</a:t>
            </a:r>
            <a:r>
              <a:rPr lang="vi-VN" sz="2400" b="1" dirty="0">
                <a:latin typeface="UTM Avo" pitchFamily="18" charset="0"/>
              </a:rPr>
              <a:t>n </a:t>
            </a:r>
            <a:r>
              <a:rPr lang="vi-VN" sz="2400" b="1" dirty="0">
                <a:solidFill>
                  <a:srgbClr val="FF0000"/>
                </a:solidFill>
                <a:latin typeface="UTM Avo" pitchFamily="18" charset="0"/>
              </a:rPr>
              <a:t>uây</a:t>
            </a:r>
            <a:r>
              <a:rPr lang="vi-VN" sz="2400" b="1" dirty="0">
                <a:latin typeface="UTM Avo" pitchFamily="18" charset="0"/>
              </a:rPr>
              <a:t>?</a:t>
            </a:r>
            <a:endParaRPr lang="en-US" sz="2400" b="1" dirty="0">
              <a:latin typeface="UTM Avo" pitchFamily="18" charset="0"/>
            </a:endParaRPr>
          </a:p>
        </p:txBody>
      </p:sp>
      <p:pic>
        <p:nvPicPr>
          <p:cNvPr id="6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4401" y="1066800"/>
            <a:ext cx="2971800" cy="187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914400" y="2895600"/>
            <a:ext cx="2802914" cy="646113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/>
            <a:r>
              <a:rPr lang="en-US" sz="3600">
                <a:latin typeface="UTM Avo" panose="02040603050506020204" pitchFamily="18" charset="0"/>
              </a:rPr>
              <a:t>quả xoài</a:t>
            </a:r>
            <a:endParaRPr lang="en-US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838200" y="5715000"/>
            <a:ext cx="3048000" cy="646113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/>
            <a:r>
              <a:rPr lang="en-US" sz="3600">
                <a:solidFill>
                  <a:schemeClr val="tx1"/>
                </a:solidFill>
                <a:latin typeface="UTM Avo" panose="02040603050506020204" pitchFamily="18" charset="0"/>
              </a:rPr>
              <a:t>ngoe nguẩy</a:t>
            </a:r>
            <a:endParaRPr lang="en-US" sz="36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pic>
        <p:nvPicPr>
          <p:cNvPr id="9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14400" y="3581400"/>
            <a:ext cx="29718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Oval 9"/>
          <p:cNvSpPr/>
          <p:nvPr/>
        </p:nvSpPr>
        <p:spPr>
          <a:xfrm>
            <a:off x="5410200" y="990600"/>
            <a:ext cx="1905000" cy="1371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UTM Avo" pitchFamily="18" charset="0"/>
              </a:rPr>
              <a:t>oai</a:t>
            </a:r>
            <a:endParaRPr lang="en-US" sz="40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5410200" y="2819400"/>
            <a:ext cx="1905000" cy="1371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UTM Avo" pitchFamily="18" charset="0"/>
              </a:rPr>
              <a:t>oay</a:t>
            </a:r>
            <a:endParaRPr lang="en-US" sz="40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5410200" y="4876800"/>
            <a:ext cx="1905000" cy="1371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UTM Avo" pitchFamily="18" charset="0"/>
              </a:rPr>
              <a:t>uây</a:t>
            </a:r>
            <a:endParaRPr lang="en-US" sz="40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9277350" y="3027363"/>
            <a:ext cx="444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8832850" y="3027363"/>
            <a:ext cx="3117850" cy="64770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/>
            <a:r>
              <a:rPr lang="en-US" sz="3600">
                <a:solidFill>
                  <a:schemeClr val="tx1"/>
                </a:solidFill>
                <a:latin typeface="UTM Avo" panose="02040603050506020204" pitchFamily="18" charset="0"/>
              </a:rPr>
              <a:t>ngoái lại</a:t>
            </a:r>
            <a:endParaRPr lang="en-US" sz="36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pic>
        <p:nvPicPr>
          <p:cNvPr id="15" name="Picture 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832850" y="862013"/>
            <a:ext cx="3117850" cy="216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8839200" y="5715000"/>
            <a:ext cx="3152775" cy="646112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/>
            <a:r>
              <a:rPr lang="en-US" sz="3600">
                <a:latin typeface="UTM Avo" panose="02040603050506020204" pitchFamily="18" charset="0"/>
              </a:rPr>
              <a:t>lốc xoáy</a:t>
            </a:r>
            <a:endParaRPr lang="en-US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17" name="Picture 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763000" y="3733800"/>
            <a:ext cx="3152775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9" name="Straight Arrow Connector 18"/>
          <p:cNvCxnSpPr/>
          <p:nvPr/>
        </p:nvCxnSpPr>
        <p:spPr>
          <a:xfrm flipV="1">
            <a:off x="3733800" y="2057400"/>
            <a:ext cx="1828800" cy="609600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rot="10800000">
            <a:off x="7239000" y="1828800"/>
            <a:ext cx="1676400" cy="762000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8" idx="3"/>
          </p:cNvCxnSpPr>
          <p:nvPr/>
        </p:nvCxnSpPr>
        <p:spPr>
          <a:xfrm flipV="1">
            <a:off x="3886200" y="5638800"/>
            <a:ext cx="1447800" cy="399257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rot="16200000" flipV="1">
            <a:off x="6858000" y="4191000"/>
            <a:ext cx="2438400" cy="1524000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  <p:bldP spid="10" grpId="0" animBg="1"/>
      <p:bldP spid="11" grpId="0" animBg="1"/>
      <p:bldP spid="12" grpId="0" animBg="1"/>
      <p:bldP spid="14" grpId="0" animBg="1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451757"/>
            <a:ext cx="12192000" cy="6438900"/>
          </a:xfrm>
          <a:prstGeom prst="rect">
            <a:avLst/>
          </a:prstGeom>
        </p:spPr>
      </p:pic>
      <p:pic>
        <p:nvPicPr>
          <p:cNvPr id="6" name="Picture 5" descr="image (26).png"/>
          <p:cNvPicPr>
            <a:picLocks noChangeAspect="1"/>
          </p:cNvPicPr>
          <p:nvPr/>
        </p:nvPicPr>
        <p:blipFill>
          <a:blip r:embed="rId4"/>
          <a:srcRect t="50000" b="22222"/>
          <a:stretch>
            <a:fillRect/>
          </a:stretch>
        </p:blipFill>
        <p:spPr>
          <a:xfrm>
            <a:off x="1066800" y="762000"/>
            <a:ext cx="10896600" cy="5715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400050"/>
            <a:ext cx="12192000" cy="6438900"/>
          </a:xfrm>
          <a:prstGeom prst="rect">
            <a:avLst/>
          </a:prstGeom>
        </p:spPr>
      </p:pic>
      <p:pic>
        <p:nvPicPr>
          <p:cNvPr id="3" name="Picture 2" descr="image (26).png"/>
          <p:cNvPicPr>
            <a:picLocks noChangeAspect="1"/>
          </p:cNvPicPr>
          <p:nvPr/>
        </p:nvPicPr>
        <p:blipFill>
          <a:blip r:embed="rId4"/>
          <a:srcRect b="50000"/>
          <a:stretch>
            <a:fillRect/>
          </a:stretch>
        </p:blipFill>
        <p:spPr>
          <a:xfrm>
            <a:off x="1219200" y="685800"/>
            <a:ext cx="10287000" cy="4286250"/>
          </a:xfrm>
          <a:prstGeom prst="rect">
            <a:avLst/>
          </a:prstGeom>
        </p:spPr>
      </p:pic>
      <p:pic>
        <p:nvPicPr>
          <p:cNvPr id="5" name="Picture 4" descr="image (26).png"/>
          <p:cNvPicPr>
            <a:picLocks noChangeAspect="1"/>
          </p:cNvPicPr>
          <p:nvPr/>
        </p:nvPicPr>
        <p:blipFill>
          <a:blip r:embed="rId4"/>
          <a:srcRect t="50000" b="22222"/>
          <a:stretch>
            <a:fillRect/>
          </a:stretch>
        </p:blipFill>
        <p:spPr>
          <a:xfrm>
            <a:off x="1104900" y="4972050"/>
            <a:ext cx="10515600" cy="1752600"/>
          </a:xfrm>
          <a:prstGeom prst="rect">
            <a:avLst/>
          </a:prstGeom>
        </p:spPr>
      </p:pic>
      <p:pic>
        <p:nvPicPr>
          <p:cNvPr id="6" name="Picture 5" descr="39495461-little-boy-reading-a-blue-book-a-little-cute-boy-reading-a-blue-book-w_09072021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10200" y="381000"/>
            <a:ext cx="1295400" cy="758091"/>
          </a:xfrm>
          <a:prstGeom prst="rect">
            <a:avLst/>
          </a:prstGeom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419100"/>
            <a:ext cx="12192000" cy="6438900"/>
          </a:xfrm>
          <a:prstGeom prst="rect">
            <a:avLst/>
          </a:prstGeom>
        </p:spPr>
      </p:pic>
      <p:pic>
        <p:nvPicPr>
          <p:cNvPr id="3" name="Picture 2" descr="image (26).png"/>
          <p:cNvPicPr>
            <a:picLocks noChangeAspect="1"/>
          </p:cNvPicPr>
          <p:nvPr/>
        </p:nvPicPr>
        <p:blipFill>
          <a:blip r:embed="rId4"/>
          <a:srcRect b="50000"/>
          <a:stretch>
            <a:fillRect/>
          </a:stretch>
        </p:blipFill>
        <p:spPr>
          <a:xfrm>
            <a:off x="723900" y="671548"/>
            <a:ext cx="11049000" cy="4451457"/>
          </a:xfrm>
          <a:prstGeom prst="rect">
            <a:avLst/>
          </a:prstGeom>
        </p:spPr>
      </p:pic>
      <p:pic>
        <p:nvPicPr>
          <p:cNvPr id="7" name="Picture 6" descr="image (26).png"/>
          <p:cNvPicPr>
            <a:picLocks noChangeAspect="1"/>
          </p:cNvPicPr>
          <p:nvPr/>
        </p:nvPicPr>
        <p:blipFill>
          <a:blip r:embed="rId4"/>
          <a:srcRect t="50000" b="22222"/>
          <a:stretch>
            <a:fillRect/>
          </a:stretch>
        </p:blipFill>
        <p:spPr>
          <a:xfrm>
            <a:off x="2495357" y="5256212"/>
            <a:ext cx="7506086" cy="1468582"/>
          </a:xfrm>
          <a:prstGeom prst="rect">
            <a:avLst/>
          </a:prstGeom>
        </p:spPr>
      </p:pic>
      <p:sp>
        <p:nvSpPr>
          <p:cNvPr id="8" name="Flowchart: Connector 7"/>
          <p:cNvSpPr/>
          <p:nvPr/>
        </p:nvSpPr>
        <p:spPr>
          <a:xfrm>
            <a:off x="1981201" y="1676400"/>
            <a:ext cx="228600" cy="228600"/>
          </a:xfrm>
          <a:prstGeom prst="flowChartConnec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b="1" dirty="0">
                <a:latin typeface="Times New Roman" pitchFamily="18" charset="0"/>
                <a:cs typeface="Times New Roman" pitchFamily="18" charset="0"/>
              </a:rPr>
              <a:t>1</a:t>
            </a:r>
            <a:endParaRPr lang="en-US" b="1" dirty="0">
              <a:latin typeface="UTM Avo" panose="02040603050506020204" pitchFamily="18" charset="0"/>
              <a:cs typeface="Times New Roman" pitchFamily="18" charset="0"/>
            </a:endParaRPr>
          </a:p>
        </p:txBody>
      </p:sp>
      <p:cxnSp>
        <p:nvCxnSpPr>
          <p:cNvPr id="9" name="Straight Connector 8"/>
          <p:cNvCxnSpPr>
            <a:cxnSpLocks/>
          </p:cNvCxnSpPr>
          <p:nvPr/>
        </p:nvCxnSpPr>
        <p:spPr>
          <a:xfrm>
            <a:off x="2295526" y="1962007"/>
            <a:ext cx="3429000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lowchart: Connector 13"/>
          <p:cNvSpPr/>
          <p:nvPr/>
        </p:nvSpPr>
        <p:spPr>
          <a:xfrm>
            <a:off x="5724525" y="1524794"/>
            <a:ext cx="228601" cy="228600"/>
          </a:xfrm>
          <a:prstGeom prst="flowChartConnec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b="1" dirty="0">
                <a:latin typeface="Times New Roman" pitchFamily="18" charset="0"/>
                <a:cs typeface="Times New Roman" pitchFamily="18" charset="0"/>
              </a:rPr>
              <a:t>2</a:t>
            </a:r>
            <a:endParaRPr lang="en-US" b="1" dirty="0">
              <a:latin typeface="UTM Avo" panose="02040603050506020204" pitchFamily="18" charset="0"/>
              <a:cs typeface="Times New Roman" pitchFamily="18" charset="0"/>
            </a:endParaRPr>
          </a:p>
        </p:txBody>
      </p:sp>
      <p:cxnSp>
        <p:nvCxnSpPr>
          <p:cNvPr id="15" name="Straight Connector 14"/>
          <p:cNvCxnSpPr>
            <a:cxnSpLocks/>
          </p:cNvCxnSpPr>
          <p:nvPr/>
        </p:nvCxnSpPr>
        <p:spPr>
          <a:xfrm>
            <a:off x="5953126" y="1962007"/>
            <a:ext cx="4495800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cxnSpLocks/>
          </p:cNvCxnSpPr>
          <p:nvPr/>
        </p:nvCxnSpPr>
        <p:spPr>
          <a:xfrm>
            <a:off x="1905000" y="2284412"/>
            <a:ext cx="2286000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cxnSpLocks/>
          </p:cNvCxnSpPr>
          <p:nvPr/>
        </p:nvCxnSpPr>
        <p:spPr>
          <a:xfrm>
            <a:off x="4419600" y="2284412"/>
            <a:ext cx="4953000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cxnSpLocks/>
          </p:cNvCxnSpPr>
          <p:nvPr/>
        </p:nvCxnSpPr>
        <p:spPr>
          <a:xfrm>
            <a:off x="2238375" y="2686194"/>
            <a:ext cx="3581400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cxnSpLocks/>
          </p:cNvCxnSpPr>
          <p:nvPr/>
        </p:nvCxnSpPr>
        <p:spPr>
          <a:xfrm>
            <a:off x="6200775" y="2686194"/>
            <a:ext cx="4343400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cxnSpLocks/>
          </p:cNvCxnSpPr>
          <p:nvPr/>
        </p:nvCxnSpPr>
        <p:spPr>
          <a:xfrm>
            <a:off x="1905000" y="3048000"/>
            <a:ext cx="1676400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cxnSpLocks/>
          </p:cNvCxnSpPr>
          <p:nvPr/>
        </p:nvCxnSpPr>
        <p:spPr>
          <a:xfrm>
            <a:off x="2362200" y="3352800"/>
            <a:ext cx="6934200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cxnSpLocks/>
          </p:cNvCxnSpPr>
          <p:nvPr/>
        </p:nvCxnSpPr>
        <p:spPr>
          <a:xfrm>
            <a:off x="1752600" y="3732212"/>
            <a:ext cx="1828800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cxnSpLocks/>
          </p:cNvCxnSpPr>
          <p:nvPr/>
        </p:nvCxnSpPr>
        <p:spPr>
          <a:xfrm>
            <a:off x="3886200" y="3732212"/>
            <a:ext cx="6553200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cxnSpLocks/>
          </p:cNvCxnSpPr>
          <p:nvPr/>
        </p:nvCxnSpPr>
        <p:spPr>
          <a:xfrm>
            <a:off x="1828800" y="4113212"/>
            <a:ext cx="4648200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cxnSpLocks/>
          </p:cNvCxnSpPr>
          <p:nvPr/>
        </p:nvCxnSpPr>
        <p:spPr>
          <a:xfrm>
            <a:off x="6705600" y="4113212"/>
            <a:ext cx="838200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cxnSpLocks/>
          </p:cNvCxnSpPr>
          <p:nvPr/>
        </p:nvCxnSpPr>
        <p:spPr>
          <a:xfrm>
            <a:off x="2362200" y="4418012"/>
            <a:ext cx="5486400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cxnSpLocks/>
          </p:cNvCxnSpPr>
          <p:nvPr/>
        </p:nvCxnSpPr>
        <p:spPr>
          <a:xfrm>
            <a:off x="8153400" y="4418012"/>
            <a:ext cx="2286000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cxnSpLocks/>
          </p:cNvCxnSpPr>
          <p:nvPr/>
        </p:nvCxnSpPr>
        <p:spPr>
          <a:xfrm>
            <a:off x="1905000" y="4799012"/>
            <a:ext cx="1524000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Flowchart: Connector 45"/>
          <p:cNvSpPr/>
          <p:nvPr/>
        </p:nvSpPr>
        <p:spPr>
          <a:xfrm>
            <a:off x="4152900" y="1962007"/>
            <a:ext cx="228600" cy="173182"/>
          </a:xfrm>
          <a:prstGeom prst="flowChartConnec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b="1" dirty="0">
                <a:latin typeface="Times New Roman" pitchFamily="18" charset="0"/>
                <a:cs typeface="Times New Roman" pitchFamily="18" charset="0"/>
              </a:rPr>
              <a:t>3</a:t>
            </a:r>
            <a:endParaRPr lang="en-US" b="1" dirty="0"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47" name="Flowchart: Connector 46"/>
          <p:cNvSpPr/>
          <p:nvPr/>
        </p:nvSpPr>
        <p:spPr>
          <a:xfrm>
            <a:off x="1905001" y="2438400"/>
            <a:ext cx="228599" cy="228600"/>
          </a:xfrm>
          <a:prstGeom prst="flowChartConnec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b="1" dirty="0">
                <a:latin typeface="Times New Roman" pitchFamily="18" charset="0"/>
                <a:cs typeface="Times New Roman" pitchFamily="18" charset="0"/>
              </a:rPr>
              <a:t>4</a:t>
            </a:r>
            <a:endParaRPr lang="en-US" b="1" dirty="0"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48" name="Flowchart: Connector 47"/>
          <p:cNvSpPr/>
          <p:nvPr/>
        </p:nvSpPr>
        <p:spPr>
          <a:xfrm>
            <a:off x="5943601" y="2362200"/>
            <a:ext cx="228600" cy="228600"/>
          </a:xfrm>
          <a:prstGeom prst="flowChartConnec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b="1" dirty="0">
                <a:latin typeface="Times New Roman" pitchFamily="18" charset="0"/>
                <a:cs typeface="Times New Roman" pitchFamily="18" charset="0"/>
              </a:rPr>
              <a:t>5</a:t>
            </a:r>
            <a:endParaRPr lang="en-US" b="1" dirty="0"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50" name="Flowchart: Connector 49"/>
          <p:cNvSpPr/>
          <p:nvPr/>
        </p:nvSpPr>
        <p:spPr>
          <a:xfrm>
            <a:off x="2057400" y="3048000"/>
            <a:ext cx="228599" cy="228600"/>
          </a:xfrm>
          <a:prstGeom prst="flowChartConnec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b="1" dirty="0">
                <a:latin typeface="Times New Roman" pitchFamily="18" charset="0"/>
                <a:cs typeface="Times New Roman" pitchFamily="18" charset="0"/>
              </a:rPr>
              <a:t>6</a:t>
            </a:r>
            <a:endParaRPr lang="en-US" b="1" dirty="0"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51" name="Flowchart: Connector 50"/>
          <p:cNvSpPr/>
          <p:nvPr/>
        </p:nvSpPr>
        <p:spPr>
          <a:xfrm>
            <a:off x="9296400" y="2971800"/>
            <a:ext cx="228599" cy="228600"/>
          </a:xfrm>
          <a:prstGeom prst="flowChartConnec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b="1" dirty="0">
                <a:latin typeface="Times New Roman" pitchFamily="18" charset="0"/>
                <a:cs typeface="Times New Roman" pitchFamily="18" charset="0"/>
              </a:rPr>
              <a:t>7</a:t>
            </a:r>
            <a:endParaRPr lang="en-US" b="1" dirty="0"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52" name="Flowchart: Connector 51"/>
          <p:cNvSpPr/>
          <p:nvPr/>
        </p:nvSpPr>
        <p:spPr>
          <a:xfrm>
            <a:off x="3657600" y="3352800"/>
            <a:ext cx="228599" cy="228600"/>
          </a:xfrm>
          <a:prstGeom prst="flowChartConnec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b="1" dirty="0">
                <a:latin typeface="Times New Roman" pitchFamily="18" charset="0"/>
                <a:cs typeface="Times New Roman" pitchFamily="18" charset="0"/>
              </a:rPr>
              <a:t>8</a:t>
            </a:r>
            <a:endParaRPr lang="en-US" b="1" dirty="0"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53" name="Flowchart: Connector 52"/>
          <p:cNvSpPr/>
          <p:nvPr/>
        </p:nvSpPr>
        <p:spPr>
          <a:xfrm>
            <a:off x="6477000" y="3657600"/>
            <a:ext cx="228599" cy="228600"/>
          </a:xfrm>
          <a:prstGeom prst="flowChartConnec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b="1" dirty="0">
                <a:latin typeface="Times New Roman" pitchFamily="18" charset="0"/>
                <a:cs typeface="Times New Roman" pitchFamily="18" charset="0"/>
              </a:rPr>
              <a:t>9</a:t>
            </a:r>
            <a:endParaRPr lang="en-US" b="1" dirty="0"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54" name="Flowchart: Connector 53"/>
          <p:cNvSpPr/>
          <p:nvPr/>
        </p:nvSpPr>
        <p:spPr>
          <a:xfrm>
            <a:off x="1828800" y="4038600"/>
            <a:ext cx="533400" cy="228600"/>
          </a:xfrm>
          <a:prstGeom prst="flowChartConnec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b="1" dirty="0">
                <a:latin typeface="Times New Roman" pitchFamily="18" charset="0"/>
                <a:cs typeface="Times New Roman" pitchFamily="18" charset="0"/>
              </a:rPr>
              <a:t>10</a:t>
            </a:r>
            <a:endParaRPr lang="en-US" b="1" dirty="0"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55" name="Flowchart: Connector 54"/>
          <p:cNvSpPr/>
          <p:nvPr/>
        </p:nvSpPr>
        <p:spPr>
          <a:xfrm>
            <a:off x="7772400" y="3810000"/>
            <a:ext cx="533400" cy="304800"/>
          </a:xfrm>
          <a:prstGeom prst="flowChartConnec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b="1" dirty="0">
                <a:latin typeface="Times New Roman" pitchFamily="18" charset="0"/>
                <a:cs typeface="Times New Roman" pitchFamily="18" charset="0"/>
              </a:rPr>
              <a:t>11</a:t>
            </a:r>
            <a:endParaRPr lang="en-US" b="1" dirty="0">
              <a:latin typeface="UTM Avo" panose="02040603050506020204" pitchFamily="18" charset="0"/>
              <a:cs typeface="Times New Roman" pitchFamily="18" charset="0"/>
            </a:endParaRPr>
          </a:p>
        </p:txBody>
      </p:sp>
      <p:cxnSp>
        <p:nvCxnSpPr>
          <p:cNvPr id="56" name="Straight Connector 55"/>
          <p:cNvCxnSpPr>
            <a:cxnSpLocks/>
          </p:cNvCxnSpPr>
          <p:nvPr/>
        </p:nvCxnSpPr>
        <p:spPr>
          <a:xfrm>
            <a:off x="9601200" y="3352800"/>
            <a:ext cx="990600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46" grpId="0" animBg="1"/>
      <p:bldP spid="47" grpId="0" animBg="1"/>
      <p:bldP spid="48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400050"/>
            <a:ext cx="12192000" cy="6438900"/>
          </a:xfrm>
          <a:prstGeom prst="rect">
            <a:avLst/>
          </a:prstGeom>
        </p:spPr>
      </p:pic>
      <p:pic>
        <p:nvPicPr>
          <p:cNvPr id="3" name="Picture 2" descr="image (26).png"/>
          <p:cNvPicPr>
            <a:picLocks noChangeAspect="1"/>
          </p:cNvPicPr>
          <p:nvPr/>
        </p:nvPicPr>
        <p:blipFill>
          <a:blip r:embed="rId4"/>
          <a:srcRect b="50000"/>
          <a:stretch>
            <a:fillRect/>
          </a:stretch>
        </p:blipFill>
        <p:spPr>
          <a:xfrm>
            <a:off x="609600" y="685799"/>
            <a:ext cx="11582400" cy="4306957"/>
          </a:xfrm>
          <a:prstGeom prst="rect">
            <a:avLst/>
          </a:prstGeom>
        </p:spPr>
      </p:pic>
      <p:pic>
        <p:nvPicPr>
          <p:cNvPr id="5" name="Picture 4" descr="image (26).png"/>
          <p:cNvPicPr>
            <a:picLocks noChangeAspect="1"/>
          </p:cNvPicPr>
          <p:nvPr/>
        </p:nvPicPr>
        <p:blipFill>
          <a:blip r:embed="rId4"/>
          <a:srcRect t="50000" b="22222"/>
          <a:stretch>
            <a:fillRect/>
          </a:stretch>
        </p:blipFill>
        <p:spPr>
          <a:xfrm>
            <a:off x="762000" y="4991928"/>
            <a:ext cx="10668000" cy="1905000"/>
          </a:xfrm>
          <a:prstGeom prst="rect">
            <a:avLst/>
          </a:prstGeom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547e02bb98ded6b15c3e663bbbec8d2f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477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096000" y="0"/>
            <a:ext cx="487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latin typeface="UTM Avo" pitchFamily="18" charset="0"/>
              </a:rPr>
              <a:t>Luyện đọc từ ngữ </a:t>
            </a:r>
            <a:endParaRPr lang="en-US" sz="40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38400" y="38100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70C0"/>
                </a:solidFill>
                <a:latin typeface="UTM Avo" pitchFamily="18" charset="0"/>
              </a:rPr>
              <a:t>Thám tử</a:t>
            </a:r>
            <a:endParaRPr lang="en-US" sz="2800" b="1" dirty="0">
              <a:solidFill>
                <a:srgbClr val="0070C0"/>
              </a:solidFill>
              <a:latin typeface="UTM Avo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67000" y="32004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70C0"/>
                </a:solidFill>
                <a:latin typeface="UTM Avo" pitchFamily="18" charset="0"/>
              </a:rPr>
              <a:t>Tuyển</a:t>
            </a:r>
            <a:endParaRPr lang="en-US" sz="2800" b="1" dirty="0">
              <a:solidFill>
                <a:srgbClr val="0070C0"/>
              </a:solidFill>
              <a:latin typeface="UTM Avo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382000" y="3810000"/>
            <a:ext cx="281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70C0"/>
                </a:solidFill>
                <a:latin typeface="UTM Avo" pitchFamily="18" charset="0"/>
              </a:rPr>
              <a:t>Nguây nguẩy</a:t>
            </a:r>
            <a:endParaRPr lang="en-US" sz="2800" b="1" dirty="0">
              <a:solidFill>
                <a:srgbClr val="0070C0"/>
              </a:solidFill>
              <a:latin typeface="UTM Avo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534400" y="4572000"/>
            <a:ext cx="259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70C0"/>
                </a:solidFill>
                <a:latin typeface="UTM Avo" pitchFamily="18" charset="0"/>
              </a:rPr>
              <a:t>Loay hoay</a:t>
            </a:r>
            <a:endParaRPr lang="en-US" sz="2800" b="1" dirty="0">
              <a:solidFill>
                <a:srgbClr val="0070C0"/>
              </a:solidFill>
              <a:latin typeface="UTM Avo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610600" y="3200400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70C0"/>
                </a:solidFill>
                <a:latin typeface="UTM Avo" pitchFamily="18" charset="0"/>
              </a:rPr>
              <a:t>Hóa trang</a:t>
            </a:r>
            <a:endParaRPr lang="en-US" sz="2800" b="1" dirty="0">
              <a:solidFill>
                <a:srgbClr val="0070C0"/>
              </a:solidFill>
              <a:latin typeface="UTM Avo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458200" y="5257800"/>
            <a:ext cx="266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70C0"/>
                </a:solidFill>
                <a:latin typeface="UTM Avo" pitchFamily="18" charset="0"/>
              </a:rPr>
              <a:t>Trúng tuyển</a:t>
            </a:r>
            <a:endParaRPr lang="en-US" sz="2800" b="1" dirty="0">
              <a:solidFill>
                <a:srgbClr val="0070C0"/>
              </a:solidFill>
              <a:latin typeface="UTM Avo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86000" y="4572000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70C0"/>
                </a:solidFill>
                <a:latin typeface="UTM Avo" pitchFamily="18" charset="0"/>
              </a:rPr>
              <a:t>Mừng công</a:t>
            </a:r>
            <a:endParaRPr lang="en-US" sz="2800" b="1" dirty="0">
              <a:solidFill>
                <a:srgbClr val="0070C0"/>
              </a:solidFill>
              <a:latin typeface="UTM Avo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81600" y="3276600"/>
            <a:ext cx="297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70C0"/>
                </a:solidFill>
                <a:latin typeface="UTM Avo" pitchFamily="18" charset="0"/>
              </a:rPr>
              <a:t>Huân chương</a:t>
            </a:r>
            <a:endParaRPr lang="en-US" sz="2800" b="1" dirty="0">
              <a:solidFill>
                <a:srgbClr val="0070C0"/>
              </a:solidFill>
              <a:latin typeface="UTM Avo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181600" y="3962400"/>
            <a:ext cx="259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70C0"/>
                </a:solidFill>
                <a:latin typeface="UTM Avo" pitchFamily="18" charset="0"/>
              </a:rPr>
              <a:t>Khoái chí</a:t>
            </a:r>
            <a:endParaRPr lang="en-US" sz="2800" b="1" dirty="0">
              <a:solidFill>
                <a:srgbClr val="0070C0"/>
              </a:solidFill>
              <a:latin typeface="UTM Avo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029200" y="4572000"/>
            <a:ext cx="259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70C0"/>
                </a:solidFill>
                <a:latin typeface="UTM Avo" pitchFamily="18" charset="0"/>
              </a:rPr>
              <a:t>Buột miệng </a:t>
            </a:r>
            <a:endParaRPr lang="en-US" sz="2800" b="1" dirty="0">
              <a:solidFill>
                <a:srgbClr val="0070C0"/>
              </a:solidFill>
              <a:latin typeface="UTM Avo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876800" y="5257800"/>
            <a:ext cx="259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0070C0"/>
                </a:solidFill>
                <a:latin typeface="UTM Avo" pitchFamily="18" charset="0"/>
              </a:rPr>
              <a:t>Đội trưởng</a:t>
            </a:r>
            <a:endParaRPr lang="en-US" sz="2800" b="1" dirty="0">
              <a:solidFill>
                <a:srgbClr val="0070C0"/>
              </a:solidFill>
              <a:latin typeface="UTM Avo" pitchFamily="18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20" grpId="0"/>
      <p:bldP spid="21" grpId="0"/>
      <p:bldP spid="2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E4C27F98-F461-483D-B298-819FDFEFF46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9822" y="471340"/>
            <a:ext cx="8872990" cy="4387133"/>
          </a:xfrm>
          <a:prstGeom prst="rect">
            <a:avLst/>
          </a:prstGeom>
        </p:spPr>
      </p:pic>
      <p:pic>
        <p:nvPicPr>
          <p:cNvPr id="6" name="图片 8" descr="觅元素58b0fbac4bf92">
            <a:extLst>
              <a:ext uri="{FF2B5EF4-FFF2-40B4-BE49-F238E27FC236}">
                <a16:creationId xmlns:a16="http://schemas.microsoft.com/office/drawing/2014/main" id="{550D6546-B9D5-4A11-82A4-F34FA21F5B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20" y="3429000"/>
            <a:ext cx="12181132" cy="3197635"/>
          </a:xfrm>
          <a:prstGeom prst="rect">
            <a:avLst/>
          </a:prstGeom>
        </p:spPr>
      </p:pic>
      <p:pic>
        <p:nvPicPr>
          <p:cNvPr id="7" name="图片 15" descr="a05684f714522ad77246dba9447411ba">
            <a:extLst>
              <a:ext uri="{FF2B5EF4-FFF2-40B4-BE49-F238E27FC236}">
                <a16:creationId xmlns:a16="http://schemas.microsoft.com/office/drawing/2014/main" id="{DF481CFE-6CC8-49A4-A839-3CFE1415608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13122" y="3784312"/>
            <a:ext cx="3289953" cy="2733702"/>
          </a:xfrm>
          <a:prstGeom prst="rect">
            <a:avLst/>
          </a:prstGeom>
        </p:spPr>
      </p:pic>
      <p:pic>
        <p:nvPicPr>
          <p:cNvPr id="9" name="图片 3" descr="fc85f2a324e3c42c2067966f589847df">
            <a:extLst>
              <a:ext uri="{FF2B5EF4-FFF2-40B4-BE49-F238E27FC236}">
                <a16:creationId xmlns:a16="http://schemas.microsoft.com/office/drawing/2014/main" id="{F33F0A87-210B-4834-8C16-DC195B6065A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888115" y="4986498"/>
            <a:ext cx="3406140" cy="151211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FA130C2-4675-4822-86A2-5910DCF635BF}"/>
              </a:ext>
            </a:extLst>
          </p:cNvPr>
          <p:cNvSpPr txBox="1"/>
          <p:nvPr/>
        </p:nvSpPr>
        <p:spPr>
          <a:xfrm>
            <a:off x="3200400" y="1715694"/>
            <a:ext cx="847444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kern="120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LUYỆN ĐỌC CÂU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96838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400050"/>
            <a:ext cx="12192000" cy="6438900"/>
          </a:xfrm>
          <a:prstGeom prst="rect">
            <a:avLst/>
          </a:prstGeom>
        </p:spPr>
      </p:pic>
      <p:pic>
        <p:nvPicPr>
          <p:cNvPr id="3" name="Picture 2" descr="image (26).png"/>
          <p:cNvPicPr>
            <a:picLocks noChangeAspect="1"/>
          </p:cNvPicPr>
          <p:nvPr/>
        </p:nvPicPr>
        <p:blipFill>
          <a:blip r:embed="rId4"/>
          <a:srcRect b="50000"/>
          <a:stretch>
            <a:fillRect/>
          </a:stretch>
        </p:blipFill>
        <p:spPr>
          <a:xfrm>
            <a:off x="609600" y="685800"/>
            <a:ext cx="11582400" cy="3962400"/>
          </a:xfrm>
          <a:prstGeom prst="rect">
            <a:avLst/>
          </a:prstGeom>
        </p:spPr>
      </p:pic>
      <p:pic>
        <p:nvPicPr>
          <p:cNvPr id="5" name="Picture 4" descr="image (26).png"/>
          <p:cNvPicPr>
            <a:picLocks noChangeAspect="1"/>
          </p:cNvPicPr>
          <p:nvPr/>
        </p:nvPicPr>
        <p:blipFill>
          <a:blip r:embed="rId4"/>
          <a:srcRect t="50000" b="22222"/>
          <a:stretch>
            <a:fillRect/>
          </a:stretch>
        </p:blipFill>
        <p:spPr>
          <a:xfrm>
            <a:off x="838200" y="4724400"/>
            <a:ext cx="10515600" cy="175260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rot="5400000">
            <a:off x="3490603" y="2910197"/>
            <a:ext cx="350023" cy="16843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>
            <a:off x="10805804" y="3214997"/>
            <a:ext cx="350023" cy="16843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5400000">
            <a:off x="3947803" y="3519797"/>
            <a:ext cx="350023" cy="16843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5400000">
            <a:off x="4557403" y="3824597"/>
            <a:ext cx="350023" cy="16843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5400000">
            <a:off x="5929003" y="1919597"/>
            <a:ext cx="350023" cy="16843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>
            <a:off x="6005203" y="2224397"/>
            <a:ext cx="350023" cy="16843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5400000">
            <a:off x="6081403" y="2224397"/>
            <a:ext cx="350023" cy="16843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5400000">
            <a:off x="3566803" y="2529197"/>
            <a:ext cx="350023" cy="16843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3643003" y="2529197"/>
            <a:ext cx="350023" cy="16843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5400000">
            <a:off x="4176403" y="1919597"/>
            <a:ext cx="350023" cy="16843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rot="5400000">
            <a:off x="4252603" y="1919597"/>
            <a:ext cx="350023" cy="16843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5400000">
            <a:off x="5776603" y="1538597"/>
            <a:ext cx="350023" cy="16843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rot="5400000">
            <a:off x="5852803" y="1538597"/>
            <a:ext cx="350023" cy="16843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5400000">
            <a:off x="9662804" y="1843397"/>
            <a:ext cx="350023" cy="16843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rot="5400000">
            <a:off x="9739004" y="1843397"/>
            <a:ext cx="350023" cy="16843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5400000">
            <a:off x="9510404" y="2833997"/>
            <a:ext cx="350023" cy="16843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5400000">
            <a:off x="9586604" y="2833997"/>
            <a:ext cx="350023" cy="16843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rot="5400000">
            <a:off x="3643003" y="3138797"/>
            <a:ext cx="350023" cy="16843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rot="5400000">
            <a:off x="3719203" y="3138797"/>
            <a:ext cx="350023" cy="16843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5400000">
            <a:off x="6538603" y="3519797"/>
            <a:ext cx="350023" cy="16843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rot="5400000">
            <a:off x="6614803" y="3519797"/>
            <a:ext cx="350023" cy="16843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rot="5400000">
            <a:off x="7910203" y="3443597"/>
            <a:ext cx="350023" cy="16843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rot="5400000">
            <a:off x="7986403" y="3443597"/>
            <a:ext cx="350023" cy="16843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rot="5400000">
            <a:off x="8062603" y="3748397"/>
            <a:ext cx="350023" cy="16843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rot="5400000">
            <a:off x="8138803" y="3748397"/>
            <a:ext cx="350023" cy="16843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rot="5400000">
            <a:off x="3414403" y="4129397"/>
            <a:ext cx="350023" cy="16843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rot="5400000">
            <a:off x="3490603" y="4129397"/>
            <a:ext cx="350023" cy="16843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6071" y="457200"/>
            <a:ext cx="12119857" cy="6400800"/>
          </a:xfrm>
          <a:prstGeom prst="rect">
            <a:avLst/>
          </a:prstGeom>
        </p:spPr>
      </p:pic>
      <p:pic>
        <p:nvPicPr>
          <p:cNvPr id="3" name="Picture 2" descr="image (26).png"/>
          <p:cNvPicPr>
            <a:picLocks noChangeAspect="1"/>
          </p:cNvPicPr>
          <p:nvPr/>
        </p:nvPicPr>
        <p:blipFill>
          <a:blip r:embed="rId4"/>
          <a:srcRect t="77778"/>
          <a:stretch>
            <a:fillRect/>
          </a:stretch>
        </p:blipFill>
        <p:spPr>
          <a:xfrm>
            <a:off x="342899" y="1295400"/>
            <a:ext cx="11506200" cy="40386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2133600" y="3810000"/>
            <a:ext cx="700374" cy="65629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c-tap-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69900"/>
            <a:ext cx="12191999" cy="6400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58431" y="2176841"/>
            <a:ext cx="58890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9600" b="1">
                <a:solidFill>
                  <a:schemeClr val="bg1"/>
                </a:solidFill>
                <a:latin typeface="UTM Avo" pitchFamily="18" charset="0"/>
                <a:cs typeface="Times New Roman" pitchFamily="18" charset="0"/>
              </a:rPr>
              <a:t>TẬP VIẾT</a:t>
            </a:r>
            <a:endParaRPr lang="en-US" sz="9600" b="1" dirty="0">
              <a:solidFill>
                <a:schemeClr val="bg1"/>
              </a:solidFill>
              <a:latin typeface="UTM Avo" pitchFamily="18" charset="0"/>
              <a:cs typeface="Times New Roman" pitchFamily="18" charset="0"/>
            </a:endParaRPr>
          </a:p>
        </p:txBody>
      </p:sp>
      <p:pic>
        <p:nvPicPr>
          <p:cNvPr id="5" name="Picture 4" descr="3-mau_slide_powerpoint_dep_ctu.vn_(143)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9600" y="1143000"/>
            <a:ext cx="1330037" cy="1295400"/>
          </a:xfrm>
          <a:prstGeom prst="rect">
            <a:avLst/>
          </a:prstGeom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20"/>
                            </p:stCondLst>
                            <p:childTnLst>
                              <p:par>
                                <p:cTn id="11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9313" y="841829"/>
            <a:ext cx="105228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FF0000"/>
                </a:solidFill>
              </a:rPr>
              <a:t>Trò chơi : Giải cứu dòng sông</a:t>
            </a:r>
            <a:endParaRPr lang="en-US" sz="48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8971" y="2090057"/>
            <a:ext cx="9564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/>
              <a:t>Bước 1: </a:t>
            </a:r>
            <a:r>
              <a:rPr lang="vi-VN" sz="2400" dirty="0"/>
              <a:t>Chọn câu hỏi , chọn câu hỏi nào click vào số đấy</a:t>
            </a:r>
            <a:r>
              <a:rPr lang="en-US" sz="2400" dirty="0"/>
              <a:t>.</a:t>
            </a:r>
            <a:r>
              <a:rPr lang="vi-VN" sz="2400" dirty="0"/>
              <a:t> </a:t>
            </a:r>
            <a:endParaRPr lang="en-US" sz="2400" dirty="0">
              <a:latin typeface="UTM Avo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5428" y="2859315"/>
            <a:ext cx="114372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/>
              <a:t>Bước 2: </a:t>
            </a:r>
            <a:r>
              <a:rPr lang="vi-VN" sz="2400" dirty="0"/>
              <a:t>Hiện câu hỏi, Hs đọc được câu trả lời, click mũi tên quay về slide 5. </a:t>
            </a:r>
            <a:endParaRPr lang="en-US" sz="2400" dirty="0">
              <a:latin typeface="UTM Avo" panose="02040603050506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0914" y="3672115"/>
            <a:ext cx="114662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/>
              <a:t>Bước 3: </a:t>
            </a:r>
            <a:r>
              <a:rPr lang="vi-VN" sz="2400" dirty="0"/>
              <a:t>Click vào chữ hoàn thành tạo âm thanh và click vào rác muốn vớt để rác biến mất</a:t>
            </a:r>
            <a:r>
              <a:rPr lang="en-US" sz="2400" dirty="0"/>
              <a:t>.</a:t>
            </a:r>
            <a:r>
              <a:rPr lang="vi-VN" sz="2400" dirty="0"/>
              <a:t> </a:t>
            </a:r>
            <a:endParaRPr lang="en-US" sz="2400" dirty="0">
              <a:latin typeface="UTM Avo" panose="0204060305050602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0743"/>
            <a:ext cx="12192000" cy="2547257"/>
          </a:xfrm>
          <a:prstGeom prst="rect">
            <a:avLst/>
          </a:prstGeom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0" y="395565"/>
            <a:ext cx="12192000" cy="64389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43300" y="594200"/>
            <a:ext cx="510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>
                <a:solidFill>
                  <a:srgbClr val="C00000"/>
                </a:solidFill>
                <a:latin typeface="UTM Avo" pitchFamily="18" charset="0"/>
              </a:rPr>
              <a:t>QUAN SÁT</a:t>
            </a:r>
            <a:endParaRPr lang="en-US" sz="4800" b="1" dirty="0">
              <a:solidFill>
                <a:srgbClr val="C00000"/>
              </a:solidFill>
              <a:latin typeface="UTM Avo" pitchFamily="18" charset="0"/>
            </a:endParaRPr>
          </a:p>
        </p:txBody>
      </p:sp>
      <p:pic>
        <p:nvPicPr>
          <p:cNvPr id="2" name="oai  oay uây">
            <a:hlinkClick r:id="" action="ppaction://media"/>
            <a:extLst>
              <a:ext uri="{FF2B5EF4-FFF2-40B4-BE49-F238E27FC236}">
                <a16:creationId xmlns:a16="http://schemas.microsoft.com/office/drawing/2014/main" id="{6FC86CF9-11D1-423F-937B-DB7F3459E90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89"/>
                </p14:media>
              </p:ext>
            </p:extLst>
          </p:nvPr>
        </p:nvPicPr>
        <p:blipFill rotWithShape="1">
          <a:blip r:embed="rId6"/>
          <a:srcRect l="13448" r="14670"/>
          <a:stretch/>
        </p:blipFill>
        <p:spPr>
          <a:xfrm>
            <a:off x="1371600" y="1239181"/>
            <a:ext cx="8991600" cy="5273439"/>
          </a:xfrm>
          <a:prstGeom prst="rect">
            <a:avLst/>
          </a:prstGeom>
        </p:spPr>
      </p:pic>
    </p:spTree>
  </p:cSld>
  <p:clrMapOvr>
    <a:masterClrMapping/>
  </p:clrMapOvr>
  <p:transition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43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_cr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2743" y="1327378"/>
            <a:ext cx="9376228" cy="5530622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236687" y="624114"/>
            <a:ext cx="5602514" cy="100148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UTM Avo" panose="02040603050506020204" pitchFamily="18" charset="0"/>
              </a:rPr>
              <a:t>VIẾT BẢNG CON</a:t>
            </a:r>
            <a:endParaRPr lang="en-US" sz="4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12"/>
          <p:cNvSpPr>
            <a:spLocks noChangeArrowheads="1"/>
          </p:cNvSpPr>
          <p:nvPr/>
        </p:nvSpPr>
        <p:spPr bwMode="auto">
          <a:xfrm rot="20196887" flipV="1">
            <a:off x="5146143" y="3017463"/>
            <a:ext cx="1541627" cy="335757"/>
          </a:xfrm>
          <a:prstGeom prst="rect">
            <a:avLst/>
          </a:prstGeom>
          <a:solidFill>
            <a:srgbClr val="CCFFFF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 sz="2400">
              <a:latin typeface="UTM Avo" panose="02040603050506020204" pitchFamily="18" charset="0"/>
            </a:endParaRPr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 flipV="1">
            <a:off x="5225143" y="3744685"/>
            <a:ext cx="1553028" cy="333827"/>
          </a:xfrm>
          <a:prstGeom prst="rect">
            <a:avLst/>
          </a:prstGeom>
          <a:solidFill>
            <a:srgbClr val="CCFFFF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 sz="2400">
              <a:latin typeface="UTM Avo" panose="02040603050506020204" pitchFamily="18" charset="0"/>
            </a:endParaRPr>
          </a:p>
        </p:txBody>
      </p:sp>
    </p:spTree>
  </p:cSld>
  <p:clrMapOvr>
    <a:masterClrMapping/>
  </p:clrMapOvr>
  <p:transition>
    <p:newsflash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2700" y="393700"/>
            <a:ext cx="12192000" cy="6438900"/>
          </a:xfrm>
          <a:prstGeom prst="rect">
            <a:avLst/>
          </a:prstGeom>
        </p:spPr>
      </p:pic>
      <p:pic>
        <p:nvPicPr>
          <p:cNvPr id="3" name="Picture 2" descr="image (5).png"/>
          <p:cNvPicPr>
            <a:picLocks noChangeAspect="1"/>
          </p:cNvPicPr>
          <p:nvPr/>
        </p:nvPicPr>
        <p:blipFill>
          <a:blip r:embed="rId4"/>
          <a:srcRect t="32500" r="5600" b="28750"/>
          <a:stretch>
            <a:fillRect/>
          </a:stretch>
        </p:blipFill>
        <p:spPr>
          <a:xfrm>
            <a:off x="-76200" y="1447800"/>
            <a:ext cx="11734800" cy="3200400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12192000" cy="63903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752600"/>
            <a:ext cx="10896600" cy="2743200"/>
          </a:xfrm>
          <a:prstGeom prst="rect">
            <a:avLst/>
          </a:prstGeom>
        </p:spPr>
      </p:pic>
      <p:pic>
        <p:nvPicPr>
          <p:cNvPr id="4" name="Picture 3">
            <a:hlinkClick r:id="rId5" action="ppaction://hlinksldjump">
              <a:snd r:embed="rId6" name="arrow.wav"/>
            </a:hlinkClick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897376" y="6278578"/>
            <a:ext cx="1165944" cy="5794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77256" y="2178348"/>
            <a:ext cx="96374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UTM Avo" panose="02040603050506020204" pitchFamily="18" charset="0"/>
              </a:rPr>
              <a:t>Đọc</a:t>
            </a:r>
            <a:r>
              <a:rPr lang="en-US" sz="4000" b="1" dirty="0">
                <a:latin typeface="UTM Avo" panose="02040603050506020204" pitchFamily="18" charset="0"/>
              </a:rPr>
              <a:t> </a:t>
            </a:r>
            <a:r>
              <a:rPr lang="vi-VN" sz="4000" b="1" dirty="0">
                <a:latin typeface="UTM Avo" panose="02040603050506020204" pitchFamily="18" charset="0"/>
              </a:rPr>
              <a:t>câu sau : </a:t>
            </a:r>
            <a:r>
              <a:rPr lang="vi-VN" sz="4000" b="1" dirty="0">
                <a:solidFill>
                  <a:srgbClr val="0070C0"/>
                </a:solidFill>
                <a:latin typeface="UTM Avo" panose="02040603050506020204" pitchFamily="18" charset="0"/>
              </a:rPr>
              <a:t>Cá to đuổi bắt lũ cá nhỏ. Lũ cá nhỏ luýnh quýnh xin tha mạng</a:t>
            </a:r>
            <a:r>
              <a:rPr lang="en-US" sz="4000" b="1" dirty="0">
                <a:solidFill>
                  <a:srgbClr val="0070C0"/>
                </a:solidFill>
                <a:latin typeface="UTM Avo" panose="02040603050506020204" pitchFamily="18" charset="0"/>
              </a:rPr>
              <a:t>.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5430"/>
            <a:ext cx="12192000" cy="64225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587468"/>
            <a:ext cx="11506199" cy="38227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66800" y="2437103"/>
            <a:ext cx="101345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UTM Avo" panose="02040603050506020204" pitchFamily="18" charset="0"/>
              </a:rPr>
              <a:t>Đọc</a:t>
            </a:r>
            <a:r>
              <a:rPr lang="en-US" sz="4000" b="1" dirty="0">
                <a:latin typeface="UTM Avo" panose="02040603050506020204" pitchFamily="18" charset="0"/>
              </a:rPr>
              <a:t> </a:t>
            </a:r>
            <a:r>
              <a:rPr lang="vi-VN" sz="4000" b="1" dirty="0">
                <a:latin typeface="UTM Avo" panose="02040603050506020204" pitchFamily="18" charset="0"/>
              </a:rPr>
              <a:t>câu sau: </a:t>
            </a:r>
            <a:r>
              <a:rPr lang="vi-VN" sz="4000" b="1" dirty="0">
                <a:solidFill>
                  <a:srgbClr val="0070C0"/>
                </a:solidFill>
                <a:latin typeface="UTM Avo" panose="02040603050506020204" pitchFamily="18" charset="0"/>
              </a:rPr>
              <a:t>Cá to ngoác miệng rộng huếch, huênh hoang: “Kẻ yếu phải làm thức ăn cho kẻ mạnh”</a:t>
            </a:r>
            <a:r>
              <a:rPr lang="en-US" sz="4000" b="1" dirty="0">
                <a:solidFill>
                  <a:srgbClr val="0070C0"/>
                </a:solidFill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897376" y="6306941"/>
            <a:ext cx="1165944" cy="551059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12192000" cy="64007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981200"/>
            <a:ext cx="11658600" cy="3516448"/>
          </a:xfrm>
          <a:prstGeom prst="rect">
            <a:avLst/>
          </a:prstGeom>
        </p:spPr>
      </p:pic>
      <p:pic>
        <p:nvPicPr>
          <p:cNvPr id="4" name="Picture 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897376" y="6263043"/>
            <a:ext cx="1165944" cy="5949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19628" y="2995879"/>
            <a:ext cx="101527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UTM Avo" panose="02040603050506020204" pitchFamily="18" charset="0"/>
              </a:rPr>
              <a:t>Đọc</a:t>
            </a:r>
            <a:r>
              <a:rPr lang="en-US" sz="4000" b="1" dirty="0">
                <a:latin typeface="UTM Avo" panose="02040603050506020204" pitchFamily="18" charset="0"/>
              </a:rPr>
              <a:t> </a:t>
            </a:r>
            <a:r>
              <a:rPr lang="vi-VN" sz="4000" b="1" dirty="0">
                <a:latin typeface="UTM Avo" panose="02040603050506020204" pitchFamily="18" charset="0"/>
              </a:rPr>
              <a:t>câu sau</a:t>
            </a:r>
            <a:r>
              <a:rPr lang="en-US" sz="4000" b="1" dirty="0">
                <a:latin typeface="UTM Avo" panose="02040603050506020204" pitchFamily="18" charset="0"/>
              </a:rPr>
              <a:t>:</a:t>
            </a:r>
            <a:r>
              <a:rPr lang="vi-VN" sz="4000" b="1" dirty="0">
                <a:latin typeface="UTM Avo" panose="02040603050506020204" pitchFamily="18" charset="0"/>
              </a:rPr>
              <a:t> </a:t>
            </a:r>
            <a:r>
              <a:rPr lang="vi-VN" sz="4000" b="1" dirty="0">
                <a:solidFill>
                  <a:srgbClr val="0070C0"/>
                </a:solidFill>
                <a:latin typeface="UTM Avo" panose="02040603050506020204" pitchFamily="18" charset="0"/>
              </a:rPr>
              <a:t>Xoạch! một chiếc lưới quăng xuống chụp lấy cả bọn.</a:t>
            </a:r>
            <a:endParaRPr lang="en-US" sz="40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3571"/>
            <a:ext cx="12192000" cy="64044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33" y="1589661"/>
            <a:ext cx="11000073" cy="331288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43000" y="2209800"/>
            <a:ext cx="98298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latin typeface="UTM Avo" panose="02040603050506020204" pitchFamily="18" charset="0"/>
              </a:rPr>
              <a:t>Đọc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vi-VN" sz="4400" b="1" dirty="0">
                <a:latin typeface="UTM Avo" panose="02040603050506020204" pitchFamily="18" charset="0"/>
              </a:rPr>
              <a:t>câu sau: </a:t>
            </a:r>
            <a:r>
              <a:rPr lang="vi-VN" sz="4400" b="1" dirty="0">
                <a:solidFill>
                  <a:srgbClr val="0070C0"/>
                </a:solidFill>
                <a:latin typeface="UTM Avo" panose="02040603050506020204" pitchFamily="18" charset="0"/>
              </a:rPr>
              <a:t>Lũ cá nhỏ lọt qua mắt lưới, thoát hết</a:t>
            </a:r>
            <a:r>
              <a:rPr lang="en-US" sz="4400" b="1" dirty="0">
                <a:solidFill>
                  <a:srgbClr val="0070C0"/>
                </a:solidFill>
                <a:latin typeface="UTM Avo" panose="02040603050506020204" pitchFamily="18" charset="0"/>
              </a:rPr>
              <a:t>.</a:t>
            </a:r>
            <a:r>
              <a:rPr lang="vi-VN" sz="4400" b="1" dirty="0">
                <a:solidFill>
                  <a:srgbClr val="0070C0"/>
                </a:solidFill>
                <a:latin typeface="UTM Avo" panose="02040603050506020204" pitchFamily="18" charset="0"/>
              </a:rPr>
              <a:t> Chỉ cá to bị mắc lại.</a:t>
            </a:r>
            <a:endParaRPr lang="en-US" sz="44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897376" y="6297486"/>
            <a:ext cx="1165944" cy="560514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1"/>
            <a:ext cx="12192000" cy="6400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72" y="2022622"/>
            <a:ext cx="11000073" cy="2607435"/>
          </a:xfrm>
          <a:prstGeom prst="rect">
            <a:avLst/>
          </a:prstGeom>
        </p:spPr>
      </p:pic>
      <p:pic>
        <p:nvPicPr>
          <p:cNvPr id="4" name="Picture 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839319" y="6302889"/>
            <a:ext cx="1165944" cy="55511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86021" y="2459504"/>
            <a:ext cx="99821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chemeClr val="tx1"/>
                </a:solidFill>
                <a:latin typeface="UTM Avo" pitchFamily="18" charset="0"/>
              </a:rPr>
              <a:t>Đọc câu sau: </a:t>
            </a:r>
            <a:r>
              <a:rPr lang="vi-VN" sz="4000" b="1" dirty="0">
                <a:solidFill>
                  <a:srgbClr val="0070C0"/>
                </a:solidFill>
                <a:latin typeface="UTM Avo" pitchFamily="18" charset="0"/>
              </a:rPr>
              <a:t>Lũ cá nhỏ ngoảnh đầu, báo cá to: “ Tiếc là có kẻ còn mạnh hơn bác”.</a:t>
            </a:r>
            <a:endParaRPr lang="en-US" sz="4000" b="1" dirty="0">
              <a:solidFill>
                <a:srgbClr val="0070C0"/>
              </a:solidFill>
              <a:latin typeface="UTM Avo" pitchFamily="18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3cf8adb12397c1ba57b3635ea431ad4b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9600"/>
            <a:ext cx="4267200" cy="6248400"/>
          </a:xfrm>
          <a:prstGeom prst="rect">
            <a:avLst/>
          </a:prstGeom>
        </p:spPr>
      </p:pic>
      <p:pic>
        <p:nvPicPr>
          <p:cNvPr id="9" name="Picture 8" descr="40f34fbaf50c2fa35bda10142d9eb1dd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0" y="609600"/>
            <a:ext cx="3978978" cy="6248400"/>
          </a:xfrm>
          <a:prstGeom prst="rect">
            <a:avLst/>
          </a:prstGeom>
        </p:spPr>
      </p:pic>
      <p:pic>
        <p:nvPicPr>
          <p:cNvPr id="10" name="Picture 9" descr="3cf8adb12397c1ba57b3635ea431ad4b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400" y="609600"/>
            <a:ext cx="4038600" cy="62484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62000" y="3048000"/>
            <a:ext cx="236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9600" b="1" dirty="0">
                <a:solidFill>
                  <a:srgbClr val="FF0000"/>
                </a:solidFill>
                <a:latin typeface="UTM Avo" pitchFamily="18" charset="0"/>
              </a:rPr>
              <a:t>oai</a:t>
            </a:r>
            <a:endParaRPr lang="en-US" sz="96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53000" y="3048000"/>
            <a:ext cx="2590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9600" b="1" dirty="0">
                <a:solidFill>
                  <a:srgbClr val="FF0000"/>
                </a:solidFill>
                <a:latin typeface="UTM Avo" pitchFamily="18" charset="0"/>
              </a:rPr>
              <a:t>oay</a:t>
            </a:r>
            <a:endParaRPr lang="en-US" sz="96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839200" y="3048000"/>
            <a:ext cx="2590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9600" b="1" dirty="0">
                <a:solidFill>
                  <a:srgbClr val="FF0000"/>
                </a:solidFill>
                <a:latin typeface="UTM Avo" pitchFamily="18" charset="0"/>
              </a:rPr>
              <a:t>uây</a:t>
            </a:r>
            <a:endParaRPr lang="en-US" sz="9600" b="1" dirty="0">
              <a:solidFill>
                <a:srgbClr val="FF0000"/>
              </a:solidFill>
              <a:latin typeface="UTM Avo" pitchFamily="18" charset="0"/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730</TotalTime>
  <Words>364</Words>
  <Application>Microsoft Office PowerPoint</Application>
  <PresentationFormat>Widescreen</PresentationFormat>
  <Paragraphs>104</Paragraphs>
  <Slides>33</Slides>
  <Notes>30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Arial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Tuần 26: Bài 136: oai - oay - uây</dc:title>
  <dc:creator>Administrator</dc:creator>
  <cp:lastModifiedBy>Nam Aka</cp:lastModifiedBy>
  <cp:revision>23</cp:revision>
  <dcterms:created xsi:type="dcterms:W3CDTF">2021-11-01T08:16:43Z</dcterms:created>
  <dcterms:modified xsi:type="dcterms:W3CDTF">2024-03-09T02:43:14Z</dcterms:modified>
</cp:coreProperties>
</file>