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3" r:id="rId2"/>
    <p:sldId id="294" r:id="rId3"/>
    <p:sldId id="408" r:id="rId4"/>
    <p:sldId id="339" r:id="rId5"/>
    <p:sldId id="312" r:id="rId6"/>
    <p:sldId id="410" r:id="rId7"/>
    <p:sldId id="404" r:id="rId8"/>
    <p:sldId id="412" r:id="rId9"/>
    <p:sldId id="405" r:id="rId10"/>
    <p:sldId id="413" r:id="rId11"/>
    <p:sldId id="411" r:id="rId12"/>
    <p:sldId id="414" r:id="rId13"/>
    <p:sldId id="320" r:id="rId14"/>
    <p:sldId id="322" r:id="rId15"/>
    <p:sldId id="279" r:id="rId16"/>
  </p:sldIdLst>
  <p:sldSz cx="9144000" cy="5715000" type="screen16x10"/>
  <p:notesSz cx="6858000" cy="9144000"/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8000"/>
    <a:srgbClr val="FF5050"/>
    <a:srgbClr val="006600"/>
    <a:srgbClr val="FF9999"/>
    <a:srgbClr val="FFCCCC"/>
    <a:srgbClr val="FF9393"/>
    <a:srgbClr val="FFAEFF"/>
    <a:srgbClr val="2E3B39"/>
    <a:srgbClr val="E9E5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1" autoAdjust="0"/>
    <p:restoredTop sz="94660"/>
  </p:normalViewPr>
  <p:slideViewPr>
    <p:cSldViewPr snapToGrid="0">
      <p:cViewPr varScale="1">
        <p:scale>
          <a:sx n="79" d="100"/>
          <a:sy n="79" d="100"/>
        </p:scale>
        <p:origin x="944" y="60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2024/3/9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2024/3/9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2024/3/9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8551145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2024/3/9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2024/3/9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2024/3/9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2024/3/9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2024/3/9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2024/3/9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2024/3/9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2024/3/9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2024/3/9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wmf"/><Relationship Id="rId7" Type="http://schemas.openxmlformats.org/officeDocument/2006/relationships/image" Target="../media/image6.gi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gif"/><Relationship Id="rId5" Type="http://schemas.openxmlformats.org/officeDocument/2006/relationships/image" Target="../media/image4.wmf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6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6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54558" y="41092"/>
            <a:ext cx="7756042" cy="954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800" b="1" dirty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</a:rPr>
              <a:t>PHÒNG GIÁO DỤC VÀ ĐÀO TẠO QUẬN LONG BIÊN</a:t>
            </a:r>
          </a:p>
          <a:p>
            <a:pPr algn="ctr"/>
            <a:r>
              <a:rPr lang="en-US" sz="2800" b="1" dirty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</a:rPr>
              <a:t>TRƯỜNG TIỂU HỌC ÁI MỘ B</a:t>
            </a: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2625978" y="1420208"/>
            <a:ext cx="4229100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ĐẠO ĐỨC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297017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297017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297017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297017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297017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297017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297017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297017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046374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046374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046374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046374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046374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046374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046374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046374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297017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016" y="3399155"/>
            <a:ext cx="3231873" cy="1914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6241966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21"/>
            <a:ext cx="1795237" cy="680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Line 12"/>
          <p:cNvSpPr>
            <a:spLocks noChangeShapeType="1"/>
          </p:cNvSpPr>
          <p:nvPr/>
        </p:nvSpPr>
        <p:spPr bwMode="auto">
          <a:xfrm>
            <a:off x="0" y="694874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56482" y="929314"/>
            <a:ext cx="41107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Xử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lí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tình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huống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2: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214" y="1684760"/>
            <a:ext cx="3773571" cy="2499457"/>
          </a:xfrm>
          <a:prstGeom prst="rect">
            <a:avLst/>
          </a:prstGeom>
          <a:ln>
            <a:solidFill>
              <a:srgbClr val="92D050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457200" y="4511060"/>
            <a:ext cx="82295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solidFill>
                  <a:srgbClr val="0000CC"/>
                </a:solidFill>
              </a:rPr>
              <a:t>Lan nên nhờ chú công an, bố mẹ hoặc thầy cô giáo tìm trả lại cho người</a:t>
            </a:r>
            <a:r>
              <a:rPr lang="en-US" sz="2400" dirty="0">
                <a:solidFill>
                  <a:srgbClr val="0000CC"/>
                </a:solidFill>
              </a:rPr>
              <a:t> </a:t>
            </a:r>
            <a:r>
              <a:rPr lang="vi-VN" sz="2400" dirty="0">
                <a:solidFill>
                  <a:srgbClr val="0000CC"/>
                </a:solidFill>
              </a:rPr>
              <a:t>mất</a:t>
            </a:r>
          </a:p>
        </p:txBody>
      </p:sp>
    </p:spTree>
    <p:extLst>
      <p:ext uri="{BB962C8B-B14F-4D97-AF65-F5344CB8AC3E}">
        <p14:creationId xmlns:p14="http://schemas.microsoft.com/office/powerpoint/2010/main" val="448845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21"/>
            <a:ext cx="1795237" cy="680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Line 12"/>
          <p:cNvSpPr>
            <a:spLocks noChangeShapeType="1"/>
          </p:cNvSpPr>
          <p:nvPr/>
        </p:nvSpPr>
        <p:spPr bwMode="auto">
          <a:xfrm>
            <a:off x="0" y="694874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56483" y="929314"/>
            <a:ext cx="3059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Tình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huống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3: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374" y="1639651"/>
            <a:ext cx="4613511" cy="2770877"/>
          </a:xfrm>
          <a:prstGeom prst="rect">
            <a:avLst/>
          </a:prstGeom>
          <a:ln>
            <a:solidFill>
              <a:srgbClr val="92D050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504819" y="4607255"/>
            <a:ext cx="80731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solidFill>
                  <a:srgbClr val="008000"/>
                </a:solidFill>
              </a:rPr>
              <a:t>Tan học về, Minh khoe nhặt được tiền ở sân trường và rủ Tân đi mua</a:t>
            </a:r>
            <a:r>
              <a:rPr lang="en-US" sz="2400" dirty="0">
                <a:solidFill>
                  <a:srgbClr val="008000"/>
                </a:solidFill>
              </a:rPr>
              <a:t> </a:t>
            </a:r>
            <a:r>
              <a:rPr lang="vi-VN" sz="2400" dirty="0">
                <a:solidFill>
                  <a:srgbClr val="008000"/>
                </a:solidFill>
              </a:rPr>
              <a:t>kem ăn. Tân nên làm gì?</a:t>
            </a:r>
          </a:p>
        </p:txBody>
      </p:sp>
    </p:spTree>
    <p:extLst>
      <p:ext uri="{BB962C8B-B14F-4D97-AF65-F5344CB8AC3E}">
        <p14:creationId xmlns:p14="http://schemas.microsoft.com/office/powerpoint/2010/main" val="3232870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21"/>
            <a:ext cx="1795237" cy="680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Line 12"/>
          <p:cNvSpPr>
            <a:spLocks noChangeShapeType="1"/>
          </p:cNvSpPr>
          <p:nvPr/>
        </p:nvSpPr>
        <p:spPr bwMode="auto">
          <a:xfrm>
            <a:off x="0" y="694874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41969" y="726118"/>
            <a:ext cx="43848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Xử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lí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tình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huống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3: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416" y="1481565"/>
            <a:ext cx="4783082" cy="2872721"/>
          </a:xfrm>
          <a:prstGeom prst="rect">
            <a:avLst/>
          </a:prstGeom>
          <a:ln>
            <a:solidFill>
              <a:srgbClr val="92D050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504819" y="4607255"/>
            <a:ext cx="80731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solidFill>
                  <a:srgbClr val="0000CC"/>
                </a:solidFill>
              </a:rPr>
              <a:t>Tân nên khuyên bạn đưa nhờ thầy cô giáo đế tìm trả lại cho người mất</a:t>
            </a:r>
          </a:p>
        </p:txBody>
      </p:sp>
    </p:spTree>
    <p:extLst>
      <p:ext uri="{BB962C8B-B14F-4D97-AF65-F5344CB8AC3E}">
        <p14:creationId xmlns:p14="http://schemas.microsoft.com/office/powerpoint/2010/main" val="4121977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D:\Dao Duc 1 moi\Package - Lesson\Data\image_paste_2007101009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590"/>
            <a:ext cx="2133600" cy="619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Line 12"/>
          <p:cNvSpPr>
            <a:spLocks noChangeShapeType="1"/>
          </p:cNvSpPr>
          <p:nvPr/>
        </p:nvSpPr>
        <p:spPr bwMode="auto">
          <a:xfrm>
            <a:off x="0" y="68036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45142" y="634304"/>
            <a:ext cx="8795657" cy="20842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en-US" sz="3000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Tìm</a:t>
            </a:r>
            <a:r>
              <a:rPr lang="en-US" sz="3000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3000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phù</a:t>
            </a:r>
            <a:r>
              <a:rPr lang="en-US" sz="3000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hợp</a:t>
            </a:r>
            <a:r>
              <a:rPr lang="en-US" sz="3000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giúp</a:t>
            </a:r>
            <a:r>
              <a:rPr lang="en-US" sz="3000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3000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trẻ</a:t>
            </a:r>
            <a:r>
              <a:rPr lang="en-US" sz="3000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lại</a:t>
            </a:r>
            <a:r>
              <a:rPr lang="en-US" sz="3000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3000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rơi</a:t>
            </a:r>
            <a:r>
              <a:rPr lang="en-US" sz="3000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khi</a:t>
            </a:r>
            <a:r>
              <a:rPr lang="en-US" sz="3000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nhặt</a:t>
            </a:r>
            <a:r>
              <a:rPr lang="en-US" sz="3000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3000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en-US" sz="3000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Khuyên</a:t>
            </a:r>
            <a:r>
              <a:rPr lang="en-US" sz="3000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3000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khi</a:t>
            </a:r>
            <a:r>
              <a:rPr lang="en-US" sz="3000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thấy</a:t>
            </a:r>
            <a:r>
              <a:rPr lang="en-US" sz="3000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3000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3000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trả</a:t>
            </a:r>
            <a:r>
              <a:rPr lang="en-US" sz="3000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lại</a:t>
            </a:r>
            <a:r>
              <a:rPr lang="en-US" sz="3000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3000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rơi</a:t>
            </a:r>
            <a:r>
              <a:rPr lang="en-US" sz="3000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06199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744" y="3881293"/>
            <a:ext cx="1833705" cy="1833705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92769" y="157928"/>
            <a:ext cx="8540137" cy="3723367"/>
            <a:chOff x="163741" y="253547"/>
            <a:chExt cx="8540137" cy="2475140"/>
          </a:xfrm>
        </p:grpSpPr>
        <p:grpSp>
          <p:nvGrpSpPr>
            <p:cNvPr id="3" name="Group 2"/>
            <p:cNvGrpSpPr/>
            <p:nvPr/>
          </p:nvGrpSpPr>
          <p:grpSpPr>
            <a:xfrm>
              <a:off x="163741" y="253547"/>
              <a:ext cx="8540137" cy="2475140"/>
              <a:chOff x="163741" y="253547"/>
              <a:chExt cx="8540137" cy="2475140"/>
            </a:xfrm>
          </p:grpSpPr>
          <p:pic>
            <p:nvPicPr>
              <p:cNvPr id="10242" name="Picture 2" descr="D:\Dao Duc 1 moi\Package - Lesson\Data\image_paste_200710101007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3741" y="253547"/>
                <a:ext cx="8540137" cy="24751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0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81841" y="1253217"/>
                <a:ext cx="1782160" cy="5030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71155" y="1253217"/>
                <a:ext cx="1661886" cy="46445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8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33041" y="1253217"/>
                <a:ext cx="1782160" cy="5030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6012" y="1671637"/>
                <a:ext cx="1782160" cy="5030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47590" y="1780495"/>
                <a:ext cx="1782160" cy="5030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1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15236" y="1797501"/>
                <a:ext cx="1782160" cy="5030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2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66065" y="1756229"/>
                <a:ext cx="1782160" cy="5030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4" name="TextBox 3"/>
            <p:cNvSpPr txBox="1"/>
            <p:nvPr/>
          </p:nvSpPr>
          <p:spPr>
            <a:xfrm>
              <a:off x="1553211" y="1311010"/>
              <a:ext cx="6595014" cy="8676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dirty="0" err="1">
                  <a:latin typeface="Arial" pitchFamily="34" charset="0"/>
                  <a:cs typeface="Arial" pitchFamily="34" charset="0"/>
                </a:rPr>
                <a:t>Mỗi</a:t>
              </a:r>
              <a:r>
                <a:rPr lang="en-US" sz="28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cs typeface="Arial" pitchFamily="34" charset="0"/>
                </a:rPr>
                <a:t>người</a:t>
              </a:r>
              <a:r>
                <a:rPr lang="en-US" sz="28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cs typeface="Arial" pitchFamily="34" charset="0"/>
                </a:rPr>
                <a:t>nhặt</a:t>
              </a:r>
              <a:r>
                <a:rPr lang="en-US" sz="28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cs typeface="Arial" pitchFamily="34" charset="0"/>
                </a:rPr>
                <a:t>được</a:t>
              </a:r>
              <a:r>
                <a:rPr lang="en-US" sz="28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cs typeface="Arial" pitchFamily="34" charset="0"/>
                </a:rPr>
                <a:t>của</a:t>
              </a:r>
              <a:r>
                <a:rPr lang="en-US" sz="28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cs typeface="Arial" pitchFamily="34" charset="0"/>
                </a:rPr>
                <a:t>rơi</a:t>
              </a:r>
              <a:endParaRPr lang="en-US" sz="2800" dirty="0">
                <a:latin typeface="Arial" pitchFamily="34" charset="0"/>
                <a:cs typeface="Arial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2800" dirty="0" err="1">
                  <a:latin typeface="Arial" pitchFamily="34" charset="0"/>
                  <a:cs typeface="Arial" pitchFamily="34" charset="0"/>
                </a:rPr>
                <a:t>Em</a:t>
              </a:r>
              <a:r>
                <a:rPr lang="en-US" sz="28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cs typeface="Arial" pitchFamily="34" charset="0"/>
                </a:rPr>
                <a:t>đem</a:t>
              </a:r>
              <a:r>
                <a:rPr lang="en-US" sz="28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cs typeface="Arial" pitchFamily="34" charset="0"/>
                </a:rPr>
                <a:t>tìm</a:t>
              </a:r>
              <a:r>
                <a:rPr lang="en-US" sz="28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cs typeface="Arial" pitchFamily="34" charset="0"/>
                </a:rPr>
                <a:t>trả</a:t>
              </a:r>
              <a:r>
                <a:rPr lang="en-US" sz="28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cs typeface="Arial" pitchFamily="34" charset="0"/>
                </a:rPr>
                <a:t>cho</a:t>
              </a:r>
              <a:r>
                <a:rPr lang="en-US" sz="28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cs typeface="Arial" pitchFamily="34" charset="0"/>
                </a:rPr>
                <a:t>người</a:t>
              </a:r>
              <a:r>
                <a:rPr lang="en-US" sz="2800" dirty="0">
                  <a:latin typeface="Arial" pitchFamily="34" charset="0"/>
                  <a:cs typeface="Arial" pitchFamily="34" charset="0"/>
                </a:rPr>
                <a:t>, </a:t>
              </a:r>
              <a:r>
                <a:rPr lang="en-US" sz="2800" dirty="0" err="1">
                  <a:latin typeface="Arial" pitchFamily="34" charset="0"/>
                  <a:cs typeface="Arial" pitchFamily="34" charset="0"/>
                </a:rPr>
                <a:t>mới</a:t>
              </a:r>
              <a:r>
                <a:rPr lang="en-US" sz="28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cs typeface="Arial" pitchFamily="34" charset="0"/>
                </a:rPr>
                <a:t>ngoan</a:t>
              </a:r>
              <a:r>
                <a:rPr lang="en-US" sz="2800" dirty="0">
                  <a:latin typeface="Arial" pitchFamily="34" charset="0"/>
                  <a:cs typeface="Arial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289483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558"/>
            <a:ext cx="9144000" cy="5698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60184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714999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38476" y="-16263"/>
            <a:ext cx="8656889" cy="2220686"/>
            <a:chOff x="94936" y="41793"/>
            <a:chExt cx="8656889" cy="2220686"/>
          </a:xfrm>
        </p:grpSpPr>
        <p:grpSp>
          <p:nvGrpSpPr>
            <p:cNvPr id="9" name="Group 8"/>
            <p:cNvGrpSpPr/>
            <p:nvPr/>
          </p:nvGrpSpPr>
          <p:grpSpPr>
            <a:xfrm>
              <a:off x="94936" y="41793"/>
              <a:ext cx="8656889" cy="2220686"/>
              <a:chOff x="308079" y="1291772"/>
              <a:chExt cx="8656889" cy="2220686"/>
            </a:xfrm>
          </p:grpSpPr>
          <p:pic>
            <p:nvPicPr>
              <p:cNvPr id="10" name="Picture 2" descr="D:\Dao Duc 1 moi\Package - Lesson\Data\image_paste_200709160737.jpg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1939"/>
              <a:stretch/>
            </p:blipFill>
            <p:spPr bwMode="auto">
              <a:xfrm>
                <a:off x="308079" y="1291772"/>
                <a:ext cx="8656889" cy="22206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Rectangle 10"/>
              <p:cNvSpPr/>
              <p:nvPr/>
            </p:nvSpPr>
            <p:spPr>
              <a:xfrm rot="21416432">
                <a:off x="622709" y="1740839"/>
                <a:ext cx="8076090" cy="1294717"/>
              </a:xfrm>
              <a:prstGeom prst="rect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 rot="21280163">
              <a:off x="1237494" y="569910"/>
              <a:ext cx="637177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Chủ</a:t>
              </a:r>
              <a:r>
                <a:rPr lang="en-US" sz="3200" b="1" dirty="0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đề</a:t>
              </a:r>
              <a:endParaRPr lang="en-US" sz="3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THẬT THÀ</a:t>
              </a:r>
            </a:p>
          </p:txBody>
        </p:sp>
      </p:grpSp>
      <p:sp>
        <p:nvSpPr>
          <p:cNvPr id="3" name="Oval 2"/>
          <p:cNvSpPr/>
          <p:nvPr/>
        </p:nvSpPr>
        <p:spPr>
          <a:xfrm>
            <a:off x="3308235" y="2147760"/>
            <a:ext cx="1465943" cy="827315"/>
          </a:xfrm>
          <a:prstGeom prst="ellipse">
            <a:avLst/>
          </a:prstGeom>
          <a:solidFill>
            <a:srgbClr val="FF5050"/>
          </a:solidFill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BÀI 11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882016" y="2299807"/>
            <a:ext cx="25356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Arial" pitchFamily="34" charset="0"/>
                <a:cs typeface="Arial" pitchFamily="34" charset="0"/>
              </a:rPr>
              <a:t>Trả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lại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của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rơi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921" y="2911076"/>
            <a:ext cx="3163824" cy="21153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26057061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Dao Duc 1 moi\Package - Lesson\Data\dd1b001tr003h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113" y="128599"/>
            <a:ext cx="899887" cy="56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Dao Duc 1 moi\Package - Lesson\Data\screenshot_159427082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0"/>
            <a:ext cx="2263091" cy="69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323107" y="296399"/>
            <a:ext cx="5951783" cy="349019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1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hát</a:t>
            </a:r>
            <a:r>
              <a:rPr lang="en-U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“</a:t>
            </a:r>
            <a:r>
              <a:rPr lang="en-US" sz="1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</a:t>
            </a:r>
            <a:r>
              <a:rPr lang="en-U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còng</a:t>
            </a:r>
            <a:r>
              <a:rPr lang="en-U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chợ</a:t>
            </a:r>
            <a:r>
              <a:rPr lang="en-U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" - </a:t>
            </a:r>
            <a:r>
              <a:rPr lang="en-US" sz="1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Nhạc</a:t>
            </a:r>
            <a:r>
              <a:rPr lang="en-U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lời</a:t>
            </a:r>
            <a:r>
              <a:rPr lang="en-U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Phạm</a:t>
            </a:r>
            <a:r>
              <a:rPr lang="en-U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Tuyên</a:t>
            </a:r>
            <a:endParaRPr lang="en-US" sz="1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014184"/>
            <a:ext cx="8868228" cy="4559302"/>
          </a:xfrm>
          <a:prstGeom prst="rect">
            <a:avLst/>
          </a:prstGeom>
          <a:gradFill rotWithShape="1">
            <a:gsLst>
              <a:gs pos="0">
                <a:srgbClr val="FFFF99"/>
              </a:gs>
              <a:gs pos="100000">
                <a:srgbClr val="FF9933"/>
              </a:gs>
            </a:gsLst>
            <a:path path="shape">
              <a:fillToRect l="50000" t="50000" r="50000" b="50000"/>
            </a:path>
          </a:gra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Times New Roman" pitchFamily="18" charset="0"/>
            </a:endParaRPr>
          </a:p>
        </p:txBody>
      </p:sp>
      <p:pic>
        <p:nvPicPr>
          <p:cNvPr id="3" name="ba cong di cho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t="12262" b="12182"/>
          <a:stretch/>
        </p:blipFill>
        <p:spPr>
          <a:xfrm>
            <a:off x="478972" y="1132114"/>
            <a:ext cx="8215084" cy="4272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095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5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8683" y="1678479"/>
            <a:ext cx="6175375" cy="256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5800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21"/>
            <a:ext cx="1795237" cy="680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Line 12"/>
          <p:cNvSpPr>
            <a:spLocks noChangeShapeType="1"/>
          </p:cNvSpPr>
          <p:nvPr/>
        </p:nvSpPr>
        <p:spPr bwMode="auto">
          <a:xfrm>
            <a:off x="0" y="694874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8057" y="728228"/>
            <a:ext cx="9027885" cy="537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2200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Việc</a:t>
            </a:r>
            <a:r>
              <a:rPr lang="en-US" sz="2200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2200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200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200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200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200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200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2200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thể</a:t>
            </a:r>
            <a:r>
              <a:rPr lang="en-US" sz="2200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sz="2200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tính</a:t>
            </a:r>
            <a:r>
              <a:rPr lang="en-US" sz="2200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thật</a:t>
            </a:r>
            <a:r>
              <a:rPr lang="en-US" sz="2200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thà</a:t>
            </a:r>
            <a:r>
              <a:rPr lang="en-US" sz="2200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? </a:t>
            </a:r>
            <a:r>
              <a:rPr lang="en-US" sz="2200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Vì</a:t>
            </a:r>
            <a:r>
              <a:rPr lang="en-US" sz="2200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Sao?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110" y="1381733"/>
            <a:ext cx="4662379" cy="20642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28571"/>
            <a:ext cx="4758993" cy="20864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329881"/>
            <a:ext cx="4513942" cy="2385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9923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5"/>
          <a:stretch/>
        </p:blipFill>
        <p:spPr>
          <a:xfrm>
            <a:off x="0" y="1366970"/>
            <a:ext cx="9144000" cy="4348030"/>
          </a:xfrm>
          <a:prstGeom prst="rect">
            <a:avLst/>
          </a:prstGeom>
        </p:spPr>
      </p:pic>
      <p:pic>
        <p:nvPicPr>
          <p:cNvPr id="4" name="Picture 2" descr="D:\Dao Duc 1 moi\Package - Lesson\Data\dd1b001tr003h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113" y="128599"/>
            <a:ext cx="899887" cy="56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pic>
        <p:nvPicPr>
          <p:cNvPr id="8" name="Picture 2" descr="D:\Dao Duc 1 moi\Package - Lesson\Data\image_paste_20070916081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21" y="100704"/>
            <a:ext cx="2331160" cy="710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2191659" y="1494972"/>
            <a:ext cx="6792684" cy="3294742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lnSpc>
                <a:spcPct val="130000"/>
              </a:lnSpc>
              <a:buFontTx/>
              <a:buChar char="-"/>
            </a:pP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1,3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thể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tính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thật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thà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Vì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nhặt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rơi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đưa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lại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lớn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 </a:t>
            </a:r>
          </a:p>
          <a:p>
            <a:pPr marL="457200" indent="-457200" algn="just">
              <a:lnSpc>
                <a:spcPct val="130000"/>
              </a:lnSpc>
              <a:buFontTx/>
              <a:buChar char="-"/>
            </a:pP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2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thật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thà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vì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đồ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nhặt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nhận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đồ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mình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nhặt</a:t>
            </a:r>
            <a:r>
              <a:rPr lang="en-US" sz="28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3108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21"/>
            <a:ext cx="1795237" cy="680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Line 12"/>
          <p:cNvSpPr>
            <a:spLocks noChangeShapeType="1"/>
          </p:cNvSpPr>
          <p:nvPr/>
        </p:nvSpPr>
        <p:spPr bwMode="auto">
          <a:xfrm>
            <a:off x="0" y="651332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59658" y="591712"/>
            <a:ext cx="44630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Xử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lí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tình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huống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đóng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vai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sz="2400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5967" y="1141848"/>
            <a:ext cx="24343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Tình</a:t>
            </a:r>
            <a:r>
              <a:rPr lang="en-US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huống</a:t>
            </a:r>
            <a:r>
              <a:rPr lang="en-US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1: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972" y="1487398"/>
            <a:ext cx="3751507" cy="2456786"/>
          </a:xfrm>
          <a:prstGeom prst="rect">
            <a:avLst/>
          </a:prstGeom>
          <a:ln w="19050">
            <a:solidFill>
              <a:srgbClr val="92D050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116112" y="4121161"/>
            <a:ext cx="89222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solidFill>
                  <a:srgbClr val="008000"/>
                </a:solidFill>
              </a:rPr>
              <a:t>Lan đến lớp sớm và nhặt được quyển truyện tranh của ai đó để quên trong</a:t>
            </a:r>
            <a:r>
              <a:rPr lang="en-US" sz="2400" dirty="0">
                <a:solidFill>
                  <a:srgbClr val="008000"/>
                </a:solidFill>
              </a:rPr>
              <a:t> </a:t>
            </a:r>
            <a:r>
              <a:rPr lang="vi-VN" sz="2400" dirty="0">
                <a:solidFill>
                  <a:srgbClr val="008000"/>
                </a:solidFill>
              </a:rPr>
              <a:t>ngăn bàn. Đây là quyển truyện tranh rất đẹp mà Lan đã thích từ rất lâu. Lan nên làm gì</a:t>
            </a:r>
            <a:r>
              <a:rPr lang="en-US" sz="2400" dirty="0">
                <a:solidFill>
                  <a:srgbClr val="008000"/>
                </a:solidFill>
              </a:rPr>
              <a:t> </a:t>
            </a:r>
            <a:r>
              <a:rPr lang="vi-VN" sz="2400" dirty="0">
                <a:solidFill>
                  <a:srgbClr val="008000"/>
                </a:solidFill>
              </a:rPr>
              <a:t>với quyển truyện nhặt được</a:t>
            </a:r>
            <a:r>
              <a:rPr lang="en-US" sz="2400" dirty="0">
                <a:solidFill>
                  <a:srgbClr val="008000"/>
                </a:solidFill>
              </a:rPr>
              <a:t>?</a:t>
            </a:r>
            <a:endParaRPr lang="vi-VN" sz="24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0035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21"/>
            <a:ext cx="1795237" cy="680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Line 12"/>
          <p:cNvSpPr>
            <a:spLocks noChangeShapeType="1"/>
          </p:cNvSpPr>
          <p:nvPr/>
        </p:nvSpPr>
        <p:spPr bwMode="auto">
          <a:xfrm>
            <a:off x="0" y="651332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92767" y="888928"/>
            <a:ext cx="41760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Xử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lí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tình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huống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1: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207" y="1603513"/>
            <a:ext cx="4309872" cy="2663687"/>
          </a:xfrm>
          <a:prstGeom prst="rect">
            <a:avLst/>
          </a:prstGeom>
          <a:ln w="19050">
            <a:solidFill>
              <a:srgbClr val="92D050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192767" y="4398559"/>
            <a:ext cx="84577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vi-VN" sz="24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Lan nên hỏi các bạn trong lớp xem ai để quên và trả lại truyện cho bạn.</a:t>
            </a:r>
          </a:p>
          <a:p>
            <a:r>
              <a:rPr lang="en-US" sz="24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vi-VN" sz="24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en-US" sz="24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ế</a:t>
            </a:r>
            <a:r>
              <a:rPr lang="vi-VN" sz="24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u muốn đọc truyện thì sau đó sẽ hỏi mượn bạn</a:t>
            </a:r>
          </a:p>
        </p:txBody>
      </p:sp>
    </p:spTree>
    <p:extLst>
      <p:ext uri="{BB962C8B-B14F-4D97-AF65-F5344CB8AC3E}">
        <p14:creationId xmlns:p14="http://schemas.microsoft.com/office/powerpoint/2010/main" val="2667087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21"/>
            <a:ext cx="1795237" cy="680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Line 12"/>
          <p:cNvSpPr>
            <a:spLocks noChangeShapeType="1"/>
          </p:cNvSpPr>
          <p:nvPr/>
        </p:nvSpPr>
        <p:spPr bwMode="auto">
          <a:xfrm>
            <a:off x="0" y="694874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56483" y="929314"/>
            <a:ext cx="3059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Tình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huống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2: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286" y="1452534"/>
            <a:ext cx="4049343" cy="2682117"/>
          </a:xfrm>
          <a:prstGeom prst="rect">
            <a:avLst/>
          </a:prstGeom>
          <a:ln>
            <a:solidFill>
              <a:srgbClr val="92D050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478969" y="4389540"/>
            <a:ext cx="79828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solidFill>
                  <a:srgbClr val="008000"/>
                </a:solidFill>
              </a:rPr>
              <a:t>Trên đường đi học, Mai nhìn thấy một chiếc đồng hồ rơi ở trên đường.</a:t>
            </a:r>
            <a:r>
              <a:rPr lang="en-US" sz="2400" dirty="0">
                <a:solidFill>
                  <a:srgbClr val="008000"/>
                </a:solidFill>
              </a:rPr>
              <a:t> </a:t>
            </a:r>
            <a:r>
              <a:rPr lang="vi-VN" sz="2400" dirty="0">
                <a:solidFill>
                  <a:srgbClr val="008000"/>
                </a:solidFill>
              </a:rPr>
              <a:t>Mai nên làm gì?</a:t>
            </a:r>
          </a:p>
        </p:txBody>
      </p:sp>
    </p:spTree>
    <p:extLst>
      <p:ext uri="{BB962C8B-B14F-4D97-AF65-F5344CB8AC3E}">
        <p14:creationId xmlns:p14="http://schemas.microsoft.com/office/powerpoint/2010/main" val="2938601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1494</TotalTime>
  <Words>346</Words>
  <Application>Microsoft Office PowerPoint</Application>
  <PresentationFormat>On-screen Show (16:10)</PresentationFormat>
  <Paragraphs>29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Nam Aka</cp:lastModifiedBy>
  <cp:revision>199</cp:revision>
  <dcterms:created xsi:type="dcterms:W3CDTF">2020-02-10T09:35:50Z</dcterms:created>
  <dcterms:modified xsi:type="dcterms:W3CDTF">2024-03-09T02:35:08Z</dcterms:modified>
</cp:coreProperties>
</file>