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40" r:id="rId2"/>
    <p:sldId id="299" r:id="rId3"/>
    <p:sldId id="339" r:id="rId4"/>
    <p:sldId id="304" r:id="rId5"/>
    <p:sldId id="326" r:id="rId6"/>
    <p:sldId id="327" r:id="rId7"/>
    <p:sldId id="336" r:id="rId8"/>
    <p:sldId id="329" r:id="rId9"/>
    <p:sldId id="330" r:id="rId10"/>
    <p:sldId id="331" r:id="rId11"/>
    <p:sldId id="337" r:id="rId12"/>
    <p:sldId id="335" r:id="rId13"/>
    <p:sldId id="275" r:id="rId14"/>
    <p:sldId id="333" r:id="rId15"/>
    <p:sldId id="303" r:id="rId16"/>
    <p:sldId id="334" r:id="rId17"/>
    <p:sldId id="338" r:id="rId18"/>
    <p:sldId id="292" r:id="rId19"/>
    <p:sldId id="270" r:id="rId20"/>
  </p:sldIdLst>
  <p:sldSz cx="12192000" cy="6858000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HP001 4 hang 1 ô ly" panose="020B0603050302020204" pitchFamily="34" charset="0"/>
      <p:bold r:id="rId24"/>
    </p:embeddedFont>
    <p:embeddedFont>
      <p:font typeface="HP001 4 hàng 2 ô ly" panose="020B0603050302020204" pitchFamily="34" charset="0"/>
      <p:bold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EA"/>
    <a:srgbClr val="FFFF99"/>
    <a:srgbClr val="FF00FF"/>
    <a:srgbClr val="FF7707"/>
    <a:srgbClr val="FF8119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44" r:id="rId6"/>
    <p:sldLayoutId id="2147483746" r:id="rId7"/>
    <p:sldLayoutId id="2147483749" r:id="rId8"/>
    <p:sldLayoutId id="2147483751" r:id="rId9"/>
    <p:sldLayoutId id="21474837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21.jpg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33015" y="1648606"/>
            <a:ext cx="73260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130, 131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541317" y="200210"/>
            <a:ext cx="5699991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6" y="0"/>
            <a:ext cx="923636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39" y="457525"/>
            <a:ext cx="6390803" cy="979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083" y="630272"/>
            <a:ext cx="470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NHẬN XÉT BÀI VIẾT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E8CBF-6309-48E5-B143-3F645D4FBA21}"/>
              </a:ext>
            </a:extLst>
          </p:cNvPr>
          <p:cNvSpPr txBox="1"/>
          <p:nvPr/>
        </p:nvSpPr>
        <p:spPr>
          <a:xfrm>
            <a:off x="1799302" y="4024361"/>
            <a:ext cx="89670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Độ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con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2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o, a, ă, n, c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3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t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5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HP001 4 hàng 2 ô ly" panose="020B0603050302020204" pitchFamily="34" charset="0"/>
              </a:rPr>
              <a:t>g, h, k, y,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1F3A0F-FE89-4D11-9EAF-EA5DED9FE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4928" r="3555" b="32577"/>
          <a:stretch/>
        </p:blipFill>
        <p:spPr>
          <a:xfrm>
            <a:off x="0" y="1482583"/>
            <a:ext cx="9683872" cy="1266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CABD0-A602-4AF6-9223-63B2764E2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44089"/>
          <a:stretch/>
        </p:blipFill>
        <p:spPr>
          <a:xfrm>
            <a:off x="73358" y="2688317"/>
            <a:ext cx="6979015" cy="1407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AF146C-1515-4707-967D-36C31F27C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55486" r="31047" b="16349"/>
          <a:stretch/>
        </p:blipFill>
        <p:spPr>
          <a:xfrm>
            <a:off x="6651139" y="2812857"/>
            <a:ext cx="5540861" cy="1407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39" y="457525"/>
            <a:ext cx="6390803" cy="979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083" y="630272"/>
            <a:ext cx="470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NHẬN XÉT BÀI VIẾT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A5A1AF-E0CD-4B7D-9637-2F92749069E1}"/>
              </a:ext>
            </a:extLst>
          </p:cNvPr>
          <p:cNvSpPr txBox="1"/>
          <p:nvPr/>
        </p:nvSpPr>
        <p:spPr>
          <a:xfrm>
            <a:off x="2294482" y="4488791"/>
            <a:ext cx="9253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Độ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các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con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hạ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cỡ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nhỏ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: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1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o, a, ă, n, c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1,5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2,5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g, h, k, y,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5FDB9-C461-4627-A33E-7B9F608C937E}"/>
              </a:ext>
            </a:extLst>
          </p:cNvPr>
          <p:cNvSpPr txBox="1"/>
          <p:nvPr/>
        </p:nvSpPr>
        <p:spPr>
          <a:xfrm>
            <a:off x="981794" y="1215047"/>
            <a:ext cx="10228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HP001 4 hang 1 ô ly" panose="020B0603050302020204" pitchFamily="34" charset="0"/>
              </a:rPr>
              <a:t>con </a:t>
            </a:r>
            <a:r>
              <a:rPr lang="en-US" sz="4400" dirty="0" err="1"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latin typeface="HP001 4 hang 1 ô ly" panose="020B0603050302020204" pitchFamily="34" charset="0"/>
              </a:rPr>
              <a:t>						ng</a:t>
            </a:r>
            <a:r>
              <a:rPr lang="nl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>
                <a:latin typeface="HP001 4 hang 1 ô ly" panose="020B0603050302020204" pitchFamily="34" charset="0"/>
              </a:rPr>
              <a:t>c </a:t>
            </a:r>
            <a:r>
              <a:rPr lang="en-US" sz="4400" dirty="0" err="1">
                <a:latin typeface="HP001 4 hang 1 ô ly" panose="020B0603050302020204" pitchFamily="34" charset="0"/>
              </a:rPr>
              <a:t>tay</a:t>
            </a:r>
            <a:endParaRPr lang="en-US" sz="44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HP001 4 hang 1 ô ly" panose="020B0603050302020204" pitchFamily="34" charset="0"/>
              </a:rPr>
              <a:t>kh</a:t>
            </a:r>
            <a:r>
              <a:rPr lang="el-GR" sz="4400" dirty="0">
                <a:latin typeface="HP001 4 hang 1 ô ly" panose="020B0603050302020204" pitchFamily="34" charset="0"/>
              </a:rPr>
              <a:t>Ξ</a:t>
            </a:r>
            <a:r>
              <a:rPr lang="en-US" sz="4400" dirty="0" err="1">
                <a:latin typeface="HP001 4 hang 1 ô ly" panose="020B0603050302020204" pitchFamily="34" charset="0"/>
              </a:rPr>
              <a:t>nh</a:t>
            </a:r>
            <a:r>
              <a:rPr lang="en-US" sz="4400" dirty="0">
                <a:latin typeface="HP001 4 hang 1 ô ly" panose="020B0603050302020204" pitchFamily="34" charset="0"/>
              </a:rPr>
              <a:t> bánh					</a:t>
            </a:r>
            <a:r>
              <a:rPr lang="en-US" sz="4400" dirty="0" err="1">
                <a:latin typeface="HP001 4 hang 1 ô ly" panose="020B0603050302020204" pitchFamily="34" charset="0"/>
              </a:rPr>
              <a:t>thu</a:t>
            </a:r>
            <a:r>
              <a:rPr lang="en-US" sz="4400" dirty="0"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latin typeface="HP001 4 hang 1 ô ly" panose="020B0603050302020204" pitchFamily="34" charset="0"/>
              </a:rPr>
              <a:t>ch</a:t>
            </a:r>
            <a:endParaRPr lang="en-US" sz="44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latin typeface="HP001 4 hang 1 ô ly" panose="020B0603050302020204" pitchFamily="34" charset="0"/>
              </a:rPr>
              <a:t>			</a:t>
            </a:r>
            <a:r>
              <a:rPr lang="en-US" sz="4400" dirty="0" err="1">
                <a:latin typeface="HP001 4 hang 1 ô ly" panose="020B0603050302020204" pitchFamily="34" charset="0"/>
              </a:rPr>
              <a:t>ngǠc</a:t>
            </a:r>
            <a:r>
              <a:rPr lang="en-US" sz="4400" dirty="0">
                <a:latin typeface="HP001 4 hang 1 ô ly" panose="020B0603050302020204" pitchFamily="34" charset="0"/>
              </a:rPr>
              <a:t>			</a:t>
            </a:r>
            <a:r>
              <a:rPr lang="en-US" sz="4400" dirty="0" err="1">
                <a:latin typeface="HP001 4 hang 1 ô ly" panose="020B0603050302020204" pitchFamily="34" charset="0"/>
              </a:rPr>
              <a:t>kế</a:t>
            </a:r>
            <a:r>
              <a:rPr lang="en-US" sz="4400" dirty="0"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latin typeface="HP001 4 hang 1 ô ly" panose="020B0603050302020204" pitchFamily="34" charset="0"/>
              </a:rPr>
              <a:t>ch</a:t>
            </a:r>
            <a:endParaRPr lang="vi-VN" sz="4400" dirty="0">
              <a:latin typeface="HP001 4 hang 1 ô ly" panose="020B06030503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997EC5-621F-542B-C560-95A4C5A64B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CFD72-59DF-49B6-AEE9-003863F28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37" r="2858" b="10180"/>
          <a:stretch/>
        </p:blipFill>
        <p:spPr>
          <a:xfrm>
            <a:off x="1362671" y="595892"/>
            <a:ext cx="9998055" cy="566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5F080F-116F-494B-9D9F-A3C7B4225D32}"/>
              </a:ext>
            </a:extLst>
          </p:cNvPr>
          <p:cNvSpPr txBox="1"/>
          <p:nvPr/>
        </p:nvSpPr>
        <p:spPr>
          <a:xfrm>
            <a:off x="5141844" y="3907498"/>
            <a:ext cx="429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2. LUYỆN TẬP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A6468-85E7-FA29-DD61-45DA002E8D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D4A2340-3C66-4E46-8E4A-B6E2899B6F03}"/>
              </a:ext>
            </a:extLst>
          </p:cNvPr>
          <p:cNvGrpSpPr/>
          <p:nvPr/>
        </p:nvGrpSpPr>
        <p:grpSpPr>
          <a:xfrm>
            <a:off x="3864170" y="92816"/>
            <a:ext cx="5623721" cy="979514"/>
            <a:chOff x="3962730" y="77215"/>
            <a:chExt cx="5623721" cy="9795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F51B3A-8500-458B-9805-36EF66AE9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730" y="77215"/>
              <a:ext cx="5623721" cy="9795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1848C-AF8E-4B68-AEAC-0C840FD4AFA2}"/>
                </a:ext>
              </a:extLst>
            </p:cNvPr>
            <p:cNvSpPr txBox="1"/>
            <p:nvPr/>
          </p:nvSpPr>
          <p:spPr>
            <a:xfrm>
              <a:off x="4412975" y="243806"/>
              <a:ext cx="399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HƯỚNG DẪN VIẾT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32DD483-F1DD-43A6-AECF-C6A99281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16" y="-74816"/>
            <a:ext cx="721331" cy="1068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97779-F965-B240-1330-18AEB6C436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3418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VIẾT BẢNG CON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4C020-4E34-4EEA-9FEB-244EF855F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1D29">
                  <a:alpha val="17255"/>
                </a:srgbClr>
              </a:clrFrom>
              <a:clrTo>
                <a:srgbClr val="001D29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7725" r="45274" b="32577"/>
          <a:stretch/>
        </p:blipFill>
        <p:spPr>
          <a:xfrm>
            <a:off x="1745652" y="2190395"/>
            <a:ext cx="7181111" cy="1535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625BD-BEDD-438F-92FC-E36A79D22C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7" t="47807" r="3432" b="33914"/>
          <a:stretch/>
        </p:blipFill>
        <p:spPr>
          <a:xfrm>
            <a:off x="2103605" y="3899840"/>
            <a:ext cx="6022757" cy="1424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573513-BC97-B9C6-160B-33DADCCCC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49693-80EF-44EF-ADAD-766D928760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30" y="77215"/>
            <a:ext cx="5623721" cy="979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F5EAA-151C-4ADC-B6FD-D33893516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15" y="-62175"/>
            <a:ext cx="721331" cy="1068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7E7BA-8AAD-42A3-BD28-9211683B3C38}"/>
              </a:ext>
            </a:extLst>
          </p:cNvPr>
          <p:cNvSpPr txBox="1"/>
          <p:nvPr/>
        </p:nvSpPr>
        <p:spPr>
          <a:xfrm>
            <a:off x="4454663" y="243806"/>
            <a:ext cx="413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HƯỚNG DẪN VIẾT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B0478-A034-485E-D273-AD82B07776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3418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VIẾT BẢNG CON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D2643-FECA-4820-8464-4B37FB749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44089"/>
          <a:stretch/>
        </p:blipFill>
        <p:spPr>
          <a:xfrm>
            <a:off x="1736392" y="2077572"/>
            <a:ext cx="8977338" cy="1810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D84A4-D08B-4890-9A6D-5223FEC56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55486" r="31047" b="16349"/>
          <a:stretch/>
        </p:blipFill>
        <p:spPr>
          <a:xfrm>
            <a:off x="1341721" y="3721569"/>
            <a:ext cx="7127389" cy="1810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09FF0F-5134-52D1-283E-AF07C825F7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81116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3" y="467590"/>
            <a:ext cx="7226709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2639961" y="634181"/>
            <a:ext cx="494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VIẾT CHỮ CỠ NHỎ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2D79B-821C-43D5-A939-D2912D901FB6}"/>
              </a:ext>
            </a:extLst>
          </p:cNvPr>
          <p:cNvSpPr txBox="1"/>
          <p:nvPr/>
        </p:nvSpPr>
        <p:spPr>
          <a:xfrm>
            <a:off x="1925692" y="2338662"/>
            <a:ext cx="959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con 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		ng</a:t>
            </a:r>
            <a:r>
              <a:rPr lang="nl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c 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tay</a:t>
            </a:r>
            <a:endParaRPr lang="en-US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kh</a:t>
            </a:r>
            <a:r>
              <a:rPr lang="el-GR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Ξ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nh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bánh	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thu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ch</a:t>
            </a:r>
            <a:endParaRPr lang="en-US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ngǠc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kế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ch</a:t>
            </a:r>
            <a:endParaRPr lang="vi-VN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5A89F-724F-2862-8025-495EBFECA7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27773-4EF3-4182-BB2F-CD0781650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7247" r="334" b="2561"/>
          <a:stretch/>
        </p:blipFill>
        <p:spPr>
          <a:xfrm>
            <a:off x="0" y="440286"/>
            <a:ext cx="12192000" cy="641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343" y="2055528"/>
            <a:ext cx="6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VIẾT VỞ LUYỆN VIẾT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6" y="3001589"/>
            <a:ext cx="1699829" cy="1295108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751DEE33-C73F-460E-9CCF-2BD6E168F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4189" y="3001589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895075-24F1-B8EE-8645-EFB4F7EABF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3" y="0"/>
            <a:ext cx="865702" cy="8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0AEAB-62FE-4F5F-8C0A-1CBD878F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12192000" cy="6032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6292" y="2531123"/>
            <a:ext cx="675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  <a:endParaRPr lang="en-US" sz="6600" b="1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95776-06D6-4B3E-B07C-F4589D4D7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21" y="175499"/>
            <a:ext cx="1881106" cy="1764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3C522-09D3-4FE9-AD92-A7FB42A71E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97" y="1405196"/>
            <a:ext cx="1214648" cy="792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A0DF-A5B4-4CB0-864A-B8F7283299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3" y="332508"/>
            <a:ext cx="1811668" cy="1182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C70746-8E4A-4750-9C95-EFD9F73A45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79" y="433284"/>
            <a:ext cx="1881106" cy="73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9A1DB-C95F-403E-9670-70FD6A33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79" y="5378116"/>
            <a:ext cx="1590675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4" y="214"/>
            <a:ext cx="1170337" cy="11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.00156 -0.23449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736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" y="-45893"/>
            <a:ext cx="703754" cy="7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8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537C3-BAB6-40F4-9B48-5D81BE45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5" y="512345"/>
            <a:ext cx="10370330" cy="583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140541" y="2136338"/>
            <a:ext cx="9910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accent1">
                    <a:lumMod val="75000"/>
                  </a:schemeClr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50: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oăng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con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hoẵng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oăc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ngoắc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tay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oanh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khoanh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oach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thu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hoạch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EA684-C659-44DE-B790-76F54DE009AE}"/>
              </a:ext>
            </a:extLst>
          </p:cNvPr>
          <p:cNvSpPr txBox="1"/>
          <p:nvPr/>
        </p:nvSpPr>
        <p:spPr>
          <a:xfrm>
            <a:off x="1693490" y="856663"/>
            <a:ext cx="8805015" cy="117698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TẬP VIẾT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027C5-BDF5-495B-AAF1-5CADFC7D7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37" r="2858" b="10180"/>
          <a:stretch/>
        </p:blipFill>
        <p:spPr>
          <a:xfrm>
            <a:off x="463503" y="0"/>
            <a:ext cx="11264993" cy="63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4700820" y="3558378"/>
            <a:ext cx="5442153" cy="104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1. KHÁM PHÁ</a:t>
            </a:r>
            <a:endParaRPr lang="en-US"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CAEC5-EFD7-4350-9F59-5CB7D43AD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082751"/>
            <a:ext cx="12005186" cy="51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480977" y="151689"/>
            <a:ext cx="5623721" cy="979514"/>
            <a:chOff x="3480977" y="252497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977" y="252497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103453" y="364085"/>
              <a:ext cx="4046634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BÀI 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60D5D5-4AD8-420F-96A4-94773227F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4928" r="3555" b="32577"/>
          <a:stretch/>
        </p:blipFill>
        <p:spPr>
          <a:xfrm>
            <a:off x="1098270" y="1608145"/>
            <a:ext cx="9995460" cy="130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A991C-0C70-42B0-BF9F-66D191037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16794"/>
          <a:stretch/>
        </p:blipFill>
        <p:spPr>
          <a:xfrm>
            <a:off x="1603088" y="2751451"/>
            <a:ext cx="6862487" cy="272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5" y="151689"/>
            <a:ext cx="834575" cy="83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29B2A-8DFA-42C7-BF9E-E7CDFBA8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082751"/>
            <a:ext cx="12005186" cy="51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657958" y="103237"/>
            <a:ext cx="5623721" cy="979514"/>
            <a:chOff x="3554719" y="311729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19" y="311729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240022" y="447543"/>
              <a:ext cx="4046634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BÀI 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3F62A9-09C2-4962-BEB9-A057C9580329}"/>
              </a:ext>
            </a:extLst>
          </p:cNvPr>
          <p:cNvSpPr txBox="1"/>
          <p:nvPr/>
        </p:nvSpPr>
        <p:spPr>
          <a:xfrm>
            <a:off x="1610224" y="1291243"/>
            <a:ext cx="9512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HP001 4 hang 1 ô ly" panose="020B0603050302020204" pitchFamily="34" charset="0"/>
              </a:rPr>
              <a:t>con </a:t>
            </a:r>
            <a:r>
              <a:rPr lang="en-US" sz="6000" dirty="0" err="1">
                <a:latin typeface="HP001 4 hang 1 ô ly" panose="020B0603050302020204" pitchFamily="34" charset="0"/>
              </a:rPr>
              <a:t>hƋng</a:t>
            </a:r>
            <a:r>
              <a:rPr lang="en-US" sz="6000" dirty="0">
                <a:latin typeface="HP001 4 hang 1 ô ly" panose="020B0603050302020204" pitchFamily="34" charset="0"/>
              </a:rPr>
              <a:t>			ng</a:t>
            </a:r>
            <a:r>
              <a:rPr lang="nl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>
                <a:latin typeface="HP001 4 hang 1 ô ly" panose="020B0603050302020204" pitchFamily="34" charset="0"/>
              </a:rPr>
              <a:t>c </a:t>
            </a:r>
            <a:r>
              <a:rPr lang="en-US" sz="6000" dirty="0" err="1">
                <a:latin typeface="HP001 4 hang 1 ô ly" panose="020B0603050302020204" pitchFamily="34" charset="0"/>
              </a:rPr>
              <a:t>tay</a:t>
            </a:r>
            <a:endParaRPr lang="en-US" sz="60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>
                <a:latin typeface="HP001 4 hang 1 ô ly" panose="020B0603050302020204" pitchFamily="34" charset="0"/>
              </a:rPr>
              <a:t>kh</a:t>
            </a:r>
            <a:r>
              <a:rPr lang="el-GR" sz="6000" dirty="0">
                <a:latin typeface="HP001 4 hang 1 ô ly" panose="020B0603050302020204" pitchFamily="34" charset="0"/>
              </a:rPr>
              <a:t>Ξ</a:t>
            </a:r>
            <a:r>
              <a:rPr lang="en-US" sz="6000" dirty="0" err="1">
                <a:latin typeface="HP001 4 hang 1 ô ly" panose="020B0603050302020204" pitchFamily="34" charset="0"/>
              </a:rPr>
              <a:t>nh</a:t>
            </a:r>
            <a:r>
              <a:rPr lang="en-US" sz="6000" dirty="0">
                <a:latin typeface="HP001 4 hang 1 ô ly" panose="020B0603050302020204" pitchFamily="34" charset="0"/>
              </a:rPr>
              <a:t> bánh	</a:t>
            </a:r>
            <a:r>
              <a:rPr lang="en-US" sz="6000" dirty="0" err="1">
                <a:latin typeface="HP001 4 hang 1 ô ly" panose="020B0603050302020204" pitchFamily="34" charset="0"/>
              </a:rPr>
              <a:t>thu</a:t>
            </a:r>
            <a:r>
              <a:rPr lang="en-US" sz="6000" dirty="0">
                <a:latin typeface="HP001 4 hang 1 ô ly" panose="020B0603050302020204" pitchFamily="34" charset="0"/>
              </a:rPr>
              <a:t> h</a:t>
            </a:r>
            <a:r>
              <a:rPr lang="vi-VN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 err="1">
                <a:latin typeface="HP001 4 hang 1 ô ly" panose="020B0603050302020204" pitchFamily="34" charset="0"/>
              </a:rPr>
              <a:t>ch</a:t>
            </a:r>
            <a:endParaRPr lang="en-US" sz="60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>
                <a:latin typeface="HP001 4 hang 1 ô ly" panose="020B0603050302020204" pitchFamily="34" charset="0"/>
              </a:rPr>
              <a:t>hƋng</a:t>
            </a:r>
            <a:r>
              <a:rPr lang="en-US" sz="6000" dirty="0">
                <a:latin typeface="HP001 4 hang 1 ô ly" panose="020B0603050302020204" pitchFamily="34" charset="0"/>
              </a:rPr>
              <a:t>	</a:t>
            </a:r>
            <a:r>
              <a:rPr lang="en-US" sz="6000" dirty="0" err="1">
                <a:latin typeface="HP001 4 hang 1 ô ly" panose="020B0603050302020204" pitchFamily="34" charset="0"/>
              </a:rPr>
              <a:t>ngǠc</a:t>
            </a:r>
            <a:r>
              <a:rPr lang="en-US" sz="6000" dirty="0">
                <a:latin typeface="HP001 4 hang 1 ô ly" panose="020B0603050302020204" pitchFamily="34" charset="0"/>
              </a:rPr>
              <a:t>		</a:t>
            </a:r>
            <a:r>
              <a:rPr lang="en-US" sz="6000" dirty="0" err="1">
                <a:latin typeface="HP001 4 hang 1 ô ly" panose="020B0603050302020204" pitchFamily="34" charset="0"/>
              </a:rPr>
              <a:t>kế</a:t>
            </a:r>
            <a:r>
              <a:rPr lang="en-US" sz="6000" dirty="0">
                <a:latin typeface="HP001 4 hang 1 ô ly" panose="020B0603050302020204" pitchFamily="34" charset="0"/>
              </a:rPr>
              <a:t> h</a:t>
            </a:r>
            <a:r>
              <a:rPr lang="vi-VN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 err="1">
                <a:latin typeface="HP001 4 hang 1 ô ly" panose="020B0603050302020204" pitchFamily="34" charset="0"/>
              </a:rPr>
              <a:t>ch</a:t>
            </a:r>
            <a:endParaRPr lang="vi-VN" sz="6000" dirty="0">
              <a:latin typeface="HP001 4 hang 1 ô ly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193F62-7BB5-4E9D-AF23-20F9448239EF}"/>
              </a:ext>
            </a:extLst>
          </p:cNvPr>
          <p:cNvGrpSpPr/>
          <p:nvPr/>
        </p:nvGrpSpPr>
        <p:grpSpPr>
          <a:xfrm>
            <a:off x="3669542" y="94608"/>
            <a:ext cx="5623721" cy="979514"/>
            <a:chOff x="3414312" y="457525"/>
            <a:chExt cx="5623721" cy="9795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54A385-2DFD-4F82-80E3-88F1F663A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312" y="457525"/>
              <a:ext cx="5623721" cy="9795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4861F-DD50-481D-89A7-ACAC9E45D6DB}"/>
                </a:ext>
              </a:extLst>
            </p:cNvPr>
            <p:cNvSpPr txBox="1"/>
            <p:nvPr/>
          </p:nvSpPr>
          <p:spPr>
            <a:xfrm>
              <a:off x="4289382" y="607258"/>
              <a:ext cx="3873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</a:rPr>
                <a:t>Nhận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xét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bài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viết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DC4FB9-4C7D-47A9-A2E5-E22E3FFD751B}"/>
              </a:ext>
            </a:extLst>
          </p:cNvPr>
          <p:cNvGrpSpPr/>
          <p:nvPr/>
        </p:nvGrpSpPr>
        <p:grpSpPr>
          <a:xfrm>
            <a:off x="2877420" y="1123134"/>
            <a:ext cx="8373675" cy="1238002"/>
            <a:chOff x="266027" y="1929495"/>
            <a:chExt cx="8136010" cy="1170081"/>
          </a:xfrm>
        </p:grpSpPr>
        <p:sp>
          <p:nvSpPr>
            <p:cNvPr id="10" name="Ribbon: Tilted Down 9">
              <a:extLst>
                <a:ext uri="{FF2B5EF4-FFF2-40B4-BE49-F238E27FC236}">
                  <a16:creationId xmlns:a16="http://schemas.microsoft.com/office/drawing/2014/main" id="{A7683FB4-C854-4640-BC17-E5056F120BFF}"/>
                </a:ext>
              </a:extLst>
            </p:cNvPr>
            <p:cNvSpPr/>
            <p:nvPr/>
          </p:nvSpPr>
          <p:spPr>
            <a:xfrm>
              <a:off x="266027" y="1929495"/>
              <a:ext cx="8136010" cy="1154197"/>
            </a:xfrm>
            <a:prstGeom prst="ribbon">
              <a:avLst>
                <a:gd name="adj1" fmla="val 14053"/>
                <a:gd name="adj2" fmla="val 63543"/>
              </a:avLst>
            </a:prstGeom>
            <a:solidFill>
              <a:srgbClr val="F5D5EA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AC0411-15D9-434D-BE69-D7D2A2F3A4E9}"/>
                </a:ext>
              </a:extLst>
            </p:cNvPr>
            <p:cNvSpPr txBox="1"/>
            <p:nvPr/>
          </p:nvSpPr>
          <p:spPr>
            <a:xfrm>
              <a:off x="2120159" y="2255992"/>
              <a:ext cx="4486327" cy="84358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Trò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r>
                <a:rPr lang="en-US" sz="2400" dirty="0"/>
                <a:t>: </a:t>
              </a:r>
            </a:p>
            <a:p>
              <a:pPr algn="ctr"/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Khỉ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viết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A1183B-9B6A-4487-B0D1-555B6BDED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73" y="4737523"/>
            <a:ext cx="1457850" cy="145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26DD5-A3CC-4864-867C-BB180CA5E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7523"/>
            <a:ext cx="1457850" cy="145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9EEBB-0EC7-40A1-8B43-AAEC301DF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1" y="699963"/>
            <a:ext cx="2160173" cy="1751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AEFBAA-3DC4-4AF3-BC82-AD3EE111E0CF}"/>
              </a:ext>
            </a:extLst>
          </p:cNvPr>
          <p:cNvSpPr txBox="1"/>
          <p:nvPr/>
        </p:nvSpPr>
        <p:spPr>
          <a:xfrm>
            <a:off x="1095113" y="2163500"/>
            <a:ext cx="104740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Luật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chơi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ln w="0"/>
              </a:rPr>
              <a:t>Hôm</a:t>
            </a:r>
            <a:r>
              <a:rPr lang="en-US" sz="2000" dirty="0">
                <a:ln w="0"/>
              </a:rPr>
              <a:t> nay </a:t>
            </a:r>
            <a:r>
              <a:rPr lang="en-US" sz="2000" dirty="0" err="1">
                <a:ln w="0"/>
              </a:rPr>
              <a:t>thầy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giáo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Voi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giao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nhiệm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vụ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cả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lớp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về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các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mới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học</a:t>
            </a:r>
            <a:r>
              <a:rPr lang="en-US" sz="2000" dirty="0">
                <a:ln w="0"/>
              </a:rPr>
              <a:t> </a:t>
            </a:r>
            <a:r>
              <a:rPr lang="en-US" sz="2000" i="1" dirty="0" err="1">
                <a:ln w="0"/>
              </a:rPr>
              <a:t>oăng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oăc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oanh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oach</a:t>
            </a:r>
            <a:r>
              <a:rPr lang="en-US" sz="2000" dirty="0">
                <a:ln w="0"/>
              </a:rPr>
              <a:t>. </a:t>
            </a:r>
            <a:r>
              <a:rPr lang="en-US" sz="2000" dirty="0" err="1">
                <a:ln w="0"/>
              </a:rPr>
              <a:t>Nhưng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trong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giờ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học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mải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nghĩ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đến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chuyện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tập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xe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đạp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nên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đã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không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chú</a:t>
            </a:r>
            <a:r>
              <a:rPr lang="en-US" sz="2000" dirty="0">
                <a:ln w="0"/>
              </a:rPr>
              <a:t> ý </a:t>
            </a:r>
            <a:r>
              <a:rPr lang="en-US" sz="2000" dirty="0" err="1">
                <a:ln w="0"/>
              </a:rPr>
              <a:t>cách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. </a:t>
            </a:r>
            <a:r>
              <a:rPr lang="en-US" sz="2000" dirty="0" err="1">
                <a:ln w="0"/>
              </a:rPr>
              <a:t>Giờ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đang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rất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buồn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vì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mãi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chưa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đúng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đẹp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như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thầy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dặn</a:t>
            </a:r>
            <a:r>
              <a:rPr lang="en-US" sz="2000" dirty="0">
                <a:ln w="0"/>
              </a:rPr>
              <a:t>.</a:t>
            </a:r>
          </a:p>
          <a:p>
            <a:pPr lvl="1"/>
            <a:r>
              <a:rPr lang="en-US" sz="2000" dirty="0">
                <a:ln w="0"/>
              </a:rPr>
              <a:t>Chia </a:t>
            </a:r>
            <a:r>
              <a:rPr lang="en-US" sz="2000" dirty="0" err="1">
                <a:ln w="0"/>
              </a:rPr>
              <a:t>lớp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thành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tương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ứng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với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: </a:t>
            </a:r>
            <a:r>
              <a:rPr lang="en-US" sz="2000" i="1" dirty="0" err="1">
                <a:ln w="0"/>
              </a:rPr>
              <a:t>oăng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oăc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oanh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oach</a:t>
            </a:r>
            <a:r>
              <a:rPr lang="en-US" sz="2000" i="1" dirty="0">
                <a:ln w="0"/>
              </a:rPr>
              <a:t> </a:t>
            </a:r>
            <a:r>
              <a:rPr lang="en-US" sz="2000" dirty="0" err="1">
                <a:ln w="0"/>
              </a:rPr>
              <a:t>để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hướng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cách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đúng</a:t>
            </a:r>
            <a:r>
              <a:rPr lang="en-US" sz="2000" dirty="0">
                <a:ln w="0"/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Độ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cao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dirty="0" err="1">
                <a:ln w="0"/>
              </a:rPr>
              <a:t>chữ</a:t>
            </a:r>
            <a:r>
              <a:rPr lang="en-US" sz="2000" dirty="0">
                <a:ln w="0"/>
              </a:rPr>
              <a:t> (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),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cách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viết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.</a:t>
            </a:r>
            <a:endParaRPr lang="en-US" sz="2000" dirty="0">
              <a:ln w="0"/>
            </a:endParaRPr>
          </a:p>
          <a:p>
            <a:pPr marL="457200" indent="-457200">
              <a:buFontTx/>
              <a:buChar char="-"/>
            </a:pP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hướng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rõ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ràng</a:t>
            </a:r>
            <a:r>
              <a:rPr lang="en-US" sz="2000" dirty="0">
                <a:ln w="0"/>
              </a:rPr>
              <a:t>, </a:t>
            </a:r>
            <a:r>
              <a:rPr lang="en-US" sz="2000" dirty="0" err="1">
                <a:ln w="0"/>
              </a:rPr>
              <a:t>chính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xác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nhất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là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chiến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thắng</a:t>
            </a:r>
            <a:r>
              <a:rPr lang="en-US" sz="2000" dirty="0">
                <a:ln w="0"/>
              </a:rPr>
              <a:t>.</a:t>
            </a:r>
          </a:p>
          <a:p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H</a:t>
            </a:r>
            <a:r>
              <a:rPr lang="vi-VN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ướng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dẫn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thực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hiện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màn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hình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hiện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nhiệm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vụ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từng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thả</a:t>
            </a:r>
            <a:r>
              <a:rPr lang="en-US" sz="2000" dirty="0">
                <a:ln w="0"/>
              </a:rPr>
              <a:t> 1 like </a:t>
            </a:r>
            <a:r>
              <a:rPr lang="en-US" sz="2000" dirty="0" err="1">
                <a:ln w="0"/>
              </a:rPr>
              <a:t>sau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trình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bày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xong</a:t>
            </a:r>
            <a:r>
              <a:rPr lang="en-US" sz="2000" dirty="0">
                <a:ln w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hình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đu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dây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kết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thúc</a:t>
            </a:r>
            <a:r>
              <a:rPr lang="en-US" sz="2000" dirty="0">
                <a:ln w="0"/>
              </a:rPr>
              <a:t>, </a:t>
            </a:r>
            <a:r>
              <a:rPr lang="en-US" sz="2000" dirty="0" err="1">
                <a:ln w="0"/>
              </a:rPr>
              <a:t>lời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cảm</a:t>
            </a:r>
            <a:r>
              <a:rPr lang="en-US" sz="2000" dirty="0">
                <a:ln w="0"/>
              </a:rPr>
              <a:t> </a:t>
            </a:r>
            <a:r>
              <a:rPr lang="vi-VN" sz="2000" dirty="0">
                <a:ln w="0"/>
              </a:rPr>
              <a:t>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của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7" y="92578"/>
            <a:ext cx="764085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D9560F-135C-4C1C-A204-09D51F84A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68"/>
            <a:ext cx="12192000" cy="63909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97D3D3-B167-4C28-A4B3-E87255D9F514}"/>
              </a:ext>
            </a:extLst>
          </p:cNvPr>
          <p:cNvGrpSpPr/>
          <p:nvPr/>
        </p:nvGrpSpPr>
        <p:grpSpPr>
          <a:xfrm>
            <a:off x="995679" y="385332"/>
            <a:ext cx="9371863" cy="1312606"/>
            <a:chOff x="61344" y="1793126"/>
            <a:chExt cx="7998648" cy="1481218"/>
          </a:xfrm>
          <a:solidFill>
            <a:srgbClr val="F5D5EA"/>
          </a:solidFill>
        </p:grpSpPr>
        <p:sp>
          <p:nvSpPr>
            <p:cNvPr id="9" name="Ribbon: Tilted Down 8">
              <a:extLst>
                <a:ext uri="{FF2B5EF4-FFF2-40B4-BE49-F238E27FC236}">
                  <a16:creationId xmlns:a16="http://schemas.microsoft.com/office/drawing/2014/main" id="{BB20DB5E-8754-4F56-A387-1ED57E6DEB1A}"/>
                </a:ext>
              </a:extLst>
            </p:cNvPr>
            <p:cNvSpPr/>
            <p:nvPr/>
          </p:nvSpPr>
          <p:spPr>
            <a:xfrm>
              <a:off x="61344" y="1793126"/>
              <a:ext cx="7998648" cy="1481218"/>
            </a:xfrm>
            <a:prstGeom prst="ribbon">
              <a:avLst>
                <a:gd name="adj1" fmla="val 6087"/>
                <a:gd name="adj2" fmla="val 63543"/>
              </a:avLst>
            </a:prstGeom>
            <a:solidFill>
              <a:srgbClr val="F5D5EA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32C5C-FA2E-4E7D-BAEE-9C93136B6BE3}"/>
                </a:ext>
              </a:extLst>
            </p:cNvPr>
            <p:cNvSpPr txBox="1"/>
            <p:nvPr/>
          </p:nvSpPr>
          <p:spPr>
            <a:xfrm>
              <a:off x="1817505" y="2013172"/>
              <a:ext cx="4486327" cy="1146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Trò</a:t>
              </a:r>
              <a:r>
                <a:rPr lang="en-US" sz="2800" dirty="0"/>
                <a:t> </a:t>
              </a:r>
              <a:r>
                <a:rPr lang="en-US" sz="2800" dirty="0" err="1"/>
                <a:t>chơi</a:t>
              </a:r>
              <a:r>
                <a:rPr lang="en-US" sz="2800" dirty="0"/>
                <a:t>: </a:t>
              </a:r>
            </a:p>
            <a:p>
              <a:pPr algn="ctr"/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Khỉ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0F0E47F-4920-4906-8052-F402BCDA7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4" y="4277968"/>
            <a:ext cx="1457850" cy="145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FC84A-8BF0-4913-8078-47094F541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17" y="1270218"/>
            <a:ext cx="3209925" cy="428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47122B-23D3-4774-B445-944681EBE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39" y="5465693"/>
            <a:ext cx="1457850" cy="1457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CDD402-AD69-4856-9636-804C40FFE3CE}"/>
              </a:ext>
            </a:extLst>
          </p:cNvPr>
          <p:cNvGrpSpPr/>
          <p:nvPr/>
        </p:nvGrpSpPr>
        <p:grpSpPr>
          <a:xfrm>
            <a:off x="1610194" y="2156639"/>
            <a:ext cx="2132153" cy="2121329"/>
            <a:chOff x="354526" y="760504"/>
            <a:chExt cx="2132153" cy="21213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6C7662-197A-47F3-A8E4-C9FE86758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4" t="49269" r="75082" b="32577"/>
            <a:stretch/>
          </p:blipFill>
          <p:spPr>
            <a:xfrm>
              <a:off x="631856" y="1859846"/>
              <a:ext cx="1854823" cy="1021987"/>
            </a:xfrm>
            <a:prstGeom prst="rect">
              <a:avLst/>
            </a:prstGeom>
          </p:spPr>
        </p:pic>
        <p:sp>
          <p:nvSpPr>
            <p:cNvPr id="2" name="Star: 8 Points 1">
              <a:extLst>
                <a:ext uri="{FF2B5EF4-FFF2-40B4-BE49-F238E27FC236}">
                  <a16:creationId xmlns:a16="http://schemas.microsoft.com/office/drawing/2014/main" id="{A5170907-A3EB-4345-9BF5-3101E2CC864A}"/>
                </a:ext>
              </a:extLst>
            </p:cNvPr>
            <p:cNvSpPr/>
            <p:nvPr/>
          </p:nvSpPr>
          <p:spPr>
            <a:xfrm>
              <a:off x="354526" y="760504"/>
              <a:ext cx="1972063" cy="1312606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DBFFF-9810-4C4F-933C-1BABF51B3021}"/>
              </a:ext>
            </a:extLst>
          </p:cNvPr>
          <p:cNvGrpSpPr/>
          <p:nvPr/>
        </p:nvGrpSpPr>
        <p:grpSpPr>
          <a:xfrm>
            <a:off x="4260565" y="2200964"/>
            <a:ext cx="1972063" cy="2192665"/>
            <a:chOff x="1413218" y="2885652"/>
            <a:chExt cx="1972063" cy="2192665"/>
          </a:xfrm>
        </p:grpSpPr>
        <p:sp>
          <p:nvSpPr>
            <p:cNvPr id="12" name="Star: 8 Points 11">
              <a:extLst>
                <a:ext uri="{FF2B5EF4-FFF2-40B4-BE49-F238E27FC236}">
                  <a16:creationId xmlns:a16="http://schemas.microsoft.com/office/drawing/2014/main" id="{AB1CEE30-45D0-4FC0-87CD-CBEECA7D4008}"/>
                </a:ext>
              </a:extLst>
            </p:cNvPr>
            <p:cNvSpPr/>
            <p:nvPr/>
          </p:nvSpPr>
          <p:spPr>
            <a:xfrm>
              <a:off x="1413218" y="2885652"/>
              <a:ext cx="1972063" cy="1312606"/>
            </a:xfrm>
            <a:prstGeom prst="star8">
              <a:avLst/>
            </a:prstGeom>
            <a:solidFill>
              <a:srgbClr val="F5D5EA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2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2BED1D-A60C-446E-B5BB-6B3E4D8CC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t="47816" r="31526" b="33383"/>
            <a:stretch/>
          </p:blipFill>
          <p:spPr>
            <a:xfrm>
              <a:off x="1647965" y="4019922"/>
              <a:ext cx="1593716" cy="105839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8B7C7-AF35-439C-B24C-1300CB2903A5}"/>
              </a:ext>
            </a:extLst>
          </p:cNvPr>
          <p:cNvGrpSpPr/>
          <p:nvPr/>
        </p:nvGrpSpPr>
        <p:grpSpPr>
          <a:xfrm>
            <a:off x="7187215" y="2281116"/>
            <a:ext cx="1972063" cy="2108236"/>
            <a:chOff x="4296837" y="818724"/>
            <a:chExt cx="1972063" cy="2108236"/>
          </a:xfrm>
        </p:grpSpPr>
        <p:sp>
          <p:nvSpPr>
            <p:cNvPr id="14" name="Star: 8 Points 13">
              <a:extLst>
                <a:ext uri="{FF2B5EF4-FFF2-40B4-BE49-F238E27FC236}">
                  <a16:creationId xmlns:a16="http://schemas.microsoft.com/office/drawing/2014/main" id="{8288A486-76C9-44FA-AA4C-4C4A7E025125}"/>
                </a:ext>
              </a:extLst>
            </p:cNvPr>
            <p:cNvSpPr/>
            <p:nvPr/>
          </p:nvSpPr>
          <p:spPr>
            <a:xfrm>
              <a:off x="4296837" y="818724"/>
              <a:ext cx="1972063" cy="1312606"/>
            </a:xfrm>
            <a:prstGeom prst="star8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3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57A54D5-6E30-47A3-84ED-C5BD20D0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32852" r="60126" b="46699"/>
            <a:stretch/>
          </p:blipFill>
          <p:spPr>
            <a:xfrm>
              <a:off x="4362244" y="1904973"/>
              <a:ext cx="1733756" cy="102198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D3EE1-3001-43A9-A599-AF40D8981937}"/>
              </a:ext>
            </a:extLst>
          </p:cNvPr>
          <p:cNvGrpSpPr/>
          <p:nvPr/>
        </p:nvGrpSpPr>
        <p:grpSpPr>
          <a:xfrm>
            <a:off x="9799387" y="2241062"/>
            <a:ext cx="1972063" cy="2134363"/>
            <a:chOff x="7325042" y="1569227"/>
            <a:chExt cx="1972063" cy="2134363"/>
          </a:xfrm>
        </p:grpSpPr>
        <p:sp>
          <p:nvSpPr>
            <p:cNvPr id="15" name="Star: 8 Points 14">
              <a:extLst>
                <a:ext uri="{FF2B5EF4-FFF2-40B4-BE49-F238E27FC236}">
                  <a16:creationId xmlns:a16="http://schemas.microsoft.com/office/drawing/2014/main" id="{06806B6C-0A67-4DE5-ACD7-51504C3CFA84}"/>
                </a:ext>
              </a:extLst>
            </p:cNvPr>
            <p:cNvSpPr/>
            <p:nvPr/>
          </p:nvSpPr>
          <p:spPr>
            <a:xfrm>
              <a:off x="7325042" y="1569227"/>
              <a:ext cx="1972063" cy="1312606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4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9C1CF6-86F9-4737-A40C-D2540011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57609" r="60364" b="21942"/>
            <a:stretch/>
          </p:blipFill>
          <p:spPr>
            <a:xfrm>
              <a:off x="7563349" y="2681603"/>
              <a:ext cx="1733756" cy="1021987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329364BA-2EC4-4EDE-88D8-46E377166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12" y="4176900"/>
            <a:ext cx="3524250" cy="2857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3E817A-BC87-4658-B769-B0CED146A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23" y="4059234"/>
            <a:ext cx="3524250" cy="2857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C838E61-4657-4E32-A322-295B250A2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2" y="4019065"/>
            <a:ext cx="3524250" cy="2857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A09B059-378B-4549-92F3-0814498011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2" y="4032374"/>
            <a:ext cx="3524250" cy="28575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5C8D5C-81A1-4905-ADAF-F37F9C81A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55" y="4019065"/>
            <a:ext cx="3524250" cy="28575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AEFCC6-82C6-4DEF-8CE3-D554C393DE27}"/>
              </a:ext>
            </a:extLst>
          </p:cNvPr>
          <p:cNvSpPr txBox="1"/>
          <p:nvPr/>
        </p:nvSpPr>
        <p:spPr>
          <a:xfrm>
            <a:off x="2492811" y="1731573"/>
            <a:ext cx="877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nhỏ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!</a:t>
            </a:r>
            <a:endParaRPr lang="vi-VN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C6AFAD3-9DAA-4F9E-AE27-94EB18BBEA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4" y="332946"/>
            <a:ext cx="1161138" cy="14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460</Words>
  <Application>Microsoft Office PowerPoint</Application>
  <PresentationFormat>Widescreen</PresentationFormat>
  <Paragraphs>54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HP001 4 hang 1 ô ly</vt:lpstr>
      <vt:lpstr>HP001 4 hàng 2 ô ly</vt:lpstr>
      <vt:lpstr>Arial</vt:lpstr>
      <vt:lpstr>字魂17号-萌趣果冻体</vt:lpstr>
      <vt:lpstr>HP001 4 hàng</vt:lpstr>
      <vt:lpstr>小白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136</cp:revision>
  <dcterms:created xsi:type="dcterms:W3CDTF">2021-11-01T08:16:43Z</dcterms:created>
  <dcterms:modified xsi:type="dcterms:W3CDTF">2024-03-03T07:04:42Z</dcterms:modified>
</cp:coreProperties>
</file>