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Lst>
  <p:notesMasterIdLst>
    <p:notesMasterId r:id="rId15"/>
  </p:notesMasterIdLst>
  <p:sldIdLst>
    <p:sldId id="4152" r:id="rId2"/>
    <p:sldId id="4219" r:id="rId3"/>
    <p:sldId id="4350" r:id="rId4"/>
    <p:sldId id="4401" r:id="rId5"/>
    <p:sldId id="4375" r:id="rId6"/>
    <p:sldId id="4195" r:id="rId7"/>
    <p:sldId id="4289" r:id="rId8"/>
    <p:sldId id="4402" r:id="rId9"/>
    <p:sldId id="4265" r:id="rId10"/>
    <p:sldId id="4377" r:id="rId11"/>
    <p:sldId id="4404" r:id="rId12"/>
    <p:sldId id="4202" r:id="rId13"/>
    <p:sldId id="4170" r:id="rId14"/>
  </p:sldIdLst>
  <p:sldSz cx="12192000" cy="6858000"/>
  <p:notesSz cx="6858000" cy="9144000"/>
  <p:embeddedFontLst>
    <p:embeddedFont>
      <p:font typeface="Calibri" pitchFamily="34" charset="0"/>
      <p:regular r:id="rId16"/>
      <p:bold r:id="rId17"/>
      <p:italic r:id="rId18"/>
      <p:boldItalic r:id="rId19"/>
    </p:embeddedFont>
    <p:embeddedFont>
      <p:font typeface="Roboto Black" charset="0"/>
      <p:regular r:id="rId20"/>
      <p:bold r:id="rId21"/>
      <p:boldItalic r:id="rId22"/>
    </p:embeddedFont>
    <p:embeddedFont>
      <p:font typeface="Roboto" charset="0"/>
      <p:regular r:id="rId23"/>
      <p:bold r:id="rId24"/>
      <p:italic r:id="rId25"/>
      <p:boldItalic r:id="rId26"/>
    </p:embeddedFont>
    <p:embeddedFont>
      <p:font typeface="Pangolin" charset="0"/>
      <p:regular r:id="rId27"/>
    </p:embeddedFont>
    <p:embeddedFont>
      <p:font typeface="Calibri Light" pitchFamily="34" charset="0"/>
      <p:regular r:id="rId28"/>
      <p:italic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T"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FCC"/>
    <a:srgbClr val="AFE3D0"/>
    <a:srgbClr val="5271FF"/>
    <a:srgbClr val="2B4A9D"/>
    <a:srgbClr val="F6D063"/>
    <a:srgbClr val="97C8F1"/>
    <a:srgbClr val="F7959D"/>
    <a:srgbClr val="5A9B3F"/>
    <a:srgbClr val="6F7B57"/>
    <a:srgbClr val="29B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0568" autoAdjust="0"/>
  </p:normalViewPr>
  <p:slideViewPr>
    <p:cSldViewPr snapToGrid="0">
      <p:cViewPr>
        <p:scale>
          <a:sx n="60" d="100"/>
          <a:sy n="60" d="100"/>
        </p:scale>
        <p:origin x="-1038"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08/11/2024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phổ biến luật chơi, có thể chơi chung hoặc chia thành các đội chơi, đội nào có bạn làm không đúng sẽ bị loại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a:t>
            </a:r>
            <a:r>
              <a:rPr lang="vi-VN" baseline="0"/>
              <a:t>3</a:t>
            </a:r>
            <a:r>
              <a:rPr lang="en-US" baseline="0"/>
              <a:t>.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2337102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gợi</a:t>
            </a:r>
            <a:r>
              <a:rPr lang="en-US" baseline="0"/>
              <a:t> ý cho HS trả lời theo câu hát trong bài</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399263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mô</a:t>
            </a:r>
            <a:r>
              <a:rPr lang="en-US" baseline="0"/>
              <a:t> tả lại nơi mình đang sống, xung quanh em có gì?, nhà, vườn, ruộng, cây cối, con người… Cho một vài HS lên kể. Cảnh nơi em sống có gì giống/khác so với cảnh trong bài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339988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a:t>
            </a:r>
            <a:r>
              <a:rPr lang="en-US" baseline="0"/>
              <a:t> dắt HS: Các em có muốn trang trí cho cảnh quan thêm sinh động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59590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miêu</a:t>
            </a:r>
            <a:r>
              <a:rPr lang="en-US" baseline="0"/>
              <a:t> tả bức tranh: em nhìn thấy trong tranh có gì? Nó đang như thế nào? Em thích khu vực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miêu</a:t>
            </a:r>
            <a:r>
              <a:rPr lang="en-US" baseline="0"/>
              <a:t> tả bức tranh: em nhìn thấy trong tranh có gì? Nó đang như thế nào? Em thích khu vực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44227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trình bày theo nhóm hoặc riêng từng em HS. Có thể đặt ra các câu hỏi cho HS trả lời như: ở xóm, tổ, khu em thường diễn ra hoạt động chung gì? Em có cùng tham gia không? Em làm gì ở đó?</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2315445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3.wdp"/><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A14CBFD-2C6F-E4A0-F468-3C5C731B2275}"/>
              </a:ext>
            </a:extLst>
          </p:cNvPr>
          <p:cNvSpPr txBox="1"/>
          <p:nvPr/>
        </p:nvSpPr>
        <p:spPr>
          <a:xfrm>
            <a:off x="1973259" y="435147"/>
            <a:ext cx="238053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BÀI 12</a:t>
            </a:r>
          </a:p>
        </p:txBody>
      </p:sp>
      <p:sp>
        <p:nvSpPr>
          <p:cNvPr id="7" name="TextBox 6"/>
          <p:cNvSpPr txBox="1"/>
          <p:nvPr/>
        </p:nvSpPr>
        <p:spPr>
          <a:xfrm>
            <a:off x="-170329" y="1678201"/>
            <a:ext cx="5244361" cy="193899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TRANG TRÍ </a:t>
            </a:r>
          </a:p>
          <a:p>
            <a:pPr lvl="0" algn="ctr">
              <a:defRPr/>
            </a:pPr>
            <a:r>
              <a:rPr lang="en-US" altLang="zh-CN" sz="6000" b="1">
                <a:solidFill>
                  <a:srgbClr val="002060"/>
                </a:solidFill>
                <a:latin typeface="Roboto Black" panose="02000000000000000000" pitchFamily="2" charset="0"/>
                <a:ea typeface="Roboto Black" panose="02000000000000000000" pitchFamily="2" charset="0"/>
              </a:rPr>
              <a:t>CẢNH QUAN</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9" name="Group 8"/>
          <p:cNvGrpSpPr/>
          <p:nvPr/>
        </p:nvGrpSpPr>
        <p:grpSpPr>
          <a:xfrm>
            <a:off x="4634345" y="651273"/>
            <a:ext cx="7453746" cy="5931840"/>
            <a:chOff x="4738254" y="591343"/>
            <a:chExt cx="7453746" cy="5931840"/>
          </a:xfrm>
        </p:grpSpPr>
        <p:pic>
          <p:nvPicPr>
            <p:cNvPr id="3" name="Picture 2"/>
            <p:cNvPicPr>
              <a:picLocks noChangeAspect="1"/>
            </p:cNvPicPr>
            <p:nvPr/>
          </p:nvPicPr>
          <p:blipFill>
            <a:blip r:embed="rId3"/>
            <a:stretch>
              <a:fillRect/>
            </a:stretch>
          </p:blipFill>
          <p:spPr>
            <a:xfrm>
              <a:off x="4738254" y="591343"/>
              <a:ext cx="7453746" cy="5931840"/>
            </a:xfrm>
            <a:prstGeom prst="rect">
              <a:avLst/>
            </a:prstGeom>
            <a:effectLst>
              <a:glow rad="228600">
                <a:schemeClr val="accent3">
                  <a:satMod val="175000"/>
                  <a:alpha val="40000"/>
                </a:schemeClr>
              </a:glow>
              <a:softEdge rad="127000"/>
            </a:effectLst>
          </p:spPr>
        </p:pic>
        <p:pic>
          <p:nvPicPr>
            <p:cNvPr id="11" name="Picture 10"/>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03994" y="3557263"/>
              <a:ext cx="1934976" cy="2547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941" y="3617192"/>
              <a:ext cx="1934976" cy="2547215"/>
            </a:xfrm>
            <a:prstGeom prst="rect">
              <a:avLst/>
            </a:prstGeom>
          </p:spPr>
        </p:pic>
      </p:grpSp>
      <p:sp>
        <p:nvSpPr>
          <p:cNvPr id="16" name="Freeform 15"/>
          <p:cNvSpPr/>
          <p:nvPr/>
        </p:nvSpPr>
        <p:spPr>
          <a:xfrm>
            <a:off x="2274914" y="4315999"/>
            <a:ext cx="1490174" cy="1349896"/>
          </a:xfrm>
          <a:custGeom>
            <a:avLst/>
            <a:gdLst>
              <a:gd name="connsiteX0" fmla="*/ 1238586 w 1490174"/>
              <a:gd name="connsiteY0" fmla="*/ 0 h 1349896"/>
              <a:gd name="connsiteX1" fmla="*/ 1490174 w 1490174"/>
              <a:gd name="connsiteY1" fmla="*/ 251588 h 1349896"/>
              <a:gd name="connsiteX2" fmla="*/ 1336515 w 1490174"/>
              <a:gd name="connsiteY2" fmla="*/ 483405 h 1349896"/>
              <a:gd name="connsiteX3" fmla="*/ 1294936 w 1490174"/>
              <a:gd name="connsiteY3" fmla="*/ 496312 h 1349896"/>
              <a:gd name="connsiteX4" fmla="*/ 1309482 w 1490174"/>
              <a:gd name="connsiteY4" fmla="*/ 523111 h 1349896"/>
              <a:gd name="connsiteX5" fmla="*/ 1356250 w 1490174"/>
              <a:gd name="connsiteY5" fmla="*/ 754763 h 1349896"/>
              <a:gd name="connsiteX6" fmla="*/ 761117 w 1490174"/>
              <a:gd name="connsiteY6" fmla="*/ 1349896 h 1349896"/>
              <a:gd name="connsiteX7" fmla="*/ 165984 w 1490174"/>
              <a:gd name="connsiteY7" fmla="*/ 754763 h 1349896"/>
              <a:gd name="connsiteX8" fmla="*/ 178075 w 1490174"/>
              <a:gd name="connsiteY8" fmla="*/ 634823 h 1349896"/>
              <a:gd name="connsiteX9" fmla="*/ 185357 w 1490174"/>
              <a:gd name="connsiteY9" fmla="*/ 611365 h 1349896"/>
              <a:gd name="connsiteX10" fmla="*/ 153659 w 1490174"/>
              <a:gd name="connsiteY10" fmla="*/ 601525 h 1349896"/>
              <a:gd name="connsiteX11" fmla="*/ 0 w 1490174"/>
              <a:gd name="connsiteY11" fmla="*/ 369708 h 1349896"/>
              <a:gd name="connsiteX12" fmla="*/ 251588 w 1490174"/>
              <a:gd name="connsiteY12" fmla="*/ 118120 h 1349896"/>
              <a:gd name="connsiteX13" fmla="*/ 460209 w 1490174"/>
              <a:gd name="connsiteY13" fmla="*/ 229043 h 1349896"/>
              <a:gd name="connsiteX14" fmla="*/ 466475 w 1490174"/>
              <a:gd name="connsiteY14" fmla="*/ 240588 h 1349896"/>
              <a:gd name="connsiteX15" fmla="*/ 529464 w 1490174"/>
              <a:gd name="connsiteY15" fmla="*/ 206399 h 1349896"/>
              <a:gd name="connsiteX16" fmla="*/ 761117 w 1490174"/>
              <a:gd name="connsiteY16" fmla="*/ 159630 h 1349896"/>
              <a:gd name="connsiteX17" fmla="*/ 881057 w 1490174"/>
              <a:gd name="connsiteY17" fmla="*/ 171721 h 1349896"/>
              <a:gd name="connsiteX18" fmla="*/ 991591 w 1490174"/>
              <a:gd name="connsiteY18" fmla="*/ 206033 h 1349896"/>
              <a:gd name="connsiteX19" fmla="*/ 992109 w 1490174"/>
              <a:gd name="connsiteY19" fmla="*/ 200885 h 1349896"/>
              <a:gd name="connsiteX20" fmla="*/ 1238586 w 1490174"/>
              <a:gd name="connsiteY20" fmla="*/ 0 h 134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0174" h="1349896">
                <a:moveTo>
                  <a:pt x="1238586" y="0"/>
                </a:moveTo>
                <a:cubicBezTo>
                  <a:pt x="1377534" y="0"/>
                  <a:pt x="1490174" y="112640"/>
                  <a:pt x="1490174" y="251588"/>
                </a:cubicBezTo>
                <a:cubicBezTo>
                  <a:pt x="1490174" y="355799"/>
                  <a:pt x="1426814" y="445212"/>
                  <a:pt x="1336515" y="483405"/>
                </a:cubicBezTo>
                <a:lnTo>
                  <a:pt x="1294936" y="496312"/>
                </a:lnTo>
                <a:lnTo>
                  <a:pt x="1309482" y="523111"/>
                </a:lnTo>
                <a:cubicBezTo>
                  <a:pt x="1339597" y="594311"/>
                  <a:pt x="1356250" y="672592"/>
                  <a:pt x="1356250" y="754763"/>
                </a:cubicBezTo>
                <a:cubicBezTo>
                  <a:pt x="1356250" y="1083446"/>
                  <a:pt x="1089800" y="1349896"/>
                  <a:pt x="761117" y="1349896"/>
                </a:cubicBezTo>
                <a:cubicBezTo>
                  <a:pt x="432434" y="1349896"/>
                  <a:pt x="165984" y="1083446"/>
                  <a:pt x="165984" y="754763"/>
                </a:cubicBezTo>
                <a:cubicBezTo>
                  <a:pt x="165984" y="713678"/>
                  <a:pt x="170147" y="673565"/>
                  <a:pt x="178075" y="634823"/>
                </a:cubicBezTo>
                <a:lnTo>
                  <a:pt x="185357" y="611365"/>
                </a:lnTo>
                <a:lnTo>
                  <a:pt x="153659" y="601525"/>
                </a:lnTo>
                <a:cubicBezTo>
                  <a:pt x="63360" y="563332"/>
                  <a:pt x="0" y="473919"/>
                  <a:pt x="0" y="369708"/>
                </a:cubicBezTo>
                <a:cubicBezTo>
                  <a:pt x="0" y="230760"/>
                  <a:pt x="112640" y="118120"/>
                  <a:pt x="251588" y="118120"/>
                </a:cubicBezTo>
                <a:cubicBezTo>
                  <a:pt x="338431" y="118120"/>
                  <a:pt x="414997" y="162120"/>
                  <a:pt x="460209" y="229043"/>
                </a:cubicBezTo>
                <a:lnTo>
                  <a:pt x="466475" y="240588"/>
                </a:lnTo>
                <a:lnTo>
                  <a:pt x="529464" y="206399"/>
                </a:lnTo>
                <a:cubicBezTo>
                  <a:pt x="600665" y="176283"/>
                  <a:pt x="678946" y="159630"/>
                  <a:pt x="761117" y="159630"/>
                </a:cubicBezTo>
                <a:cubicBezTo>
                  <a:pt x="802202" y="159630"/>
                  <a:pt x="842315" y="163794"/>
                  <a:pt x="881057" y="171721"/>
                </a:cubicBezTo>
                <a:lnTo>
                  <a:pt x="991591" y="206033"/>
                </a:lnTo>
                <a:lnTo>
                  <a:pt x="992109" y="200885"/>
                </a:lnTo>
                <a:cubicBezTo>
                  <a:pt x="1015569" y="86240"/>
                  <a:pt x="1117007" y="0"/>
                  <a:pt x="1238586" y="0"/>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2612582" y="4869320"/>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1"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346" y="31946"/>
            <a:ext cx="8423237" cy="1569660"/>
          </a:xfrm>
          <a:prstGeom prst="rect">
            <a:avLst/>
          </a:prstGeom>
          <a:noFill/>
        </p:spPr>
        <p:txBody>
          <a:bodyPr wrap="square" rtlCol="0">
            <a:spAutoFit/>
          </a:bodyPr>
          <a:lstStyle/>
          <a:p>
            <a:pPr lvl="0" algn="ctr">
              <a:defRPr/>
            </a:pPr>
            <a:r>
              <a:rPr lang="vi-VN" altLang="zh-CN" sz="3200">
                <a:solidFill>
                  <a:srgbClr val="002060"/>
                </a:solidFill>
                <a:latin typeface="Roboto Black" panose="02000000000000000000" pitchFamily="2" charset="0"/>
                <a:ea typeface="Roboto Black" panose="02000000000000000000" pitchFamily="2" charset="0"/>
              </a:rPr>
              <a:t>KỂ VỀ QUANG CẢNH NƠI EM SỐNG VÀ NHỮNG HOẠT ĐỘNG EM ĐÃ LÀM THỂ HIỆN TÌNH</a:t>
            </a:r>
            <a:r>
              <a:rPr lang="en-US" altLang="zh-CN" sz="3200">
                <a:solidFill>
                  <a:srgbClr val="002060"/>
                </a:solidFill>
                <a:latin typeface="Roboto Black" panose="02000000000000000000" pitchFamily="2" charset="0"/>
                <a:ea typeface="Roboto Black" panose="02000000000000000000" pitchFamily="2" charset="0"/>
              </a:rPr>
              <a:t> </a:t>
            </a:r>
            <a:r>
              <a:rPr lang="vi-VN" altLang="zh-CN" sz="3200">
                <a:solidFill>
                  <a:srgbClr val="002060"/>
                </a:solidFill>
                <a:latin typeface="Roboto Black" panose="02000000000000000000" pitchFamily="2" charset="0"/>
                <a:ea typeface="Roboto Black" panose="02000000000000000000" pitchFamily="2" charset="0"/>
              </a:rPr>
              <a:t>CẢM GẮN BÓ VỚI NƠI ĐÓ</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5" name="Group 4"/>
          <p:cNvGrpSpPr/>
          <p:nvPr/>
        </p:nvGrpSpPr>
        <p:grpSpPr>
          <a:xfrm>
            <a:off x="310623" y="1804572"/>
            <a:ext cx="3550024" cy="2627578"/>
            <a:chOff x="1839557" y="1869118"/>
            <a:chExt cx="3550024" cy="2627578"/>
          </a:xfrm>
        </p:grpSpPr>
        <p:sp>
          <p:nvSpPr>
            <p:cNvPr id="4" name="Rectangle 3"/>
            <p:cNvSpPr/>
            <p:nvPr/>
          </p:nvSpPr>
          <p:spPr>
            <a:xfrm>
              <a:off x="1839557" y="1869118"/>
              <a:ext cx="3550024" cy="262757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011681" y="2034014"/>
              <a:ext cx="3212520" cy="2333449"/>
            </a:xfrm>
            <a:prstGeom prst="rect">
              <a:avLst/>
            </a:prstGeom>
          </p:spPr>
        </p:pic>
      </p:grpSp>
      <p:grpSp>
        <p:nvGrpSpPr>
          <p:cNvPr id="6" name="Group 5"/>
          <p:cNvGrpSpPr/>
          <p:nvPr/>
        </p:nvGrpSpPr>
        <p:grpSpPr>
          <a:xfrm>
            <a:off x="4255200" y="2517248"/>
            <a:ext cx="3550024" cy="2627578"/>
            <a:chOff x="6037294" y="3853487"/>
            <a:chExt cx="3550024" cy="2627578"/>
          </a:xfrm>
        </p:grpSpPr>
        <p:sp>
          <p:nvSpPr>
            <p:cNvPr id="10" name="Rectangle 9"/>
            <p:cNvSpPr/>
            <p:nvPr/>
          </p:nvSpPr>
          <p:spPr>
            <a:xfrm>
              <a:off x="6037294" y="3853487"/>
              <a:ext cx="3550024" cy="26275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6196404" y="3991087"/>
              <a:ext cx="3253317" cy="2334409"/>
            </a:xfrm>
            <a:prstGeom prst="rect">
              <a:avLst/>
            </a:prstGeom>
          </p:spPr>
        </p:pic>
      </p:grpSp>
      <p:grpSp>
        <p:nvGrpSpPr>
          <p:cNvPr id="11" name="Group 10"/>
          <p:cNvGrpSpPr/>
          <p:nvPr/>
        </p:nvGrpSpPr>
        <p:grpSpPr>
          <a:xfrm>
            <a:off x="8199777" y="3969572"/>
            <a:ext cx="3676665" cy="2420478"/>
            <a:chOff x="8853544" y="2034013"/>
            <a:chExt cx="2729750" cy="3065111"/>
          </a:xfrm>
        </p:grpSpPr>
        <p:sp>
          <p:nvSpPr>
            <p:cNvPr id="15" name="Rectangle 14"/>
            <p:cNvSpPr/>
            <p:nvPr/>
          </p:nvSpPr>
          <p:spPr>
            <a:xfrm>
              <a:off x="8853544" y="2034013"/>
              <a:ext cx="2729750" cy="30651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14908" y="2216075"/>
              <a:ext cx="2431228" cy="2753958"/>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48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a:t>
            </a:r>
            <a:r>
              <a:rPr kumimoji="0" lang="vi-VN"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Em hãy kể xung quanh nơi ở của em có những cảnh vật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Điền vào chỗ chấm những hành động nên hay không nên được cho là thể hiện tình cảm gắn bó với nơi em sống</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a……………………….dọn dẹp vệ sinh xung quanh nơi em sống</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b………………………. vất rác bừa bãi</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c……………………….. sử dụng nhiều túi </a:t>
            </a:r>
            <a:r>
              <a:rPr lang="en-US" sz="2400">
                <a:latin typeface="Roboto" panose="02000000000000000000" pitchFamily="2" charset="0"/>
                <a:ea typeface="Roboto" panose="02000000000000000000" pitchFamily="2" charset="0"/>
              </a:rPr>
              <a:t>ni long.</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d……………………….. trồng và chăm sóc cây xanh</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e……………………….. trang trí cảnh quan bằng nhiều đồ vật</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p:txBody>
      </p:sp>
      <p:sp>
        <p:nvSpPr>
          <p:cNvPr id="16" name="TextBox 15"/>
          <p:cNvSpPr txBox="1"/>
          <p:nvPr/>
        </p:nvSpPr>
        <p:spPr>
          <a:xfrm>
            <a:off x="1451897" y="2109286"/>
            <a:ext cx="878698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Gợi ý: </a:t>
            </a:r>
            <a:r>
              <a:rPr lang="en-US" altLang="zh-CN" sz="2400">
                <a:solidFill>
                  <a:srgbClr val="FF0000"/>
                </a:solidFill>
                <a:latin typeface="Roboto" panose="02000000000000000000" pitchFamily="2" charset="0"/>
                <a:ea typeface="Roboto" panose="02000000000000000000" pitchFamily="2" charset="0"/>
              </a:rPr>
              <a:t>cảnh vật</a:t>
            </a:r>
            <a:r>
              <a:rPr lang="vi-VN" altLang="zh-CN" sz="2400">
                <a:solidFill>
                  <a:srgbClr val="FF0000"/>
                </a:solidFill>
                <a:latin typeface="Roboto" panose="02000000000000000000" pitchFamily="2" charset="0"/>
                <a:ea typeface="Roboto" panose="02000000000000000000" pitchFamily="2" charset="0"/>
              </a:rPr>
              <a:t>: Mây, núi, nhà xe, cây, động vật</a:t>
            </a:r>
          </a:p>
        </p:txBody>
      </p:sp>
      <p:sp>
        <p:nvSpPr>
          <p:cNvPr id="23" name="TextBox 22"/>
          <p:cNvSpPr txBox="1"/>
          <p:nvPr/>
        </p:nvSpPr>
        <p:spPr>
          <a:xfrm>
            <a:off x="1615561" y="3943543"/>
            <a:ext cx="1794613"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Không nên</a:t>
            </a:r>
          </a:p>
        </p:txBody>
      </p:sp>
      <p:sp>
        <p:nvSpPr>
          <p:cNvPr id="13" name="TextBox 12"/>
          <p:cNvSpPr txBox="1"/>
          <p:nvPr/>
        </p:nvSpPr>
        <p:spPr>
          <a:xfrm>
            <a:off x="1615561" y="3544804"/>
            <a:ext cx="867672"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Nên</a:t>
            </a:r>
          </a:p>
        </p:txBody>
      </p:sp>
      <p:sp>
        <p:nvSpPr>
          <p:cNvPr id="17" name="TextBox 16"/>
          <p:cNvSpPr txBox="1"/>
          <p:nvPr/>
        </p:nvSpPr>
        <p:spPr>
          <a:xfrm>
            <a:off x="1615560" y="4258235"/>
            <a:ext cx="1794613"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Không nên</a:t>
            </a:r>
          </a:p>
        </p:txBody>
      </p:sp>
      <p:sp>
        <p:nvSpPr>
          <p:cNvPr id="18" name="TextBox 17"/>
          <p:cNvSpPr txBox="1"/>
          <p:nvPr/>
        </p:nvSpPr>
        <p:spPr>
          <a:xfrm>
            <a:off x="1645194" y="4663736"/>
            <a:ext cx="867672"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Nên</a:t>
            </a:r>
          </a:p>
        </p:txBody>
      </p:sp>
      <p:sp>
        <p:nvSpPr>
          <p:cNvPr id="19" name="TextBox 18"/>
          <p:cNvSpPr txBox="1"/>
          <p:nvPr/>
        </p:nvSpPr>
        <p:spPr>
          <a:xfrm>
            <a:off x="1615561" y="5030113"/>
            <a:ext cx="867672"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Nên</a:t>
            </a:r>
          </a:p>
        </p:txBody>
      </p:sp>
    </p:spTree>
    <p:extLst>
      <p:ext uri="{BB962C8B-B14F-4D97-AF65-F5344CB8AC3E}">
        <p14:creationId xmlns:p14="http://schemas.microsoft.com/office/powerpoint/2010/main" val="358789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3"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xmlns=""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xmlns=""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7" name="Picture 16">
            <a:extLst>
              <a:ext uri="{FF2B5EF4-FFF2-40B4-BE49-F238E27FC236}">
                <a16:creationId xmlns:a16="http://schemas.microsoft.com/office/drawing/2014/main" xmlns=""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954073">
            <a:off x="3450942" y="3541734"/>
            <a:ext cx="1828332" cy="112025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xmlns="" id="{901E8F2F-82B1-8289-A128-7A4A6AA36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1564" y="2937903"/>
            <a:ext cx="1534400" cy="1534400"/>
          </a:xfrm>
          <a:prstGeom prst="rect">
            <a:avLst/>
          </a:prstGeom>
        </p:spPr>
      </p:pic>
      <p:pic>
        <p:nvPicPr>
          <p:cNvPr id="20" name="Picture 19">
            <a:extLst>
              <a:ext uri="{FF2B5EF4-FFF2-40B4-BE49-F238E27FC236}">
                <a16:creationId xmlns:a16="http://schemas.microsoft.com/office/drawing/2014/main" xmlns=""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4892305" y="2774051"/>
            <a:ext cx="1091108" cy="1412294"/>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xmlns="" id="{C50EEADF-F242-4F8F-96FE-76601BA8159E}"/>
              </a:ext>
            </a:extLst>
          </p:cNvPr>
          <p:cNvSpPr txBox="1"/>
          <p:nvPr/>
        </p:nvSpPr>
        <p:spPr>
          <a:xfrm>
            <a:off x="2829805" y="2291307"/>
            <a:ext cx="763613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kéo</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băng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noProof="0">
                <a:solidFill>
                  <a:srgbClr val="002060"/>
                </a:solidFill>
                <a:latin typeface="Roboto" panose="02000000000000000000" pitchFamily="2" charset="0"/>
                <a:ea typeface="Roboto" panose="02000000000000000000" pitchFamily="2" charset="0"/>
              </a:rPr>
              <a:t>ống hút, dây dù</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19EEF50F-2881-7FA2-19A1-FD9F4B0E54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475" b="89971" l="9524" r="96992"/>
                    </a14:imgEffect>
                  </a14:imgLayer>
                </a14:imgProps>
              </a:ext>
            </a:extLst>
          </a:blip>
          <a:stretch>
            <a:fillRect/>
          </a:stretch>
        </p:blipFill>
        <p:spPr>
          <a:xfrm>
            <a:off x="7786570" y="2864665"/>
            <a:ext cx="1616396" cy="1373329"/>
          </a:xfrm>
          <a:prstGeom prst="rect">
            <a:avLst/>
          </a:prstGeom>
        </p:spPr>
      </p:pic>
      <p:pic>
        <p:nvPicPr>
          <p:cNvPr id="18" name="Picture 2">
            <a:extLst>
              <a:ext uri="{FF2B5EF4-FFF2-40B4-BE49-F238E27FC236}">
                <a16:creationId xmlns:a16="http://schemas.microsoft.com/office/drawing/2014/main" xmlns="" id="{278F52B0-04F1-DCE7-E101-9CAA686CF7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101" y="4063795"/>
            <a:ext cx="3196590" cy="213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59106" y="1550133"/>
            <a:ext cx="6429607" cy="2958353"/>
          </a:xfrm>
          <a:prstGeom prst="round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xmlns=""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91379" y="3568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TRÒ CHƠI HOA NỤ - HOA NỞ - HOA TÀN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Group 18"/>
          <p:cNvGrpSpPr/>
          <p:nvPr/>
        </p:nvGrpSpPr>
        <p:grpSpPr>
          <a:xfrm>
            <a:off x="1123900" y="2639055"/>
            <a:ext cx="4796885" cy="2053003"/>
            <a:chOff x="722556" y="2115897"/>
            <a:chExt cx="7373218" cy="1477157"/>
          </a:xfrm>
        </p:grpSpPr>
        <p:sp>
          <p:nvSpPr>
            <p:cNvPr id="5" name="Rounded Rectangle 4"/>
            <p:cNvSpPr/>
            <p:nvPr/>
          </p:nvSpPr>
          <p:spPr>
            <a:xfrm>
              <a:off x="722556" y="2115897"/>
              <a:ext cx="7373218" cy="1477157"/>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50679" y="2422680"/>
              <a:ext cx="7145095" cy="863649"/>
            </a:xfrm>
            <a:prstGeom prst="rect">
              <a:avLst/>
            </a:prstGeom>
            <a:noFill/>
          </p:spPr>
          <p:txBody>
            <a:bodyPr wrap="square" rtlCol="0">
              <a:spAutoFit/>
            </a:bodyPr>
            <a:lstStyle/>
            <a:p>
              <a:pPr lvl="0">
                <a:defRPr/>
              </a:pPr>
              <a:r>
                <a:rPr lang="vi-VN" altLang="zh-CN" sz="2400" b="1">
                  <a:solidFill>
                    <a:schemeClr val="bg1"/>
                  </a:solidFill>
                  <a:latin typeface="Roboto" panose="02000000000000000000" pitchFamily="2" charset="0"/>
                  <a:ea typeface="Roboto" panose="02000000000000000000" pitchFamily="2" charset="0"/>
                </a:rPr>
                <a:t>Hoa nụ: Chụm 5 ngón tay lại</a:t>
              </a:r>
              <a:endParaRPr lang="en-US" altLang="zh-CN" sz="2400" b="1">
                <a:solidFill>
                  <a:schemeClr val="bg1"/>
                </a:solidFill>
                <a:latin typeface="Roboto" panose="02000000000000000000" pitchFamily="2" charset="0"/>
                <a:ea typeface="Roboto" panose="02000000000000000000" pitchFamily="2" charset="0"/>
              </a:endParaRPr>
            </a:p>
            <a:p>
              <a:pPr lvl="0">
                <a:defRPr/>
              </a:pPr>
              <a:r>
                <a:rPr lang="vi-VN" altLang="zh-CN" sz="2400" b="1">
                  <a:solidFill>
                    <a:schemeClr val="bg1"/>
                  </a:solidFill>
                  <a:latin typeface="Roboto" panose="02000000000000000000" pitchFamily="2" charset="0"/>
                  <a:ea typeface="Roboto" panose="02000000000000000000" pitchFamily="2" charset="0"/>
                </a:rPr>
                <a:t>Hoa nở: </a:t>
              </a:r>
              <a:r>
                <a:rPr lang="en-US" altLang="zh-CN" sz="2400" b="1">
                  <a:solidFill>
                    <a:schemeClr val="bg1"/>
                  </a:solidFill>
                  <a:latin typeface="Roboto" panose="02000000000000000000" pitchFamily="2" charset="0"/>
                  <a:ea typeface="Roboto" panose="02000000000000000000" pitchFamily="2" charset="0"/>
                </a:rPr>
                <a:t>X</a:t>
              </a:r>
              <a:r>
                <a:rPr lang="vi-VN" altLang="zh-CN" sz="2400" b="1">
                  <a:solidFill>
                    <a:schemeClr val="bg1"/>
                  </a:solidFill>
                  <a:latin typeface="Roboto" panose="02000000000000000000" pitchFamily="2" charset="0"/>
                  <a:ea typeface="Roboto" panose="02000000000000000000" pitchFamily="2" charset="0"/>
                </a:rPr>
                <a:t>òe 5 ngón tay rộng ra </a:t>
              </a:r>
              <a:endParaRPr lang="en-US" altLang="zh-CN" sz="2400" b="1">
                <a:solidFill>
                  <a:schemeClr val="bg1"/>
                </a:solidFill>
                <a:latin typeface="Roboto" panose="02000000000000000000" pitchFamily="2" charset="0"/>
                <a:ea typeface="Roboto" panose="02000000000000000000" pitchFamily="2" charset="0"/>
              </a:endParaRPr>
            </a:p>
            <a:p>
              <a:pPr lvl="0">
                <a:defRPr/>
              </a:pPr>
              <a:r>
                <a:rPr lang="vi-VN" altLang="zh-CN" sz="2400" b="1">
                  <a:solidFill>
                    <a:schemeClr val="bg1"/>
                  </a:solidFill>
                  <a:latin typeface="Roboto" panose="02000000000000000000" pitchFamily="2" charset="0"/>
                  <a:ea typeface="Roboto" panose="02000000000000000000" pitchFamily="2" charset="0"/>
                </a:rPr>
                <a:t>Hoa tàn: </a:t>
              </a:r>
              <a:r>
                <a:rPr lang="en-US" altLang="zh-CN" sz="2400" b="1">
                  <a:solidFill>
                    <a:schemeClr val="bg1"/>
                  </a:solidFill>
                  <a:latin typeface="Roboto" panose="02000000000000000000" pitchFamily="2" charset="0"/>
                  <a:ea typeface="Roboto" panose="02000000000000000000" pitchFamily="2" charset="0"/>
                </a:rPr>
                <a:t>Úp</a:t>
              </a:r>
              <a:r>
                <a:rPr lang="vi-VN" altLang="zh-CN" sz="2400" b="1">
                  <a:solidFill>
                    <a:schemeClr val="bg1"/>
                  </a:solidFill>
                  <a:latin typeface="Roboto" panose="02000000000000000000" pitchFamily="2" charset="0"/>
                  <a:ea typeface="Roboto" panose="02000000000000000000" pitchFamily="2" charset="0"/>
                </a:rPr>
                <a:t> bàn tay xuống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0" name="Group 19"/>
          <p:cNvGrpSpPr/>
          <p:nvPr/>
        </p:nvGrpSpPr>
        <p:grpSpPr>
          <a:xfrm>
            <a:off x="6329576" y="2623175"/>
            <a:ext cx="5052015" cy="2068883"/>
            <a:chOff x="3385456" y="4251057"/>
            <a:chExt cx="2379191" cy="2574437"/>
          </a:xfrm>
        </p:grpSpPr>
        <p:sp>
          <p:nvSpPr>
            <p:cNvPr id="7" name="Rounded Rectangle 6"/>
            <p:cNvSpPr/>
            <p:nvPr/>
          </p:nvSpPr>
          <p:spPr>
            <a:xfrm>
              <a:off x="3385456" y="4251057"/>
              <a:ext cx="2379191" cy="2574437"/>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74034" y="4801333"/>
              <a:ext cx="2290613" cy="1493642"/>
            </a:xfrm>
            <a:prstGeom prst="rect">
              <a:avLst/>
            </a:prstGeom>
            <a:noFill/>
          </p:spPr>
          <p:txBody>
            <a:bodyPr wrap="square" rtlCol="0">
              <a:spAutoFit/>
            </a:bodyPr>
            <a:lstStyle/>
            <a:p>
              <a:pPr lvl="0">
                <a:defRPr/>
              </a:pPr>
              <a:r>
                <a:rPr lang="en-US" sz="2400" b="1">
                  <a:solidFill>
                    <a:schemeClr val="bg1"/>
                  </a:solidFill>
                  <a:latin typeface="Roboto" panose="02000000000000000000" pitchFamily="2" charset="0"/>
                  <a:ea typeface="Roboto" panose="02000000000000000000" pitchFamily="2" charset="0"/>
                </a:rPr>
                <a:t>Các thành viên nói và thực hiện theo quản trò. Ai thực hiện không đúng theo quy định là phạm quy</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3" name="Group 2"/>
          <p:cNvGrpSpPr/>
          <p:nvPr/>
        </p:nvGrpSpPr>
        <p:grpSpPr>
          <a:xfrm>
            <a:off x="1835135" y="1999097"/>
            <a:ext cx="3339294" cy="770719"/>
            <a:chOff x="1152036" y="1245068"/>
            <a:chExt cx="1829996" cy="920529"/>
          </a:xfrm>
        </p:grpSpPr>
        <p:sp>
          <p:nvSpPr>
            <p:cNvPr id="12" name="Rounded Rectangle 11"/>
            <p:cNvSpPr/>
            <p:nvPr/>
          </p:nvSpPr>
          <p:spPr>
            <a:xfrm>
              <a:off x="1152036" y="1245068"/>
              <a:ext cx="1829996" cy="77481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307153" y="1334600"/>
              <a:ext cx="1564244" cy="830997"/>
            </a:xfrm>
            <a:prstGeom prst="rect">
              <a:avLst/>
            </a:prstGeom>
            <a:noFill/>
          </p:spPr>
          <p:txBody>
            <a:bodyPr wrap="square" rtlCol="0">
              <a:spAutoFit/>
            </a:bodyPr>
            <a:lstStyle/>
            <a:p>
              <a:pPr lvl="0" algn="ctr">
                <a:defRPr/>
              </a:pPr>
              <a:r>
                <a:rPr lang="en-US" altLang="zh-CN" sz="2400" b="1">
                  <a:solidFill>
                    <a:schemeClr val="bg1"/>
                  </a:solidFill>
                  <a:latin typeface="Roboto" panose="02000000000000000000" pitchFamily="2" charset="0"/>
                  <a:ea typeface="Roboto" panose="02000000000000000000" pitchFamily="2" charset="0"/>
                </a:rPr>
                <a:t>Q</a:t>
              </a:r>
              <a:r>
                <a:rPr lang="vi-VN" altLang="zh-CN" sz="2400" b="1">
                  <a:solidFill>
                    <a:schemeClr val="bg1"/>
                  </a:solidFill>
                  <a:latin typeface="Roboto" panose="02000000000000000000" pitchFamily="2" charset="0"/>
                  <a:ea typeface="Roboto" panose="02000000000000000000" pitchFamily="2" charset="0"/>
                </a:rPr>
                <a:t>uy định động tác</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3" name="Group 22"/>
          <p:cNvGrpSpPr/>
          <p:nvPr/>
        </p:nvGrpSpPr>
        <p:grpSpPr>
          <a:xfrm>
            <a:off x="7581186" y="1980132"/>
            <a:ext cx="2455088" cy="643040"/>
            <a:chOff x="1152036" y="1245068"/>
            <a:chExt cx="1829996" cy="774813"/>
          </a:xfrm>
        </p:grpSpPr>
        <p:sp>
          <p:nvSpPr>
            <p:cNvPr id="24" name="Rounded Rectangle 23"/>
            <p:cNvSpPr/>
            <p:nvPr/>
          </p:nvSpPr>
          <p:spPr>
            <a:xfrm>
              <a:off x="1152036" y="1245068"/>
              <a:ext cx="1829996" cy="77481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1303066" y="1413925"/>
              <a:ext cx="1564244" cy="437099"/>
            </a:xfrm>
            <a:prstGeom prst="rect">
              <a:avLst/>
            </a:prstGeom>
            <a:noFill/>
          </p:spPr>
          <p:txBody>
            <a:bodyPr wrap="square" rtlCol="0">
              <a:spAutoFit/>
            </a:bodyPr>
            <a:lstStyle/>
            <a:p>
              <a:pPr lvl="0" algn="ctr">
                <a:defRPr/>
              </a:pPr>
              <a:r>
                <a:rPr lang="en-US" altLang="zh-CN" sz="2400" b="1">
                  <a:solidFill>
                    <a:schemeClr val="bg1"/>
                  </a:solidFill>
                  <a:latin typeface="Roboto" panose="02000000000000000000" pitchFamily="2" charset="0"/>
                  <a:ea typeface="Roboto" panose="02000000000000000000" pitchFamily="2" charset="0"/>
                </a:rPr>
                <a:t>Làm theo</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29" name="TextBox 28"/>
          <p:cNvSpPr txBox="1"/>
          <p:nvPr/>
        </p:nvSpPr>
        <p:spPr>
          <a:xfrm>
            <a:off x="5125745" y="1158792"/>
            <a:ext cx="212304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Cách chơi:</a:t>
            </a:r>
            <a:endParaRPr lang="vi-VN" altLang="zh-C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2435528" y="1101318"/>
            <a:ext cx="7320945"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Quang cảnh quê hương trong bài hát có những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rot="514871">
            <a:off x="603845" y="1854024"/>
            <a:ext cx="4108004" cy="2758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a:stretch>
            <a:fillRect/>
          </a:stretch>
        </p:blipFill>
        <p:spPr>
          <a:xfrm>
            <a:off x="3992914" y="3622205"/>
            <a:ext cx="4027138" cy="2638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6"/>
          <a:stretch>
            <a:fillRect/>
          </a:stretch>
        </p:blipFill>
        <p:spPr>
          <a:xfrm rot="21362466">
            <a:off x="7852296" y="1836048"/>
            <a:ext cx="3905870" cy="25008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xmlns="" id="{8BAB906A-1694-05DB-A671-51D0AA73C0B5}"/>
              </a:ext>
            </a:extLst>
          </p:cNvPr>
          <p:cNvSpPr txBox="1"/>
          <p:nvPr/>
        </p:nvSpPr>
        <p:spPr>
          <a:xfrm rot="486033">
            <a:off x="618216" y="3944484"/>
            <a:ext cx="2211064"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Đồng lúa xanh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rot="486033">
            <a:off x="1442698" y="2807466"/>
            <a:ext cx="152720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a:t>
            </a:r>
            <a:r>
              <a:rPr lang="en-US" altLang="zh-CN" sz="2400" noProof="0">
                <a:solidFill>
                  <a:schemeClr val="bg1"/>
                </a:solidFill>
                <a:latin typeface="Roboto" panose="02000000000000000000" pitchFamily="2" charset="0"/>
                <a:ea typeface="Roboto" panose="02000000000000000000" pitchFamily="2" charset="0"/>
              </a:rPr>
              <a:t>úi rừng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8BAB906A-1694-05DB-A671-51D0AA73C0B5}"/>
              </a:ext>
            </a:extLst>
          </p:cNvPr>
          <p:cNvSpPr txBox="1"/>
          <p:nvPr/>
        </p:nvSpPr>
        <p:spPr>
          <a:xfrm>
            <a:off x="5379014" y="6396335"/>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Hàng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8BAB906A-1694-05DB-A671-51D0AA73C0B5}"/>
              </a:ext>
            </a:extLst>
          </p:cNvPr>
          <p:cNvSpPr txBox="1"/>
          <p:nvPr/>
        </p:nvSpPr>
        <p:spPr>
          <a:xfrm rot="21414959">
            <a:off x="9639042" y="4479981"/>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Mùa xuân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267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3037956" y="1101318"/>
            <a:ext cx="611608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Giống hay khác với cảnh quan nơi em sống</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46670">
            <a:off x="1050385" y="2475511"/>
            <a:ext cx="5129387" cy="31163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362466">
            <a:off x="6413398" y="1884007"/>
            <a:ext cx="5138470" cy="33373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14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34182" y="1001204"/>
            <a:ext cx="3570375" cy="2452575"/>
          </a:xfrm>
          <a:prstGeom prst="ellipse">
            <a:avLst/>
          </a:prstGeom>
          <a:effectLst>
            <a:outerShdw blurRad="63500" sx="102000" sy="102000" algn="ctr" rotWithShape="0">
              <a:prstClr val="black">
                <a:alpha val="40000"/>
              </a:prstClr>
            </a:outerShdw>
          </a:effectLst>
        </p:spPr>
      </p:pic>
      <p:sp>
        <p:nvSpPr>
          <p:cNvPr id="12" name="Rectangular Callout 11"/>
          <p:cNvSpPr/>
          <p:nvPr/>
        </p:nvSpPr>
        <p:spPr>
          <a:xfrm>
            <a:off x="4238790" y="4522505"/>
            <a:ext cx="4866039" cy="1773972"/>
          </a:xfrm>
          <a:custGeom>
            <a:avLst/>
            <a:gdLst>
              <a:gd name="connsiteX0" fmla="*/ 0 w 3861996"/>
              <a:gd name="connsiteY0" fmla="*/ 0 h 1672135"/>
              <a:gd name="connsiteX1" fmla="*/ 2252831 w 3861996"/>
              <a:gd name="connsiteY1" fmla="*/ 0 h 1672135"/>
              <a:gd name="connsiteX2" fmla="*/ 2252831 w 3861996"/>
              <a:gd name="connsiteY2" fmla="*/ 0 h 1672135"/>
              <a:gd name="connsiteX3" fmla="*/ 3218330 w 3861996"/>
              <a:gd name="connsiteY3" fmla="*/ 0 h 1672135"/>
              <a:gd name="connsiteX4" fmla="*/ 3861996 w 3861996"/>
              <a:gd name="connsiteY4" fmla="*/ 0 h 1672135"/>
              <a:gd name="connsiteX5" fmla="*/ 3861996 w 3861996"/>
              <a:gd name="connsiteY5" fmla="*/ 278689 h 1672135"/>
              <a:gd name="connsiteX6" fmla="*/ 4590407 w 3861996"/>
              <a:gd name="connsiteY6" fmla="*/ 159923 h 1672135"/>
              <a:gd name="connsiteX7" fmla="*/ 3861996 w 3861996"/>
              <a:gd name="connsiteY7" fmla="*/ 696723 h 1672135"/>
              <a:gd name="connsiteX8" fmla="*/ 3861996 w 3861996"/>
              <a:gd name="connsiteY8" fmla="*/ 1672135 h 1672135"/>
              <a:gd name="connsiteX9" fmla="*/ 3218330 w 3861996"/>
              <a:gd name="connsiteY9" fmla="*/ 1672135 h 1672135"/>
              <a:gd name="connsiteX10" fmla="*/ 2252831 w 3861996"/>
              <a:gd name="connsiteY10" fmla="*/ 1672135 h 1672135"/>
              <a:gd name="connsiteX11" fmla="*/ 2252831 w 3861996"/>
              <a:gd name="connsiteY11" fmla="*/ 1672135 h 1672135"/>
              <a:gd name="connsiteX12" fmla="*/ 0 w 3861996"/>
              <a:gd name="connsiteY12" fmla="*/ 1672135 h 1672135"/>
              <a:gd name="connsiteX13" fmla="*/ 0 w 3861996"/>
              <a:gd name="connsiteY13" fmla="*/ 696723 h 1672135"/>
              <a:gd name="connsiteX14" fmla="*/ 0 w 3861996"/>
              <a:gd name="connsiteY14" fmla="*/ 278689 h 1672135"/>
              <a:gd name="connsiteX15" fmla="*/ 0 w 3861996"/>
              <a:gd name="connsiteY15" fmla="*/ 278689 h 1672135"/>
              <a:gd name="connsiteX16" fmla="*/ 0 w 3861996"/>
              <a:gd name="connsiteY16" fmla="*/ 0 h 1672135"/>
              <a:gd name="connsiteX0" fmla="*/ 166876 w 4757283"/>
              <a:gd name="connsiteY0" fmla="*/ 20643 h 1692778"/>
              <a:gd name="connsiteX1" fmla="*/ 2419707 w 4757283"/>
              <a:gd name="connsiteY1" fmla="*/ 20643 h 1692778"/>
              <a:gd name="connsiteX2" fmla="*/ 2419707 w 4757283"/>
              <a:gd name="connsiteY2" fmla="*/ 20643 h 1692778"/>
              <a:gd name="connsiteX3" fmla="*/ 3385206 w 4757283"/>
              <a:gd name="connsiteY3" fmla="*/ 20643 h 1692778"/>
              <a:gd name="connsiteX4" fmla="*/ 4028872 w 4757283"/>
              <a:gd name="connsiteY4" fmla="*/ 20643 h 1692778"/>
              <a:gd name="connsiteX5" fmla="*/ 4028872 w 4757283"/>
              <a:gd name="connsiteY5" fmla="*/ 299332 h 1692778"/>
              <a:gd name="connsiteX6" fmla="*/ 4757283 w 4757283"/>
              <a:gd name="connsiteY6" fmla="*/ 180566 h 1692778"/>
              <a:gd name="connsiteX7" fmla="*/ 4028872 w 4757283"/>
              <a:gd name="connsiteY7" fmla="*/ 717366 h 1692778"/>
              <a:gd name="connsiteX8" fmla="*/ 4028872 w 4757283"/>
              <a:gd name="connsiteY8" fmla="*/ 1692778 h 1692778"/>
              <a:gd name="connsiteX9" fmla="*/ 3385206 w 4757283"/>
              <a:gd name="connsiteY9" fmla="*/ 1692778 h 1692778"/>
              <a:gd name="connsiteX10" fmla="*/ 2419707 w 4757283"/>
              <a:gd name="connsiteY10" fmla="*/ 1692778 h 1692778"/>
              <a:gd name="connsiteX11" fmla="*/ 2419707 w 4757283"/>
              <a:gd name="connsiteY11" fmla="*/ 1692778 h 1692778"/>
              <a:gd name="connsiteX12" fmla="*/ 166876 w 4757283"/>
              <a:gd name="connsiteY12" fmla="*/ 1692778 h 1692778"/>
              <a:gd name="connsiteX13" fmla="*/ 166876 w 4757283"/>
              <a:gd name="connsiteY13" fmla="*/ 717366 h 1692778"/>
              <a:gd name="connsiteX14" fmla="*/ 166876 w 4757283"/>
              <a:gd name="connsiteY14" fmla="*/ 299332 h 1692778"/>
              <a:gd name="connsiteX15" fmla="*/ 166876 w 4757283"/>
              <a:gd name="connsiteY15" fmla="*/ 299332 h 1692778"/>
              <a:gd name="connsiteX16" fmla="*/ 166876 w 4757283"/>
              <a:gd name="connsiteY16" fmla="*/ 20643 h 1692778"/>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78059 w 4768466"/>
              <a:gd name="connsiteY0" fmla="*/ 21431 h 1765818"/>
              <a:gd name="connsiteX1" fmla="*/ 2430890 w 4768466"/>
              <a:gd name="connsiteY1" fmla="*/ 21431 h 1765818"/>
              <a:gd name="connsiteX2" fmla="*/ 2430890 w 4768466"/>
              <a:gd name="connsiteY2" fmla="*/ 21431 h 1765818"/>
              <a:gd name="connsiteX3" fmla="*/ 3396389 w 4768466"/>
              <a:gd name="connsiteY3" fmla="*/ 21431 h 1765818"/>
              <a:gd name="connsiteX4" fmla="*/ 4040055 w 4768466"/>
              <a:gd name="connsiteY4" fmla="*/ 21431 h 1765818"/>
              <a:gd name="connsiteX5" fmla="*/ 4040055 w 4768466"/>
              <a:gd name="connsiteY5" fmla="*/ 300120 h 1765818"/>
              <a:gd name="connsiteX6" fmla="*/ 4768466 w 4768466"/>
              <a:gd name="connsiteY6" fmla="*/ 181354 h 1765818"/>
              <a:gd name="connsiteX7" fmla="*/ 4040055 w 4768466"/>
              <a:gd name="connsiteY7" fmla="*/ 718154 h 1765818"/>
              <a:gd name="connsiteX8" fmla="*/ 4040055 w 4768466"/>
              <a:gd name="connsiteY8" fmla="*/ 1693566 h 1765818"/>
              <a:gd name="connsiteX9" fmla="*/ 3396389 w 4768466"/>
              <a:gd name="connsiteY9" fmla="*/ 1693566 h 1765818"/>
              <a:gd name="connsiteX10" fmla="*/ 2430890 w 4768466"/>
              <a:gd name="connsiteY10" fmla="*/ 1693566 h 1765818"/>
              <a:gd name="connsiteX11" fmla="*/ 2430890 w 4768466"/>
              <a:gd name="connsiteY11" fmla="*/ 1693566 h 1765818"/>
              <a:gd name="connsiteX12" fmla="*/ 178059 w 4768466"/>
              <a:gd name="connsiteY12" fmla="*/ 1693566 h 1765818"/>
              <a:gd name="connsiteX13" fmla="*/ 178059 w 4768466"/>
              <a:gd name="connsiteY13" fmla="*/ 718154 h 1765818"/>
              <a:gd name="connsiteX14" fmla="*/ 178059 w 4768466"/>
              <a:gd name="connsiteY14" fmla="*/ 300120 h 1765818"/>
              <a:gd name="connsiteX15" fmla="*/ 145786 w 4768466"/>
              <a:gd name="connsiteY15" fmla="*/ 20421 h 1765818"/>
              <a:gd name="connsiteX16" fmla="*/ 178059 w 4768466"/>
              <a:gd name="connsiteY16" fmla="*/ 21431 h 1765818"/>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227649 w 4818056"/>
              <a:gd name="connsiteY14" fmla="*/ 300120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92194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12496 w 4818056"/>
              <a:gd name="connsiteY14" fmla="*/ 192543 h 1767412"/>
              <a:gd name="connsiteX15" fmla="*/ 195376 w 4818056"/>
              <a:gd name="connsiteY15" fmla="*/ 20421 h 1767412"/>
              <a:gd name="connsiteX16" fmla="*/ 292194 w 4818056"/>
              <a:gd name="connsiteY16" fmla="*/ 21431 h 1767412"/>
              <a:gd name="connsiteX0" fmla="*/ 292194 w 4818056"/>
              <a:gd name="connsiteY0" fmla="*/ 20644 h 1766625"/>
              <a:gd name="connsiteX1" fmla="*/ 2480480 w 4818056"/>
              <a:gd name="connsiteY1" fmla="*/ 20644 h 1766625"/>
              <a:gd name="connsiteX2" fmla="*/ 2480480 w 4818056"/>
              <a:gd name="connsiteY2" fmla="*/ 20644 h 1766625"/>
              <a:gd name="connsiteX3" fmla="*/ 3445979 w 4818056"/>
              <a:gd name="connsiteY3" fmla="*/ 20644 h 1766625"/>
              <a:gd name="connsiteX4" fmla="*/ 4089645 w 4818056"/>
              <a:gd name="connsiteY4" fmla="*/ 20644 h 1766625"/>
              <a:gd name="connsiteX5" fmla="*/ 4089645 w 4818056"/>
              <a:gd name="connsiteY5" fmla="*/ 299333 h 1766625"/>
              <a:gd name="connsiteX6" fmla="*/ 4818056 w 4818056"/>
              <a:gd name="connsiteY6" fmla="*/ 180567 h 1766625"/>
              <a:gd name="connsiteX7" fmla="*/ 4089645 w 4818056"/>
              <a:gd name="connsiteY7" fmla="*/ 717367 h 1766625"/>
              <a:gd name="connsiteX8" fmla="*/ 4089645 w 4818056"/>
              <a:gd name="connsiteY8" fmla="*/ 1692779 h 1766625"/>
              <a:gd name="connsiteX9" fmla="*/ 3445979 w 4818056"/>
              <a:gd name="connsiteY9" fmla="*/ 1692779 h 1766625"/>
              <a:gd name="connsiteX10" fmla="*/ 2480480 w 4818056"/>
              <a:gd name="connsiteY10" fmla="*/ 1692779 h 1766625"/>
              <a:gd name="connsiteX11" fmla="*/ 2480480 w 4818056"/>
              <a:gd name="connsiteY11" fmla="*/ 1692779 h 1766625"/>
              <a:gd name="connsiteX12" fmla="*/ 227649 w 4818056"/>
              <a:gd name="connsiteY12" fmla="*/ 1692779 h 1766625"/>
              <a:gd name="connsiteX13" fmla="*/ 77041 w 4818056"/>
              <a:gd name="connsiteY13" fmla="*/ 695851 h 1766625"/>
              <a:gd name="connsiteX14" fmla="*/ 12496 w 4818056"/>
              <a:gd name="connsiteY14" fmla="*/ 191756 h 1766625"/>
              <a:gd name="connsiteX15" fmla="*/ 281438 w 4818056"/>
              <a:gd name="connsiteY15" fmla="*/ 41149 h 1766625"/>
              <a:gd name="connsiteX16" fmla="*/ 292194 w 4818056"/>
              <a:gd name="connsiteY16" fmla="*/ 20644 h 1766625"/>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92627 h 1767496"/>
              <a:gd name="connsiteX15" fmla="*/ 281438 w 4818056"/>
              <a:gd name="connsiteY15" fmla="*/ 42020 h 1767496"/>
              <a:gd name="connsiteX16" fmla="*/ 227648 w 4818056"/>
              <a:gd name="connsiteY16" fmla="*/ 0 h 1767496"/>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28081 h 1767496"/>
              <a:gd name="connsiteX15" fmla="*/ 281438 w 4818056"/>
              <a:gd name="connsiteY15" fmla="*/ 42020 h 1767496"/>
              <a:gd name="connsiteX16" fmla="*/ 227648 w 4818056"/>
              <a:gd name="connsiteY16" fmla="*/ 0 h 1767496"/>
              <a:gd name="connsiteX0" fmla="*/ 243164 w 4833572"/>
              <a:gd name="connsiteY0" fmla="*/ 0 h 1767496"/>
              <a:gd name="connsiteX1" fmla="*/ 2495996 w 4833572"/>
              <a:gd name="connsiteY1" fmla="*/ 21515 h 1767496"/>
              <a:gd name="connsiteX2" fmla="*/ 2495996 w 4833572"/>
              <a:gd name="connsiteY2" fmla="*/ 21515 h 1767496"/>
              <a:gd name="connsiteX3" fmla="*/ 3461495 w 4833572"/>
              <a:gd name="connsiteY3" fmla="*/ 21515 h 1767496"/>
              <a:gd name="connsiteX4" fmla="*/ 4105161 w 4833572"/>
              <a:gd name="connsiteY4" fmla="*/ 21515 h 1767496"/>
              <a:gd name="connsiteX5" fmla="*/ 4105161 w 4833572"/>
              <a:gd name="connsiteY5" fmla="*/ 300204 h 1767496"/>
              <a:gd name="connsiteX6" fmla="*/ 4833572 w 4833572"/>
              <a:gd name="connsiteY6" fmla="*/ 181438 h 1767496"/>
              <a:gd name="connsiteX7" fmla="*/ 4105161 w 4833572"/>
              <a:gd name="connsiteY7" fmla="*/ 718238 h 1767496"/>
              <a:gd name="connsiteX8" fmla="*/ 4105161 w 4833572"/>
              <a:gd name="connsiteY8" fmla="*/ 1693650 h 1767496"/>
              <a:gd name="connsiteX9" fmla="*/ 3461495 w 4833572"/>
              <a:gd name="connsiteY9" fmla="*/ 1693650 h 1767496"/>
              <a:gd name="connsiteX10" fmla="*/ 2495996 w 4833572"/>
              <a:gd name="connsiteY10" fmla="*/ 1693650 h 1767496"/>
              <a:gd name="connsiteX11" fmla="*/ 2495996 w 4833572"/>
              <a:gd name="connsiteY11" fmla="*/ 1693650 h 1767496"/>
              <a:gd name="connsiteX12" fmla="*/ 243165 w 4833572"/>
              <a:gd name="connsiteY12" fmla="*/ 1693650 h 1767496"/>
              <a:gd name="connsiteX13" fmla="*/ 92557 w 4833572"/>
              <a:gd name="connsiteY13" fmla="*/ 696722 h 1767496"/>
              <a:gd name="connsiteX14" fmla="*/ 28012 w 4833572"/>
              <a:gd name="connsiteY14" fmla="*/ 128081 h 1767496"/>
              <a:gd name="connsiteX15" fmla="*/ 296954 w 4833572"/>
              <a:gd name="connsiteY15" fmla="*/ 42020 h 1767496"/>
              <a:gd name="connsiteX16" fmla="*/ 243164 w 4833572"/>
              <a:gd name="connsiteY16" fmla="*/ 0 h 1767496"/>
              <a:gd name="connsiteX0" fmla="*/ 227649 w 4818057"/>
              <a:gd name="connsiteY0" fmla="*/ 0 h 1767496"/>
              <a:gd name="connsiteX1" fmla="*/ 2480481 w 4818057"/>
              <a:gd name="connsiteY1" fmla="*/ 21515 h 1767496"/>
              <a:gd name="connsiteX2" fmla="*/ 2480481 w 4818057"/>
              <a:gd name="connsiteY2" fmla="*/ 21515 h 1767496"/>
              <a:gd name="connsiteX3" fmla="*/ 3445980 w 4818057"/>
              <a:gd name="connsiteY3" fmla="*/ 21515 h 1767496"/>
              <a:gd name="connsiteX4" fmla="*/ 4089646 w 4818057"/>
              <a:gd name="connsiteY4" fmla="*/ 21515 h 1767496"/>
              <a:gd name="connsiteX5" fmla="*/ 4089646 w 4818057"/>
              <a:gd name="connsiteY5" fmla="*/ 300204 h 1767496"/>
              <a:gd name="connsiteX6" fmla="*/ 4818057 w 4818057"/>
              <a:gd name="connsiteY6" fmla="*/ 181438 h 1767496"/>
              <a:gd name="connsiteX7" fmla="*/ 4089646 w 4818057"/>
              <a:gd name="connsiteY7" fmla="*/ 718238 h 1767496"/>
              <a:gd name="connsiteX8" fmla="*/ 4089646 w 4818057"/>
              <a:gd name="connsiteY8" fmla="*/ 1693650 h 1767496"/>
              <a:gd name="connsiteX9" fmla="*/ 3445980 w 4818057"/>
              <a:gd name="connsiteY9" fmla="*/ 1693650 h 1767496"/>
              <a:gd name="connsiteX10" fmla="*/ 2480481 w 4818057"/>
              <a:gd name="connsiteY10" fmla="*/ 1693650 h 1767496"/>
              <a:gd name="connsiteX11" fmla="*/ 2480481 w 4818057"/>
              <a:gd name="connsiteY11" fmla="*/ 1693650 h 1767496"/>
              <a:gd name="connsiteX12" fmla="*/ 227650 w 4818057"/>
              <a:gd name="connsiteY12" fmla="*/ 1693650 h 1767496"/>
              <a:gd name="connsiteX13" fmla="*/ 77042 w 4818057"/>
              <a:gd name="connsiteY13" fmla="*/ 696722 h 1767496"/>
              <a:gd name="connsiteX14" fmla="*/ 44770 w 4818057"/>
              <a:gd name="connsiteY14" fmla="*/ 42020 h 1767496"/>
              <a:gd name="connsiteX15" fmla="*/ 281439 w 4818057"/>
              <a:gd name="connsiteY15" fmla="*/ 42020 h 1767496"/>
              <a:gd name="connsiteX16" fmla="*/ 227649 w 4818057"/>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92751 w 4866039"/>
              <a:gd name="connsiteY0" fmla="*/ 6476 h 1773972"/>
              <a:gd name="connsiteX1" fmla="*/ 2528463 w 4866039"/>
              <a:gd name="connsiteY1" fmla="*/ 27991 h 1773972"/>
              <a:gd name="connsiteX2" fmla="*/ 2528463 w 4866039"/>
              <a:gd name="connsiteY2" fmla="*/ 27991 h 1773972"/>
              <a:gd name="connsiteX3" fmla="*/ 3493962 w 4866039"/>
              <a:gd name="connsiteY3" fmla="*/ 27991 h 1773972"/>
              <a:gd name="connsiteX4" fmla="*/ 4137628 w 4866039"/>
              <a:gd name="connsiteY4" fmla="*/ 27991 h 1773972"/>
              <a:gd name="connsiteX5" fmla="*/ 4137628 w 4866039"/>
              <a:gd name="connsiteY5" fmla="*/ 306680 h 1773972"/>
              <a:gd name="connsiteX6" fmla="*/ 4866039 w 4866039"/>
              <a:gd name="connsiteY6" fmla="*/ 187914 h 1773972"/>
              <a:gd name="connsiteX7" fmla="*/ 4137628 w 4866039"/>
              <a:gd name="connsiteY7" fmla="*/ 724714 h 1773972"/>
              <a:gd name="connsiteX8" fmla="*/ 4137628 w 4866039"/>
              <a:gd name="connsiteY8" fmla="*/ 1700126 h 1773972"/>
              <a:gd name="connsiteX9" fmla="*/ 3493962 w 4866039"/>
              <a:gd name="connsiteY9" fmla="*/ 1700126 h 1773972"/>
              <a:gd name="connsiteX10" fmla="*/ 2528463 w 4866039"/>
              <a:gd name="connsiteY10" fmla="*/ 1700126 h 1773972"/>
              <a:gd name="connsiteX11" fmla="*/ 2528463 w 4866039"/>
              <a:gd name="connsiteY11" fmla="*/ 1700126 h 1773972"/>
              <a:gd name="connsiteX12" fmla="*/ 275632 w 4866039"/>
              <a:gd name="connsiteY12" fmla="*/ 1700126 h 1773972"/>
              <a:gd name="connsiteX13" fmla="*/ 125024 w 4866039"/>
              <a:gd name="connsiteY13" fmla="*/ 703198 h 1773972"/>
              <a:gd name="connsiteX14" fmla="*/ 92752 w 4866039"/>
              <a:gd name="connsiteY14" fmla="*/ 48496 h 1773972"/>
              <a:gd name="connsiteX15" fmla="*/ 469270 w 4866039"/>
              <a:gd name="connsiteY15" fmla="*/ 48496 h 1773972"/>
              <a:gd name="connsiteX16" fmla="*/ 92751 w 4866039"/>
              <a:gd name="connsiteY16" fmla="*/ 6476 h 17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6039" h="1773972">
                <a:moveTo>
                  <a:pt x="92751" y="6476"/>
                </a:moveTo>
                <a:lnTo>
                  <a:pt x="2528463" y="27991"/>
                </a:lnTo>
                <a:lnTo>
                  <a:pt x="2528463" y="27991"/>
                </a:lnTo>
                <a:lnTo>
                  <a:pt x="3493962" y="27991"/>
                </a:lnTo>
                <a:cubicBezTo>
                  <a:pt x="3762156" y="27991"/>
                  <a:pt x="4030350" y="-18457"/>
                  <a:pt x="4137628" y="27991"/>
                </a:cubicBezTo>
                <a:cubicBezTo>
                  <a:pt x="4244906" y="74439"/>
                  <a:pt x="4016226" y="280026"/>
                  <a:pt x="4137628" y="306680"/>
                </a:cubicBezTo>
                <a:lnTo>
                  <a:pt x="4866039" y="187914"/>
                </a:lnTo>
                <a:lnTo>
                  <a:pt x="4137628" y="724714"/>
                </a:lnTo>
                <a:cubicBezTo>
                  <a:pt x="4016226" y="976749"/>
                  <a:pt x="4244906" y="1537558"/>
                  <a:pt x="4137628" y="1700126"/>
                </a:cubicBezTo>
                <a:cubicBezTo>
                  <a:pt x="4030350" y="1862694"/>
                  <a:pt x="3762156" y="1700126"/>
                  <a:pt x="3493962" y="1700126"/>
                </a:cubicBezTo>
                <a:lnTo>
                  <a:pt x="2528463" y="1700126"/>
                </a:lnTo>
                <a:lnTo>
                  <a:pt x="2528463" y="1700126"/>
                </a:lnTo>
                <a:cubicBezTo>
                  <a:pt x="2152991" y="1700126"/>
                  <a:pt x="676205" y="1866281"/>
                  <a:pt x="275632" y="1700126"/>
                </a:cubicBezTo>
                <a:cubicBezTo>
                  <a:pt x="-124941" y="1533971"/>
                  <a:pt x="125024" y="935439"/>
                  <a:pt x="125024" y="703198"/>
                </a:cubicBezTo>
                <a:cubicBezTo>
                  <a:pt x="125024" y="560268"/>
                  <a:pt x="35378" y="157613"/>
                  <a:pt x="92752" y="48496"/>
                </a:cubicBezTo>
                <a:cubicBezTo>
                  <a:pt x="150126" y="-60621"/>
                  <a:pt x="343764" y="48496"/>
                  <a:pt x="469270" y="48496"/>
                </a:cubicBezTo>
                <a:cubicBezTo>
                  <a:pt x="469270" y="2048"/>
                  <a:pt x="-250448" y="9893"/>
                  <a:pt x="92751" y="6476"/>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rot="227525">
            <a:off x="276225" y="1298755"/>
            <a:ext cx="4157957" cy="2097377"/>
          </a:xfrm>
          <a:custGeom>
            <a:avLst/>
            <a:gdLst>
              <a:gd name="connsiteX0" fmla="*/ -257887 w 4353262"/>
              <a:gd name="connsiteY0" fmla="*/ 1725258 h 1925619"/>
              <a:gd name="connsiteX1" fmla="*/ 192827 w 4353262"/>
              <a:gd name="connsiteY1" fmla="*/ 1359005 h 1925619"/>
              <a:gd name="connsiteX2" fmla="*/ 1926076 w 4353262"/>
              <a:gd name="connsiteY2" fmla="*/ 6400 h 1925619"/>
              <a:gd name="connsiteX3" fmla="*/ 3928449 w 4353262"/>
              <a:gd name="connsiteY3" fmla="*/ 391377 h 1925619"/>
              <a:gd name="connsiteX4" fmla="*/ 2549371 w 4353262"/>
              <a:gd name="connsiteY4" fmla="*/ 1911398 h 1925619"/>
              <a:gd name="connsiteX5" fmla="*/ 672809 w 4353262"/>
              <a:gd name="connsiteY5" fmla="*/ 1658879 h 1925619"/>
              <a:gd name="connsiteX6" fmla="*/ -257887 w 4353262"/>
              <a:gd name="connsiteY6" fmla="*/ 1725258 h 1925619"/>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3218" h="1925645">
                <a:moveTo>
                  <a:pt x="0" y="1725272"/>
                </a:moveTo>
                <a:cubicBezTo>
                  <a:pt x="623574" y="1646218"/>
                  <a:pt x="300476" y="1481103"/>
                  <a:pt x="450714" y="1359019"/>
                </a:cubicBezTo>
                <a:cubicBezTo>
                  <a:pt x="-155743" y="764863"/>
                  <a:pt x="719985" y="81456"/>
                  <a:pt x="2183963" y="6414"/>
                </a:cubicBezTo>
                <a:cubicBezTo>
                  <a:pt x="2959179" y="-33323"/>
                  <a:pt x="3723162" y="113561"/>
                  <a:pt x="4186336" y="391391"/>
                </a:cubicBezTo>
                <a:cubicBezTo>
                  <a:pt x="5146480" y="967323"/>
                  <a:pt x="4401111" y="1788869"/>
                  <a:pt x="2807258" y="1911412"/>
                </a:cubicBezTo>
                <a:cubicBezTo>
                  <a:pt x="2126587" y="1963745"/>
                  <a:pt x="1430169" y="1870032"/>
                  <a:pt x="930696" y="1658893"/>
                </a:cubicBezTo>
                <a:cubicBezTo>
                  <a:pt x="620464" y="1681019"/>
                  <a:pt x="600688" y="1929055"/>
                  <a:pt x="0" y="1725272"/>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9" name="TextBox 8"/>
          <p:cNvSpPr txBox="1"/>
          <p:nvPr/>
        </p:nvSpPr>
        <p:spPr>
          <a:xfrm>
            <a:off x="2850777"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881" b="99224" l="9961" r="97070">
                        <a14:foregroundMark x1="35156" y1="10479" x2="55078" y2="70116"/>
                        <a14:foregroundMark x1="27539" y1="17206" x2="28906" y2="21216"/>
                        <a14:foregroundMark x1="60938" y1="27555" x2="66602" y2="32859"/>
                        <a14:foregroundMark x1="33789" y1="49288" x2="83203" y2="49288"/>
                        <a14:foregroundMark x1="36523" y1="42303" x2="76563" y2="42303"/>
                        <a14:foregroundMark x1="67969" y1="37646" x2="80273" y2="48383"/>
                        <a14:foregroundMark x1="75195" y1="51488" x2="78516" y2="55239"/>
                        <a14:foregroundMark x1="30859" y1="52393" x2="38477" y2="59379"/>
                        <a14:foregroundMark x1="26563" y1="50194" x2="42383" y2="55239"/>
                        <a14:foregroundMark x1="33203" y1="61320" x2="43164" y2="60673"/>
                        <a14:foregroundMark x1="51367" y1="70763" x2="75586" y2="56792"/>
                        <a14:foregroundMark x1="33789" y1="68564" x2="38086" y2="68823"/>
                        <a14:foregroundMark x1="34766" y1="69728" x2="39063" y2="70116"/>
                      </a14:backgroundRemoval>
                    </a14:imgEffect>
                  </a14:imgLayer>
                </a14:imgProps>
              </a:ext>
            </a:extLst>
          </a:blip>
          <a:stretch>
            <a:fillRect/>
          </a:stretch>
        </p:blipFill>
        <p:spPr>
          <a:xfrm>
            <a:off x="-487227" y="3453779"/>
            <a:ext cx="2262047" cy="3415161"/>
          </a:xfrm>
          <a:prstGeom prst="rect">
            <a:avLst/>
          </a:prstGeom>
        </p:spPr>
      </p:pic>
      <p:sp>
        <p:nvSpPr>
          <p:cNvPr id="11" name="TextBox 10">
            <a:extLst>
              <a:ext uri="{FF2B5EF4-FFF2-40B4-BE49-F238E27FC236}">
                <a16:creationId xmlns:a16="http://schemas.microsoft.com/office/drawing/2014/main" xmlns="" id="{8BAB906A-1694-05DB-A671-51D0AA73C0B5}"/>
              </a:ext>
            </a:extLst>
          </p:cNvPr>
          <p:cNvSpPr txBox="1"/>
          <p:nvPr/>
        </p:nvSpPr>
        <p:spPr>
          <a:xfrm>
            <a:off x="748661" y="1552107"/>
            <a:ext cx="3685521" cy="1569660"/>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Ở quê tớ mọi người thường vẽ, treo đèn lồng, cờ để trang trí cảnh quan trong những dịp lễ, tết.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3725" b="96848" l="2677" r="97706"/>
                    </a14:imgEffect>
                  </a14:imgLayer>
                </a14:imgProps>
              </a:ext>
            </a:extLst>
          </a:blip>
          <a:stretch>
            <a:fillRect/>
          </a:stretch>
        </p:blipFill>
        <p:spPr>
          <a:xfrm>
            <a:off x="8712804" y="3238832"/>
            <a:ext cx="2664172" cy="3555626"/>
          </a:xfrm>
          <a:prstGeom prst="rect">
            <a:avLst/>
          </a:prstGeom>
        </p:spPr>
      </p:pic>
      <p:sp>
        <p:nvSpPr>
          <p:cNvPr id="14" name="TextBox 13">
            <a:extLst>
              <a:ext uri="{FF2B5EF4-FFF2-40B4-BE49-F238E27FC236}">
                <a16:creationId xmlns:a16="http://schemas.microsoft.com/office/drawing/2014/main" xmlns="" id="{8BAB906A-1694-05DB-A671-51D0AA73C0B5}"/>
              </a:ext>
            </a:extLst>
          </p:cNvPr>
          <p:cNvSpPr txBox="1"/>
          <p:nvPr/>
        </p:nvSpPr>
        <p:spPr>
          <a:xfrm>
            <a:off x="4766264" y="4624661"/>
            <a:ext cx="3605585"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hãy cùng làm các sản phẩm để trang trí</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cảnh quan nơi mình sống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61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9"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21133" y="1809713"/>
            <a:ext cx="8229600" cy="436274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548798" y="79620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TextBox 1"/>
          <p:cNvSpPr txBox="1"/>
          <p:nvPr/>
        </p:nvSpPr>
        <p:spPr>
          <a:xfrm>
            <a:off x="3067050" y="1903948"/>
            <a:ext cx="7717213" cy="4154984"/>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Tô màu </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Bức tranh vẽ những hình ảnh gì? ……………………………………………….……………..</a:t>
            </a:r>
          </a:p>
          <a:p>
            <a:r>
              <a:rPr lang="vi-VN" sz="2400">
                <a:latin typeface="Roboto" panose="02000000000000000000" pitchFamily="2" charset="0"/>
                <a:ea typeface="Roboto" panose="02000000000000000000" pitchFamily="2" charset="0"/>
              </a:rPr>
              <a:t>3. Nơi em ở có </a:t>
            </a:r>
            <a:r>
              <a:rPr lang="en-US" sz="2400">
                <a:latin typeface="Roboto" panose="02000000000000000000" pitchFamily="2" charset="0"/>
                <a:ea typeface="Roboto" panose="02000000000000000000" pitchFamily="2" charset="0"/>
              </a:rPr>
              <a:t>những </a:t>
            </a:r>
            <a:r>
              <a:rPr lang="vi-VN" sz="2400">
                <a:latin typeface="Roboto" panose="02000000000000000000" pitchFamily="2" charset="0"/>
                <a:ea typeface="Roboto" panose="02000000000000000000" pitchFamily="2" charset="0"/>
              </a:rPr>
              <a:t>hình ảnh này không? .………………………………………………………………</a:t>
            </a:r>
          </a:p>
        </p:txBody>
      </p:sp>
      <p:sp>
        <p:nvSpPr>
          <p:cNvPr id="13" name="TextBox 12"/>
          <p:cNvSpPr txBox="1"/>
          <p:nvPr/>
        </p:nvSpPr>
        <p:spPr>
          <a:xfrm>
            <a:off x="2790825" y="4793246"/>
            <a:ext cx="7759908" cy="400110"/>
          </a:xfrm>
          <a:prstGeom prst="rect">
            <a:avLst/>
          </a:prstGeom>
          <a:noFill/>
        </p:spPr>
        <p:txBody>
          <a:bodyPr wrap="square" rtlCol="0">
            <a:spAutoFit/>
          </a:bodyPr>
          <a:lstStyle/>
          <a:p>
            <a:pPr lvl="0" algn="just">
              <a:defRPr/>
            </a:pPr>
            <a:r>
              <a:rPr lang="vi-VN" altLang="zh-CN" sz="2000">
                <a:solidFill>
                  <a:srgbClr val="FF0000"/>
                </a:solidFill>
                <a:latin typeface="Roboto" panose="02000000000000000000" pitchFamily="2" charset="0"/>
                <a:ea typeface="Roboto" panose="02000000000000000000" pitchFamily="2" charset="0"/>
              </a:rPr>
              <a:t>Bức tranh vẽ mây, núi cây, đồng ruộng, trâu cày và cậu bé chăn trâu</a:t>
            </a: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548798" y="1977128"/>
            <a:ext cx="5410200" cy="2533650"/>
          </a:xfrm>
          <a:prstGeom prst="rect">
            <a:avLst/>
          </a:prstGeom>
          <a:noFill/>
          <a:ln>
            <a:noFill/>
          </a:ln>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46"/>
            <a:ext cx="7229139" cy="6841596"/>
          </a:xfrm>
          <a:prstGeom prst="rect">
            <a:avLst/>
          </a:prstGeom>
        </p:spPr>
      </p:pic>
      <p:sp>
        <p:nvSpPr>
          <p:cNvPr id="8" name="TextBox 7"/>
          <p:cNvSpPr txBox="1"/>
          <p:nvPr/>
        </p:nvSpPr>
        <p:spPr>
          <a:xfrm>
            <a:off x="7113757" y="1124809"/>
            <a:ext cx="4867837" cy="1569660"/>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CÙNG KHÁM PHÁ QUANG CẢNH XUNG QUANH CHÚNG TA</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4209" y="2740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7645095" y="2701552"/>
            <a:ext cx="403445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Quan sát và giới thiệu cho bạn về quang cảnh làng xóm, đường phố trong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7523028" y="4042474"/>
            <a:ext cx="1349128"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Gợi ý</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523028" y="4515297"/>
            <a:ext cx="40492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Trong tranh có những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516269" y="4988120"/>
            <a:ext cx="1337276" cy="1569660"/>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Mô tả:</a:t>
            </a:r>
          </a:p>
          <a:p>
            <a:pPr lvl="0" algn="ju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Ruộng</a:t>
            </a:r>
          </a:p>
          <a:p>
            <a:pPr lvl="0" algn="just">
              <a:defRPr/>
            </a:pPr>
            <a:r>
              <a:rPr lang="en-US" altLang="zh-CN" sz="2400">
                <a:solidFill>
                  <a:srgbClr val="002060"/>
                </a:solidFill>
                <a:latin typeface="Roboto" panose="02000000000000000000" pitchFamily="2" charset="0"/>
                <a:ea typeface="Roboto" panose="02000000000000000000" pitchFamily="2" charset="0"/>
              </a:rPr>
              <a:t>Núi</a:t>
            </a:r>
          </a:p>
          <a:p>
            <a:pPr lvl="0" algn="ju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Cây</a:t>
            </a:r>
          </a:p>
        </p:txBody>
      </p:sp>
      <p:sp>
        <p:nvSpPr>
          <p:cNvPr id="12" name="TextBox 11"/>
          <p:cNvSpPr txBox="1"/>
          <p:nvPr/>
        </p:nvSpPr>
        <p:spPr>
          <a:xfrm>
            <a:off x="8819419" y="4976962"/>
            <a:ext cx="3252135" cy="1569660"/>
          </a:xfrm>
          <a:prstGeom prst="rect">
            <a:avLst/>
          </a:prstGeom>
          <a:noFill/>
        </p:spPr>
        <p:txBody>
          <a:bodyPr wrap="square" rtlCol="0">
            <a:spAutoFit/>
          </a:bodyPr>
          <a:lstStyle/>
          <a:p>
            <a:pPr lvl="0" algn="ju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Con đường</a:t>
            </a:r>
          </a:p>
          <a:p>
            <a:pPr lvl="0" algn="ju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Ngôi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a:p>
            <a:pPr lvl="0" algn="just">
              <a:defRPr/>
            </a:pPr>
            <a:r>
              <a:rPr lang="en-US" altLang="zh-CN" sz="2400">
                <a:solidFill>
                  <a:srgbClr val="002060"/>
                </a:solidFill>
                <a:latin typeface="Roboto" panose="02000000000000000000" pitchFamily="2" charset="0"/>
                <a:ea typeface="Roboto" panose="02000000000000000000" pitchFamily="2" charset="0"/>
              </a:rPr>
              <a:t>Phương tiện di chuyển</a:t>
            </a:r>
          </a:p>
          <a:p>
            <a:pPr lvl="0" algn="ju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Hồ</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(ao)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4"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8565" y="675234"/>
            <a:ext cx="4867837" cy="1569660"/>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CÙNG KHÁM PHÁ QUANG CẢNH XUNG QUANH CHÚNG TA</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 y="-59211"/>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728277" y="2319963"/>
            <a:ext cx="403445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Quan sát và giới thiệu cho bạn về quang cảnh làng xóm, đường phố trong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1028946" y="3850317"/>
            <a:ext cx="40492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Trong tranh có những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3425459" y="4642008"/>
            <a:ext cx="1337276" cy="1200329"/>
          </a:xfrm>
          <a:prstGeom prst="rect">
            <a:avLst/>
          </a:prstGeom>
          <a:noFill/>
        </p:spPr>
        <p:txBody>
          <a:bodyPr wrap="square" rtlCol="0">
            <a:spAutoFit/>
          </a:bodyPr>
          <a:lstStyle/>
          <a:p>
            <a:pPr lvl="0" algn="r">
              <a:defRPr/>
            </a:pPr>
            <a:r>
              <a:rPr lang="en-US" altLang="zh-CN" sz="2400">
                <a:solidFill>
                  <a:srgbClr val="002060"/>
                </a:solidFill>
                <a:latin typeface="Roboto" panose="02000000000000000000" pitchFamily="2" charset="0"/>
                <a:ea typeface="Roboto" panose="02000000000000000000" pitchFamily="2" charset="0"/>
              </a:rPr>
              <a:t>Mô tả:</a:t>
            </a:r>
          </a:p>
          <a:p>
            <a:pPr lvl="0" algn="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Tòa</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a:p>
            <a:pPr lvl="0" algn="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Cây cối</a:t>
            </a:r>
          </a:p>
        </p:txBody>
      </p:sp>
      <p:sp>
        <p:nvSpPr>
          <p:cNvPr id="12" name="TextBox 11"/>
          <p:cNvSpPr txBox="1"/>
          <p:nvPr/>
        </p:nvSpPr>
        <p:spPr>
          <a:xfrm>
            <a:off x="1558877" y="5694923"/>
            <a:ext cx="3252135" cy="830997"/>
          </a:xfrm>
          <a:prstGeom prst="rect">
            <a:avLst/>
          </a:prstGeom>
          <a:noFill/>
        </p:spPr>
        <p:txBody>
          <a:bodyPr wrap="square" rtlCol="0">
            <a:spAutoFit/>
          </a:bodyPr>
          <a:lstStyle/>
          <a:p>
            <a:pPr lvl="0" algn="r">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Con đường</a:t>
            </a:r>
          </a:p>
          <a:p>
            <a:pPr lvl="0" algn="r">
              <a:defRPr/>
            </a:pPr>
            <a:r>
              <a:rPr lang="en-US" altLang="zh-CN" sz="2400">
                <a:solidFill>
                  <a:srgbClr val="002060"/>
                </a:solidFill>
                <a:latin typeface="Roboto" panose="02000000000000000000" pitchFamily="2" charset="0"/>
                <a:ea typeface="Roboto" panose="02000000000000000000" pitchFamily="2" charset="0"/>
              </a:rPr>
              <a:t>Phương tiện di chuyển</a:t>
            </a:r>
          </a:p>
        </p:txBody>
      </p:sp>
      <p:pic>
        <p:nvPicPr>
          <p:cNvPr id="3" name="Picture 2"/>
          <p:cNvPicPr>
            <a:picLocks noChangeAspect="1"/>
          </p:cNvPicPr>
          <p:nvPr/>
        </p:nvPicPr>
        <p:blipFill>
          <a:blip r:embed="rId4"/>
          <a:stretch>
            <a:fillRect/>
          </a:stretch>
        </p:blipFill>
        <p:spPr>
          <a:xfrm>
            <a:off x="5078243" y="0"/>
            <a:ext cx="7113757" cy="6858000"/>
          </a:xfrm>
          <a:prstGeom prst="rect">
            <a:avLst/>
          </a:prstGeom>
        </p:spPr>
      </p:pic>
    </p:spTree>
    <p:extLst>
      <p:ext uri="{BB962C8B-B14F-4D97-AF65-F5344CB8AC3E}">
        <p14:creationId xmlns:p14="http://schemas.microsoft.com/office/powerpoint/2010/main" val="11721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378565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Em hãy cho biết cảnh quan gồm những gì?</a:t>
            </a:r>
          </a:p>
          <a:p>
            <a:r>
              <a:rPr lang="en-US" sz="2400">
                <a:latin typeface="Roboto" panose="02000000000000000000" pitchFamily="2" charset="0"/>
                <a:ea typeface="Roboto" panose="02000000000000000000" pitchFamily="2" charset="0"/>
              </a:rPr>
              <a:t>………………………………………………………………………………………………………………………2. Em hãy phân loại:</a:t>
            </a:r>
          </a:p>
          <a:p>
            <a:r>
              <a:rPr lang="en-US" sz="2400">
                <a:latin typeface="Roboto" panose="02000000000000000000" pitchFamily="2" charset="0"/>
                <a:ea typeface="Roboto" panose="02000000000000000000" pitchFamily="2" charset="0"/>
              </a:rPr>
              <a:t>- Những gì đứng yên?..............................................................................</a:t>
            </a:r>
          </a:p>
          <a:p>
            <a:r>
              <a:rPr lang="en-US" sz="2400">
                <a:latin typeface="Roboto" panose="02000000000000000000" pitchFamily="2" charset="0"/>
                <a:ea typeface="Roboto" panose="02000000000000000000" pitchFamily="2" charset="0"/>
              </a:rPr>
              <a:t>- Những gì chuyển động? .......................................................................</a:t>
            </a:r>
          </a:p>
          <a:p>
            <a:r>
              <a:rPr lang="en-US" sz="2400">
                <a:latin typeface="Roboto" panose="02000000000000000000" pitchFamily="2" charset="0"/>
                <a:ea typeface="Roboto" panose="02000000000000000000" pitchFamily="2" charset="0"/>
              </a:rPr>
              <a:t>3. Cảnh quan nông thôn và cảnh quan thành thị có gì giống và khác nhau</a:t>
            </a:r>
            <a:r>
              <a:rPr lang="vi-VN" sz="2400">
                <a:latin typeface="Roboto" panose="02000000000000000000" pitchFamily="2" charset="0"/>
                <a:ea typeface="Roboto" panose="02000000000000000000" pitchFamily="2" charset="0"/>
              </a:rPr>
              <a:t> (Tham khảo, so sánh hình ảnh tr.50 và tr.51 SGK)</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 Giống nhau: .........................................................................................</a:t>
            </a:r>
          </a:p>
          <a:p>
            <a:r>
              <a:rPr lang="en-US" sz="2400">
                <a:latin typeface="Roboto" panose="02000000000000000000" pitchFamily="2" charset="0"/>
                <a:ea typeface="Roboto" panose="02000000000000000000" pitchFamily="2" charset="0"/>
              </a:rPr>
              <a:t>- Khác nhau:  …........................................................................................</a:t>
            </a:r>
            <a:endParaRPr lang="vi-VN"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Cảnh quan gồm </a:t>
            </a:r>
            <a:r>
              <a:rPr lang="en-US" altLang="zh-CN" sz="2400">
                <a:solidFill>
                  <a:srgbClr val="FF0000"/>
                </a:solidFill>
                <a:latin typeface="Roboto" panose="02000000000000000000" pitchFamily="2" charset="0"/>
                <a:ea typeface="Roboto" panose="02000000000000000000" pitchFamily="2" charset="0"/>
              </a:rPr>
              <a:t>cảnh vật, cây cối, động vật</a:t>
            </a:r>
            <a:r>
              <a:rPr lang="vi-VN" altLang="zh-CN" sz="2400">
                <a:solidFill>
                  <a:srgbClr val="FF0000"/>
                </a:solidFill>
                <a:latin typeface="Roboto" panose="02000000000000000000" pitchFamily="2" charset="0"/>
                <a:ea typeface="Roboto" panose="02000000000000000000" pitchFamily="2" charset="0"/>
              </a:rPr>
              <a:t>, khí hậu, môi trường</a:t>
            </a:r>
          </a:p>
        </p:txBody>
      </p:sp>
      <p:sp>
        <p:nvSpPr>
          <p:cNvPr id="23" name="TextBox 22"/>
          <p:cNvSpPr txBox="1"/>
          <p:nvPr/>
        </p:nvSpPr>
        <p:spPr>
          <a:xfrm>
            <a:off x="4521886" y="2791570"/>
            <a:ext cx="3539819"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Cây, núi, nhà</a:t>
            </a:r>
          </a:p>
        </p:txBody>
      </p:sp>
      <p:sp>
        <p:nvSpPr>
          <p:cNvPr id="24" name="TextBox 23"/>
          <p:cNvSpPr txBox="1"/>
          <p:nvPr/>
        </p:nvSpPr>
        <p:spPr>
          <a:xfrm>
            <a:off x="3280696" y="4691517"/>
            <a:ext cx="868364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Nông thôn: Nhà 1 tầng, có đồng ruộng</a:t>
            </a:r>
          </a:p>
        </p:txBody>
      </p:sp>
      <p:sp>
        <p:nvSpPr>
          <p:cNvPr id="25" name="TextBox 24"/>
          <p:cNvSpPr txBox="1"/>
          <p:nvPr/>
        </p:nvSpPr>
        <p:spPr>
          <a:xfrm>
            <a:off x="3385471" y="4269513"/>
            <a:ext cx="7011235"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Có nhà, cây, người, xe</a:t>
            </a:r>
          </a:p>
        </p:txBody>
      </p:sp>
      <p:sp>
        <p:nvSpPr>
          <p:cNvPr id="13" name="TextBox 12"/>
          <p:cNvSpPr txBox="1"/>
          <p:nvPr/>
        </p:nvSpPr>
        <p:spPr>
          <a:xfrm>
            <a:off x="4793720" y="3204121"/>
            <a:ext cx="3539819"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Con người, xe, động vật</a:t>
            </a:r>
          </a:p>
        </p:txBody>
      </p:sp>
      <p:sp>
        <p:nvSpPr>
          <p:cNvPr id="14" name="TextBox 13"/>
          <p:cNvSpPr txBox="1"/>
          <p:nvPr/>
        </p:nvSpPr>
        <p:spPr>
          <a:xfrm>
            <a:off x="1451897" y="5069413"/>
            <a:ext cx="868364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Thành  thị: Nhà cao tầng, có xe ô tô, có cảnh sát giao thông</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13"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5920</TotalTime>
  <Words>1030</Words>
  <Application>Microsoft Office PowerPoint</Application>
  <PresentationFormat>Custom</PresentationFormat>
  <Paragraphs>116</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Times New Roman</vt:lpstr>
      <vt:lpstr>Roboto Black</vt:lpstr>
      <vt:lpstr>Roboto</vt:lpstr>
      <vt:lpstr>Pangolin</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373</cp:revision>
  <dcterms:created xsi:type="dcterms:W3CDTF">2023-04-01T23:44:56Z</dcterms:created>
  <dcterms:modified xsi:type="dcterms:W3CDTF">2024-11-08T08:29:40Z</dcterms:modified>
</cp:coreProperties>
</file>