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9"/>
  </p:notesMasterIdLst>
  <p:sldIdLst>
    <p:sldId id="344" r:id="rId2"/>
    <p:sldId id="268" r:id="rId3"/>
    <p:sldId id="341" r:id="rId4"/>
    <p:sldId id="334" r:id="rId5"/>
    <p:sldId id="335" r:id="rId6"/>
    <p:sldId id="337" r:id="rId7"/>
    <p:sldId id="338" r:id="rId8"/>
    <p:sldId id="336" r:id="rId9"/>
    <p:sldId id="275" r:id="rId10"/>
    <p:sldId id="285" r:id="rId11"/>
    <p:sldId id="283" r:id="rId12"/>
    <p:sldId id="287" r:id="rId13"/>
    <p:sldId id="284" r:id="rId14"/>
    <p:sldId id="288" r:id="rId15"/>
    <p:sldId id="278" r:id="rId16"/>
    <p:sldId id="290" r:id="rId17"/>
    <p:sldId id="276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6" r:id="rId26"/>
    <p:sldId id="300" r:id="rId27"/>
    <p:sldId id="303" r:id="rId28"/>
    <p:sldId id="305" r:id="rId29"/>
    <p:sldId id="309" r:id="rId30"/>
    <p:sldId id="313" r:id="rId31"/>
    <p:sldId id="339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6" r:id="rId42"/>
    <p:sldId id="327" r:id="rId43"/>
    <p:sldId id="328" r:id="rId44"/>
    <p:sldId id="329" r:id="rId45"/>
    <p:sldId id="330" r:id="rId46"/>
    <p:sldId id="331" r:id="rId47"/>
    <p:sldId id="332" r:id="rId48"/>
  </p:sldIdLst>
  <p:sldSz cx="12192000" cy="6858000"/>
  <p:notesSz cx="6858000" cy="9144000"/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612F-60DC-49B0-9E39-8227813975B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5F1E-2676-4EB7-80AC-8E99B3588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ACC4AD-4EB5-4DC2-9A8C-1994BD64C1C3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5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3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300" y="-152400"/>
            <a:ext cx="124460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4B75A58-0643-482D-9964-9AE4BDAF29A9}"/>
              </a:ext>
            </a:extLst>
          </p:cNvPr>
          <p:cNvSpPr/>
          <p:nvPr userDrawn="1"/>
        </p:nvSpPr>
        <p:spPr>
          <a:xfrm>
            <a:off x="10969626" y="57152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2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6.xml"/><Relationship Id="rId7" Type="http://schemas.openxmlformats.org/officeDocument/2006/relationships/image" Target="../media/image15.gif"/><Relationship Id="rId12" Type="http://schemas.openxmlformats.org/officeDocument/2006/relationships/image" Target="../media/image1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12.gif"/><Relationship Id="rId4" Type="http://schemas.openxmlformats.org/officeDocument/2006/relationships/slide" Target="slide7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ăn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ăt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Oval 1"/>
          <p:cNvSpPr/>
          <p:nvPr/>
        </p:nvSpPr>
        <p:spPr>
          <a:xfrm>
            <a:off x="470262" y="-1"/>
            <a:ext cx="1018903" cy="8121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14520" y="5314139"/>
            <a:ext cx="4450010" cy="1337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668" t="27597" r="54091" b="38776"/>
          <a:stretch/>
        </p:blipFill>
        <p:spPr>
          <a:xfrm>
            <a:off x="2099336" y="1368850"/>
            <a:ext cx="6788290" cy="3749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35413-9E08-4F1F-A415-89D867370E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668" t="27597" r="54091" b="38776"/>
          <a:stretch/>
        </p:blipFill>
        <p:spPr>
          <a:xfrm>
            <a:off x="673378" y="1233472"/>
            <a:ext cx="5812970" cy="3751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5680" y="4985095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2817" y="497944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016" y="1233472"/>
            <a:ext cx="4411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239015" y="2795029"/>
            <a:ext cx="4411749" cy="3050645"/>
            <a:chOff x="3810000" y="1447800"/>
            <a:chExt cx="2209800" cy="1524000"/>
          </a:xfrm>
        </p:grpSpPr>
        <p:sp>
          <p:nvSpPr>
            <p:cNvPr id="20" name="Rectangle 1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ă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FB5D3DD-E03A-416D-BC59-B35A9F620B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" y="0"/>
            <a:ext cx="1129671" cy="48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14520" y="5314139"/>
            <a:ext cx="4450010" cy="1337574"/>
          </a:xfrm>
          <a:prstGeom prst="rect">
            <a:avLst/>
          </a:prstGeom>
        </p:spPr>
      </p:pic>
      <p:pic>
        <p:nvPicPr>
          <p:cNvPr id="4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1956234" y="944248"/>
            <a:ext cx="8279532" cy="44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82FCD-8FEE-498F-8806-464F759976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497018" y="1202358"/>
            <a:ext cx="5924802" cy="36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58562" y="5024284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mắt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9074" y="50242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71883" y="1448431"/>
            <a:ext cx="380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ắ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71883" y="2883615"/>
            <a:ext cx="3801261" cy="3036436"/>
            <a:chOff x="3810000" y="1447800"/>
            <a:chExt cx="2209800" cy="1524000"/>
          </a:xfrm>
        </p:grpSpPr>
        <p:sp>
          <p:nvSpPr>
            <p:cNvPr id="16" name="Rectangle 1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ăt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ă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04FFF80-55A6-4CF8-A7F1-2953FDFC3F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668" t="27597" r="54091" b="38776"/>
          <a:stretch/>
        </p:blipFill>
        <p:spPr>
          <a:xfrm>
            <a:off x="624464" y="147210"/>
            <a:ext cx="5488953" cy="3751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6796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3131" y="507653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6662059" y="233763"/>
            <a:ext cx="4885508" cy="35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84150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72310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D5D36-5D1C-4562-ACF5-62442BECCA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24653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8F8111F-F598-4462-85A2-F81E0D2DDC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5" y="1516082"/>
            <a:ext cx="5937590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1240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DF886B-EB58-4223-BC23-FB6BED5AEB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91" y="1212209"/>
            <a:ext cx="3336256" cy="2419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4640655" y="1248739"/>
            <a:ext cx="3339455" cy="23833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367" y="1245338"/>
            <a:ext cx="3067469" cy="22809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90" y="4217407"/>
            <a:ext cx="3114061" cy="20581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73574" y="311374"/>
            <a:ext cx="9855543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2.</a:t>
            </a:r>
            <a:r>
              <a:rPr lang="vi-VN" sz="3200" dirty="0">
                <a:latin typeface="UTM Avo" panose="02040603050506020204" pitchFamily="18" charset="0"/>
              </a:rPr>
              <a:t> 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vi-VN" sz="3200" dirty="0">
                <a:latin typeface="UTM Avo" panose="02040603050506020204" pitchFamily="18" charset="0"/>
              </a:rPr>
              <a:t>? 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r>
              <a:rPr lang="vi-VN" sz="3200" dirty="0">
                <a:latin typeface="UTM Avo" panose="02040603050506020204" pitchFamily="18" charset="0"/>
              </a:rPr>
              <a:t>?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879" y="4353884"/>
            <a:ext cx="3442231" cy="16109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4303" y="4221932"/>
            <a:ext cx="3067469" cy="20172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1357" y="3081263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chim cắt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8970932" y="5737359"/>
            <a:ext cx="2429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trăn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8786270" y="302667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bắt cá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4574992" y="2910497"/>
            <a:ext cx="35629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củ sắn (củ mì)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862945" y="573139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khăn mặt</a:t>
            </a:r>
            <a:endParaRPr lang="en-US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92692" y="568218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thợ lặn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57592-DE9D-4F60-88F9-CF09C1CEE0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2788" r="3981" b="4652"/>
          <a:stretch/>
        </p:blipFill>
        <p:spPr>
          <a:xfrm>
            <a:off x="2841246" y="302771"/>
            <a:ext cx="6133699" cy="4728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1246" y="5031314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chim cắt</a:t>
            </a:r>
            <a:endParaRPr lang="en-US" sz="8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502C7-F379-4274-ACDB-C64DDCCC08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82" y="880518"/>
            <a:ext cx="5327602" cy="3724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3229" y="4605126"/>
            <a:ext cx="8425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ủ sắn</a:t>
            </a:r>
            <a:r>
              <a:rPr kumimoji="0" lang="vi-VN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(củ mì)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8D9D6-5D94-437E-B175-C0F5245F4D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8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566" y="45098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2255" y="1392772"/>
            <a:ext cx="5956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  <p:pic>
        <p:nvPicPr>
          <p:cNvPr id="10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40">
            <a:off x="10899875" y="83453"/>
            <a:ext cx="1079007" cy="14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/>
          <p:cNvCxnSpPr>
            <a:stCxn id="10" idx="2"/>
          </p:cNvCxnSpPr>
          <p:nvPr/>
        </p:nvCxnSpPr>
        <p:spPr>
          <a:xfrm rot="5400000">
            <a:off x="8259043" y="2801115"/>
            <a:ext cx="4270293" cy="1570545"/>
          </a:xfrm>
          <a:prstGeom prst="curvedConnector3">
            <a:avLst>
              <a:gd name="adj1" fmla="val 50000"/>
            </a:avLst>
          </a:prstGeom>
          <a:noFill/>
          <a:ln w="3175" cap="flat" cmpd="sng" algn="ctr">
            <a:solidFill>
              <a:srgbClr val="56BE80"/>
            </a:solidFill>
            <a:prstDash val="solid"/>
          </a:ln>
          <a:effectLst/>
        </p:spPr>
      </p:cxnSp>
      <p:sp>
        <p:nvSpPr>
          <p:cNvPr id="11" name="Oval 10"/>
          <p:cNvSpPr/>
          <p:nvPr/>
        </p:nvSpPr>
        <p:spPr>
          <a:xfrm>
            <a:off x="181293" y="152885"/>
            <a:ext cx="1058092" cy="408818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" t="1793" r="2515" b="3913"/>
          <a:stretch/>
        </p:blipFill>
        <p:spPr>
          <a:xfrm>
            <a:off x="3463208" y="752029"/>
            <a:ext cx="5265583" cy="3937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1384" y="4912061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bắt cá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3510F-9CCD-4DBD-899D-2FF297A383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0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r="3362" b="7597"/>
          <a:stretch/>
        </p:blipFill>
        <p:spPr>
          <a:xfrm>
            <a:off x="3563335" y="1093862"/>
            <a:ext cx="4884458" cy="3794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150" y="4887949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khăn mặt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866FB-2BFF-4D57-8F78-0146CF652F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90"/>
          <a:stretch/>
        </p:blipFill>
        <p:spPr>
          <a:xfrm>
            <a:off x="3533258" y="777667"/>
            <a:ext cx="4928944" cy="4221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1250" y="4998984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thợ lặn 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4F114-B523-4CB2-A091-14DBBF0C29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10383" r="6801" b="5310"/>
          <a:stretch/>
        </p:blipFill>
        <p:spPr>
          <a:xfrm>
            <a:off x="3469592" y="936209"/>
            <a:ext cx="5086505" cy="3749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150" y="4685476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trăn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A693D-9C65-4A96-89A9-05AC10DDEE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47" y="393376"/>
            <a:ext cx="2833191" cy="179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5686443" y="103127"/>
            <a:ext cx="2870014" cy="2031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115" y="488727"/>
            <a:ext cx="2795147" cy="1978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952" y="3705340"/>
            <a:ext cx="2650840" cy="2017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3183" y="1763092"/>
            <a:ext cx="26252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0412" y="5188759"/>
            <a:ext cx="16253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3468" y="2024139"/>
            <a:ext cx="2893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9825" y="2566083"/>
            <a:ext cx="1549533" cy="976897"/>
            <a:chOff x="390727" y="2611311"/>
            <a:chExt cx="1549533" cy="976897"/>
          </a:xfrm>
        </p:grpSpPr>
        <p:sp>
          <p:nvSpPr>
            <p:cNvPr id="17" name="TextBox 16"/>
            <p:cNvSpPr txBox="1"/>
            <p:nvPr/>
          </p:nvSpPr>
          <p:spPr>
            <a:xfrm>
              <a:off x="824235" y="2854778"/>
              <a:ext cx="1116025" cy="726894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Nối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630" y="4355031"/>
            <a:ext cx="2882698" cy="16109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45394" y="5673608"/>
            <a:ext cx="2893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 lặn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8461" y="4355031"/>
            <a:ext cx="2634017" cy="17560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07902" y="5680599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 mặt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13355" y="2868058"/>
            <a:ext cx="1199679" cy="7423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4281" y="1549553"/>
            <a:ext cx="3170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 sắn (củ mì)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913195" y="2119746"/>
            <a:ext cx="599839" cy="7483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028604" y="3610385"/>
            <a:ext cx="1131467" cy="956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513034" y="3239222"/>
            <a:ext cx="2695498" cy="861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32478" y="3501674"/>
            <a:ext cx="956566" cy="18518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33845" y="5253290"/>
            <a:ext cx="19363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4388" y="1534971"/>
            <a:ext cx="3170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 s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(củ mì)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3986" y="5637412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5706" y="5659026"/>
            <a:ext cx="2099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 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309830" y="2466342"/>
            <a:ext cx="1017736" cy="8560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8327566" y="2609452"/>
            <a:ext cx="2075515" cy="2849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06259" y="2303481"/>
            <a:ext cx="3603571" cy="5908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566952" y="3197035"/>
            <a:ext cx="2891922" cy="240234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380210" y="2014151"/>
            <a:ext cx="20457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7902" y="5625624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56872" y="1657771"/>
            <a:ext cx="26252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17013" y="2576410"/>
            <a:ext cx="1774277" cy="9734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 ăn và ăt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44746" y="5649200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151768" y="3608979"/>
            <a:ext cx="773985" cy="957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4DD7334F-EFCB-44AF-98C0-795595331E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709748" y="743492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9828" y="878158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38EB07-8334-46AF-9431-19E01A586D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1129671" cy="489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9" y="496617"/>
            <a:ext cx="10104181" cy="5891349"/>
          </a:xfrm>
          <a:prstGeom prst="rect">
            <a:avLst/>
          </a:prstGeom>
        </p:spPr>
      </p:pic>
      <p:grpSp>
        <p:nvGrpSpPr>
          <p:cNvPr id="6" name="组合 17"/>
          <p:cNvGrpSpPr/>
          <p:nvPr/>
        </p:nvGrpSpPr>
        <p:grpSpPr>
          <a:xfrm>
            <a:off x="3043647" y="342207"/>
            <a:ext cx="6766560" cy="1384995"/>
            <a:chOff x="-3107696" y="3637921"/>
            <a:chExt cx="2302855" cy="760288"/>
          </a:xfrm>
        </p:grpSpPr>
        <p:sp>
          <p:nvSpPr>
            <p:cNvPr id="7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50000"/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8" name="组合 19"/>
            <p:cNvGrpSpPr/>
            <p:nvPr/>
          </p:nvGrpSpPr>
          <p:grpSpPr>
            <a:xfrm>
              <a:off x="-3107696" y="3637921"/>
              <a:ext cx="2062357" cy="760288"/>
              <a:chOff x="5389248" y="3448161"/>
              <a:chExt cx="2062357" cy="760288"/>
            </a:xfrm>
          </p:grpSpPr>
          <p:sp>
            <p:nvSpPr>
              <p:cNvPr id="9" name="流程图: 数据 13"/>
              <p:cNvSpPr/>
              <p:nvPr/>
            </p:nvSpPr>
            <p:spPr>
              <a:xfrm>
                <a:off x="5389248" y="3471592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6293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0" name="TextBox 76"/>
              <p:cNvSpPr txBox="1"/>
              <p:nvPr/>
            </p:nvSpPr>
            <p:spPr>
              <a:xfrm>
                <a:off x="5614546" y="3448161"/>
                <a:ext cx="1648087" cy="760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>
                  <a:defRPr/>
                </a:pPr>
                <a:r>
                  <a:rPr lang="vi-VN" sz="60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Thư giãn</a:t>
                </a:r>
                <a:r>
                  <a:rPr lang="vi-VN" sz="6000" b="1" spc="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endParaRPr lang="en-US" sz="6000" b="1" spc="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2FA9EF-D855-41C3-BB16-8079FD4F45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6494" y="1694685"/>
            <a:ext cx="3460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FDED4-DEEB-40A8-A91F-DAE2737028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5151" y="508020"/>
            <a:ext cx="2860765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34FC6-6E32-4CA8-ACAF-46CBF8F7B2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7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2"/>
          <p:cNvSpPr/>
          <p:nvPr/>
        </p:nvSpPr>
        <p:spPr>
          <a:xfrm rot="5400000" flipV="1">
            <a:off x="5670164" y="185288"/>
            <a:ext cx="720090" cy="285737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0" name="圆角矩形 35"/>
          <p:cNvSpPr/>
          <p:nvPr/>
        </p:nvSpPr>
        <p:spPr>
          <a:xfrm rot="5400000" flipV="1">
            <a:off x="5835098" y="780496"/>
            <a:ext cx="720090" cy="35725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1" name="圆角矩形 36"/>
          <p:cNvSpPr/>
          <p:nvPr/>
        </p:nvSpPr>
        <p:spPr>
          <a:xfrm rot="5400000" flipV="1">
            <a:off x="6497873" y="1219054"/>
            <a:ext cx="720090" cy="4620994"/>
          </a:xfrm>
          <a:prstGeom prst="roundRect">
            <a:avLst>
              <a:gd name="adj" fmla="val 50000"/>
            </a:avLst>
          </a:prstGeom>
          <a:solidFill>
            <a:srgbClr val="C4D946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2" name="圆角矩形 50"/>
          <p:cNvSpPr/>
          <p:nvPr/>
        </p:nvSpPr>
        <p:spPr>
          <a:xfrm rot="5400000" flipV="1">
            <a:off x="7156783" y="2280670"/>
            <a:ext cx="720090" cy="47649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3" name="圆角矩形 58"/>
          <p:cNvSpPr/>
          <p:nvPr/>
        </p:nvSpPr>
        <p:spPr>
          <a:xfrm rot="5400000" flipV="1">
            <a:off x="7618386" y="2939851"/>
            <a:ext cx="817934" cy="567254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4" name="矩形 1"/>
          <p:cNvSpPr/>
          <p:nvPr/>
        </p:nvSpPr>
        <p:spPr>
          <a:xfrm rot="5400000" flipV="1">
            <a:off x="6415991" y="-1324000"/>
            <a:ext cx="45719" cy="45958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5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6381" y="1162274"/>
            <a:ext cx="5048055" cy="5255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68505" y="180224"/>
            <a:ext cx="478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5348" y="1162274"/>
            <a:ext cx="235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ữa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6213" y="2127141"/>
            <a:ext cx="240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6289" y="3150402"/>
            <a:ext cx="375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701" y="5280227"/>
            <a:ext cx="312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4188492"/>
            <a:ext cx="366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r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F9EC8F-F05F-40FE-A2B9-FE24F31678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53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116722" y="123464"/>
            <a:ext cx="7747719" cy="1542916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3" y="296815"/>
            <a:ext cx="8779455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TRÒ CHƠI</a:t>
            </a:r>
          </a:p>
        </p:txBody>
      </p:sp>
      <p:grpSp>
        <p:nvGrpSpPr>
          <p:cNvPr id="9" name="vong quay"/>
          <p:cNvGrpSpPr>
            <a:grpSpLocks/>
          </p:cNvGrpSpPr>
          <p:nvPr/>
        </p:nvGrpSpPr>
        <p:grpSpPr bwMode="auto">
          <a:xfrm>
            <a:off x="2178211" y="1937889"/>
            <a:ext cx="3716613" cy="3539430"/>
            <a:chOff x="5377562" y="318533"/>
            <a:chExt cx="6046271" cy="5828280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altLang="en-US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113248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433954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b="1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altLang="en-US" b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347125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altLang="en-US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 rot="1321648">
              <a:off x="8940447" y="3465465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b="1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69" y="3345787"/>
            <a:ext cx="743026" cy="7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588335" y="1937889"/>
            <a:ext cx="6057978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VÒNG QUAY MAY MẮN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9826" y="2937950"/>
            <a:ext cx="6178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vi-VN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Cách chơi: </a:t>
            </a:r>
            <a:r>
              <a:rPr lang="vi-VN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Có  4 ô số tương ứng với 4 câu hỏi. HS chọn ô số mình thích và trả lời câu hỏi ẩn trong ô số.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lvl="0" algn="just">
              <a:buClrTx/>
              <a:defRPr/>
            </a:pPr>
            <a:endParaRPr lang="vi-VN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lvl="0" algn="just">
              <a:buClrTx/>
              <a:defRPr/>
            </a:pPr>
            <a:r>
              <a:rPr lang="vi-VN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- Trên vòng quay có các số 0, 1, 2, 3 HS trả lời đúng sẽ được quay may mắn. Kim dừng lại ở số nào thì được cộng bằng đó điểm.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r="59108"/>
          <a:stretch/>
        </p:blipFill>
        <p:spPr>
          <a:xfrm>
            <a:off x="173252" y="2593475"/>
            <a:ext cx="1108971" cy="21988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9615"/>
          <a:stretch/>
        </p:blipFill>
        <p:spPr>
          <a:xfrm>
            <a:off x="1069240" y="2616467"/>
            <a:ext cx="1095237" cy="218039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81293" y="152885"/>
            <a:ext cx="1058092" cy="408818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21668" y="744044"/>
            <a:ext cx="11301326" cy="5630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442" y="741281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53314" y="126339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62510" y="109358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01786" y="224501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06858" y="207519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28248" y="259231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2476" y="256577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47115" y="305370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7409" y="359098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91038" y="340964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6093" y="154636"/>
            <a:ext cx="2860765" cy="509451"/>
            <a:chOff x="4000467" y="260140"/>
            <a:chExt cx="3232530" cy="846266"/>
          </a:xfrm>
        </p:grpSpPr>
        <p:sp>
          <p:nvSpPr>
            <p:cNvPr id="14" name="Rounded Rectangle 1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6FA0C-40F4-44C9-A2C6-08C7201369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6"/>
            <a:ext cx="1129671" cy="48985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796" t="20739" r="28011" b="17848"/>
          <a:stretch/>
        </p:blipFill>
        <p:spPr>
          <a:xfrm>
            <a:off x="521668" y="744044"/>
            <a:ext cx="11301326" cy="56828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86078" y="116515"/>
            <a:ext cx="4380297" cy="509451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5442" y="744044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78985" y="1274526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92909" y="1712403"/>
            <a:ext cx="4807891" cy="721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685442" y="2155719"/>
            <a:ext cx="3633240" cy="680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" name="Oval 9"/>
          <p:cNvSpPr/>
          <p:nvPr/>
        </p:nvSpPr>
        <p:spPr>
          <a:xfrm>
            <a:off x="6271642" y="1025098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50748" y="1691259"/>
            <a:ext cx="2336998" cy="265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" name="Oval 11"/>
          <p:cNvSpPr/>
          <p:nvPr/>
        </p:nvSpPr>
        <p:spPr>
          <a:xfrm>
            <a:off x="1178985" y="2235210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592909" y="2641112"/>
            <a:ext cx="5667700" cy="1832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V="1">
            <a:off x="685442" y="3099801"/>
            <a:ext cx="1307131" cy="2024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Oval 14"/>
          <p:cNvSpPr/>
          <p:nvPr/>
        </p:nvSpPr>
        <p:spPr>
          <a:xfrm>
            <a:off x="7133150" y="2032084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84269" y="2634551"/>
            <a:ext cx="1444421" cy="65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>
            <a:off x="1946432" y="2573819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80923" y="3057099"/>
            <a:ext cx="4520128" cy="4182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V="1">
            <a:off x="629294" y="3539283"/>
            <a:ext cx="2634275" cy="2557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Oval 19"/>
          <p:cNvSpPr/>
          <p:nvPr/>
        </p:nvSpPr>
        <p:spPr>
          <a:xfrm>
            <a:off x="6614670" y="2516867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852478" y="3078010"/>
            <a:ext cx="2108490" cy="92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Oval 21"/>
          <p:cNvSpPr/>
          <p:nvPr/>
        </p:nvSpPr>
        <p:spPr>
          <a:xfrm>
            <a:off x="3131083" y="2989165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384842" y="3535819"/>
            <a:ext cx="5516552" cy="3277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4" name="Oval 23"/>
          <p:cNvSpPr/>
          <p:nvPr/>
        </p:nvSpPr>
        <p:spPr>
          <a:xfrm>
            <a:off x="285175" y="3586650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67015" y="3984091"/>
            <a:ext cx="1862663" cy="4043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6" name="Oval 25"/>
          <p:cNvSpPr/>
          <p:nvPr/>
        </p:nvSpPr>
        <p:spPr>
          <a:xfrm>
            <a:off x="2447790" y="3462576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687901" y="3984091"/>
            <a:ext cx="4445249" cy="3062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4B33EDA-915A-4DD7-99FC-B91CECB369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1129671" cy="48985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68683" y="429643"/>
            <a:ext cx="4021283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53314" y="158997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5660" y="255852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FD31D3-9F53-4917-8271-F0030B9573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25436" y="416580"/>
            <a:ext cx="2860765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F5CC80-A83E-494F-966A-E0C6C0B216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3365" y="134773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3C108-FA5A-40D8-9D0A-3908C43214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21668" y="744044"/>
            <a:ext cx="11301326" cy="5478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442" y="780470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2743" y="34777"/>
            <a:ext cx="737917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 Hà có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những ai?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63040-134B-4CAF-84F3-A3BBB8C792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339" t="25999" r="28011" b="41224"/>
          <a:stretch/>
        </p:blipFill>
        <p:spPr>
          <a:xfrm>
            <a:off x="750033" y="1804191"/>
            <a:ext cx="2946346" cy="4439855"/>
          </a:xfrm>
          <a:prstGeom prst="rect">
            <a:avLst/>
          </a:prstGeom>
        </p:spPr>
      </p:pic>
      <p:sp>
        <p:nvSpPr>
          <p:cNvPr id="6" name="云形 18"/>
          <p:cNvSpPr/>
          <p:nvPr/>
        </p:nvSpPr>
        <p:spPr>
          <a:xfrm rot="21145751">
            <a:off x="2384222" y="3186082"/>
            <a:ext cx="1616201" cy="773983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bà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grpSp>
        <p:nvGrpSpPr>
          <p:cNvPr id="7" name="组合 17"/>
          <p:cNvGrpSpPr/>
          <p:nvPr/>
        </p:nvGrpSpPr>
        <p:grpSpPr>
          <a:xfrm>
            <a:off x="3095897" y="485308"/>
            <a:ext cx="6828005" cy="1434478"/>
            <a:chOff x="-3127181" y="3669002"/>
            <a:chExt cx="2322340" cy="960761"/>
          </a:xfrm>
        </p:grpSpPr>
        <p:sp>
          <p:nvSpPr>
            <p:cNvPr id="8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9" name="组合 19"/>
            <p:cNvGrpSpPr/>
            <p:nvPr/>
          </p:nvGrpSpPr>
          <p:grpSpPr>
            <a:xfrm>
              <a:off x="-3127181" y="3822640"/>
              <a:ext cx="2062357" cy="807123"/>
              <a:chOff x="5369763" y="3632880"/>
              <a:chExt cx="2062357" cy="807123"/>
            </a:xfrm>
          </p:grpSpPr>
          <p:sp>
            <p:nvSpPr>
              <p:cNvPr id="10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1" name="TextBox 76"/>
              <p:cNvSpPr txBox="1"/>
              <p:nvPr/>
            </p:nvSpPr>
            <p:spPr>
              <a:xfrm>
                <a:off x="5581463" y="3636066"/>
                <a:ext cx="1493754" cy="803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lvl="0">
                  <a:defRPr/>
                </a:pPr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N</a:t>
                </a:r>
                <a:r>
                  <a:rPr lang="vi-VN" sz="4800" b="1" spc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hà Hà có</a:t>
                </a:r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  <a:endParaRPr lang="en-US" sz="4800" b="1" spc="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796" t="57933" r="28011" b="17848"/>
          <a:stretch/>
        </p:blipFill>
        <p:spPr>
          <a:xfrm>
            <a:off x="3979593" y="1804191"/>
            <a:ext cx="7620223" cy="4544357"/>
          </a:xfrm>
          <a:prstGeom prst="rect">
            <a:avLst/>
          </a:prstGeom>
        </p:spPr>
      </p:pic>
      <p:sp>
        <p:nvSpPr>
          <p:cNvPr id="13" name="云形 19"/>
          <p:cNvSpPr/>
          <p:nvPr/>
        </p:nvSpPr>
        <p:spPr>
          <a:xfrm rot="21145751">
            <a:off x="3473867" y="2280209"/>
            <a:ext cx="1295134" cy="647524"/>
          </a:xfrm>
          <a:prstGeom prst="cloud">
            <a:avLst/>
          </a:prstGeom>
          <a:solidFill>
            <a:srgbClr val="FFFF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ba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4" name="云形 21"/>
          <p:cNvSpPr/>
          <p:nvPr/>
        </p:nvSpPr>
        <p:spPr>
          <a:xfrm rot="21145751">
            <a:off x="7194705" y="2877410"/>
            <a:ext cx="1244383" cy="97489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Hà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5" name="云形 21"/>
          <p:cNvSpPr/>
          <p:nvPr/>
        </p:nvSpPr>
        <p:spPr>
          <a:xfrm rot="21145751">
            <a:off x="664396" y="3844189"/>
            <a:ext cx="1689169" cy="1078248"/>
          </a:xfrm>
          <a:prstGeom prst="cloud">
            <a:avLst/>
          </a:prstGeom>
          <a:solidFill>
            <a:srgbClr val="FFACAB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bé</a:t>
            </a:r>
            <a:r>
              <a:rPr lang="en-US" altLang="zh-CN" sz="3000" b="1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Lê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6" name="云形 19"/>
          <p:cNvSpPr/>
          <p:nvPr/>
        </p:nvSpPr>
        <p:spPr>
          <a:xfrm rot="21145751">
            <a:off x="10491074" y="3070167"/>
            <a:ext cx="1388119" cy="738711"/>
          </a:xfrm>
          <a:prstGeom prst="cloud">
            <a:avLst/>
          </a:prstGeom>
          <a:solidFill>
            <a:srgbClr val="FFFF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má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9C2D7F-870B-4931-AEB4-08B2A604D9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1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683" y="294048"/>
            <a:ext cx="5975228" cy="830997"/>
          </a:xfrm>
          <a:prstGeom prst="rect">
            <a:avLst/>
          </a:prstGeom>
          <a:solidFill>
            <a:srgbClr val="CFEA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6 giờ, ba làm gì?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2354" y="1557655"/>
            <a:ext cx="8686800" cy="40318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96" t="57933" r="49437" b="17848"/>
          <a:stretch/>
        </p:blipFill>
        <p:spPr>
          <a:xfrm>
            <a:off x="1491739" y="1269242"/>
            <a:ext cx="9692640" cy="4587559"/>
          </a:xfrm>
          <a:prstGeom prst="rect">
            <a:avLst/>
          </a:prstGeom>
        </p:spPr>
      </p:pic>
      <p:grpSp>
        <p:nvGrpSpPr>
          <p:cNvPr id="5" name="组合 17"/>
          <p:cNvGrpSpPr/>
          <p:nvPr/>
        </p:nvGrpSpPr>
        <p:grpSpPr>
          <a:xfrm>
            <a:off x="1491739" y="5426752"/>
            <a:ext cx="9401280" cy="861752"/>
            <a:chOff x="-3139605" y="5976484"/>
            <a:chExt cx="2296473" cy="577171"/>
          </a:xfrm>
        </p:grpSpPr>
        <p:sp>
          <p:nvSpPr>
            <p:cNvPr id="6" name="流程图: 数据 13"/>
            <p:cNvSpPr/>
            <p:nvPr/>
          </p:nvSpPr>
          <p:spPr>
            <a:xfrm>
              <a:off x="-3049505" y="5976484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7" name="组合 19"/>
            <p:cNvGrpSpPr/>
            <p:nvPr/>
          </p:nvGrpSpPr>
          <p:grpSpPr>
            <a:xfrm>
              <a:off x="-3139605" y="5977590"/>
              <a:ext cx="2062357" cy="576065"/>
              <a:chOff x="5357339" y="5787830"/>
              <a:chExt cx="2062357" cy="576065"/>
            </a:xfrm>
          </p:grpSpPr>
          <p:sp>
            <p:nvSpPr>
              <p:cNvPr id="8" name="流程图: 数据 13"/>
              <p:cNvSpPr/>
              <p:nvPr/>
            </p:nvSpPr>
            <p:spPr>
              <a:xfrm>
                <a:off x="5357339" y="5787830"/>
                <a:ext cx="2062357" cy="576065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9" name="TextBox 76"/>
              <p:cNvSpPr txBox="1"/>
              <p:nvPr/>
            </p:nvSpPr>
            <p:spPr>
              <a:xfrm>
                <a:off x="5446895" y="5818084"/>
                <a:ext cx="1792874" cy="515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4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6 giờ, ba cho gà ăn.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9870850-027C-431E-AC40-DDC3D8E5B8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52381"/>
              </p:ext>
            </p:extLst>
          </p:nvPr>
        </p:nvGraphicFramePr>
        <p:xfrm>
          <a:off x="629155" y="1396040"/>
          <a:ext cx="10783247" cy="4957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0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156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UTM Avo" panose="02040603050506020204" pitchFamily="18" charset="0"/>
                        </a:rPr>
                        <a:t>6</a:t>
                      </a:r>
                      <a:r>
                        <a:rPr lang="vi-VN" sz="2800" b="1" baseline="0" dirty="0">
                          <a:latin typeface="UTM Avo" panose="02040603050506020204" pitchFamily="18" charset="0"/>
                        </a:rPr>
                        <a:t> giờ</a:t>
                      </a:r>
                      <a:endParaRPr lang="en-US" sz="28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UTM Avo" panose="02040603050506020204" pitchFamily="18" charset="0"/>
                        </a:rPr>
                        <a:t>7 giờ</a:t>
                      </a:r>
                      <a:endParaRPr lang="en-US" sz="28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r>
                        <a:rPr lang="vi-VN" sz="2800" dirty="0">
                          <a:latin typeface="UTM Avo" panose="02040603050506020204" pitchFamily="18" charset="0"/>
                        </a:rPr>
                        <a:t> Má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sắp cơm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dắt xe đi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làm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Hà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má ..................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ra lớp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Ba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cho gà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ăn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................ đi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làm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rửa mặt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cho bé Lê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.............. bé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đi nhà trẻ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52880" y="3558395"/>
            <a:ext cx="17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sắp 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5443" y="4555786"/>
            <a:ext cx="132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dắt xe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3608" y="5545382"/>
            <a:ext cx="9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808" y="5521651"/>
            <a:ext cx="9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7989" y="317505"/>
            <a:ext cx="8856070" cy="707886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Tìm từ ngữ phù hợp với ô trống</a:t>
            </a:r>
            <a:r>
              <a:rPr lang="en-US" sz="40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6BED7-6D99-4EFA-BCAD-BD03A6E3C7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91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6916" y="1761890"/>
            <a:ext cx="369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49" y="781567"/>
            <a:ext cx="5987752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81594-3466-430A-82DD-8636ABC6B6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59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0770" y="631486"/>
            <a:ext cx="5372902" cy="2682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vi-VN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40" name="Google Shape;171;p1">
            <a:hlinkClick r:id="rId2" action="ppaction://hlinksldjump"/>
          </p:cNvPr>
          <p:cNvSpPr/>
          <p:nvPr/>
        </p:nvSpPr>
        <p:spPr>
          <a:xfrm>
            <a:off x="1220282" y="3673967"/>
            <a:ext cx="1141623" cy="10903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3" action="ppaction://hlinksldjump"/>
          </p:cNvPr>
          <p:cNvSpPr/>
          <p:nvPr/>
        </p:nvSpPr>
        <p:spPr>
          <a:xfrm>
            <a:off x="3500215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4" action="ppaction://hlinksldjump"/>
          </p:cNvPr>
          <p:cNvSpPr/>
          <p:nvPr/>
        </p:nvSpPr>
        <p:spPr>
          <a:xfrm>
            <a:off x="1220272" y="5086814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5" action="ppaction://hlinksldjump"/>
          </p:cNvPr>
          <p:cNvSpPr/>
          <p:nvPr/>
        </p:nvSpPr>
        <p:spPr>
          <a:xfrm>
            <a:off x="3561458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71" y="72868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68527" y="117566"/>
            <a:ext cx="1657679" cy="155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48" y="728683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altLang="en-US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altLang="en-US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5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altLang="en-US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72805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altLang="en-US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6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b="1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altLang="en-US" b="1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77" y="5762860"/>
            <a:ext cx="1885950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UTM Avo" panose="02040603050506020204" pitchFamily="18" charset="0"/>
                <a:cs typeface="Tahoma" pitchFamily="34" charset="0"/>
              </a:rPr>
              <a:t>QUAY</a:t>
            </a:r>
            <a:endParaRPr lang="vi-VN" sz="24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9" y="261475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0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6" y="2509455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5" y="254778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7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2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5" y="248555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3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4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3" y="2492667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8" name="Picture 9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294" y="2490939"/>
            <a:ext cx="1233351" cy="141439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81293" y="152885"/>
            <a:ext cx="1058092" cy="408818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5196" r="13000" b="8478"/>
          <a:stretch/>
        </p:blipFill>
        <p:spPr>
          <a:xfrm>
            <a:off x="234043" y="2130344"/>
            <a:ext cx="11723914" cy="2597311"/>
          </a:xfrm>
          <a:prstGeom prst="rect">
            <a:avLst/>
          </a:prstGeom>
        </p:spPr>
      </p:pic>
      <p:pic>
        <p:nvPicPr>
          <p:cNvPr id="3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15" y="453933"/>
            <a:ext cx="2095717" cy="15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307E3-89F8-4747-8C75-62467F150B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7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lvl="0">
                  <a:defRPr/>
                </a:pPr>
                <a:r>
                  <a:rPr lang="vi-VN" sz="36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Viết bảng con:</a:t>
                </a:r>
                <a:endParaRPr lang="en-US" sz="3600" b="1" spc="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CAA60C2-23D5-4C4E-AB16-D1B7E4AB06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1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42" t="8048" r="10529" b="26795"/>
          <a:stretch/>
        </p:blipFill>
        <p:spPr>
          <a:xfrm>
            <a:off x="838200" y="460486"/>
            <a:ext cx="10631606" cy="5937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4A211-0D7B-4960-92A0-738C093D98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17" t="4106" r="4309" b="26261"/>
          <a:stretch/>
        </p:blipFill>
        <p:spPr>
          <a:xfrm>
            <a:off x="589128" y="515438"/>
            <a:ext cx="11013744" cy="5950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989EF-CE6C-48BC-9DFC-185746D1DA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1529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67" t="6952" r="16435" b="25827"/>
          <a:stretch/>
        </p:blipFill>
        <p:spPr>
          <a:xfrm>
            <a:off x="602776" y="500697"/>
            <a:ext cx="10986448" cy="5856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61A58-FC23-4527-8A07-0695CFEB5C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726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7099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90" t="9940" r="5632" b="26176"/>
          <a:stretch/>
        </p:blipFill>
        <p:spPr>
          <a:xfrm>
            <a:off x="420188" y="453933"/>
            <a:ext cx="11351623" cy="5923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DE5CD-A16D-4CAA-9D10-7C28ED8C43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726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2522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1170" y="1890096"/>
            <a:ext cx="335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>
                <a:latin typeface="UTM Avo" panose="02040603050506020204" pitchFamily="18" charset="0"/>
              </a:rPr>
              <a:t>Dặn</a:t>
            </a:r>
            <a:r>
              <a:rPr lang="en-US" sz="6000" b="1" noProof="0" dirty="0">
                <a:latin typeface="UTM Avo" panose="02040603050506020204" pitchFamily="18" charset="0"/>
              </a:rPr>
              <a:t> </a:t>
            </a:r>
            <a:r>
              <a:rPr lang="vi-VN" sz="6000" b="1" noProof="0" dirty="0">
                <a:latin typeface="UTM Avo" panose="02040603050506020204" pitchFamily="18" charset="0"/>
              </a:rPr>
              <a:t>dò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996B0C-0AEC-4AAE-A038-463B104541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20970" y="273905"/>
            <a:ext cx="3328531" cy="45133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Luyện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32" y="-110781"/>
            <a:ext cx="1554564" cy="9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715" r="4766" b="15334"/>
          <a:stretch/>
        </p:blipFill>
        <p:spPr>
          <a:xfrm>
            <a:off x="-8546" y="733788"/>
            <a:ext cx="12192000" cy="5676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31D6D-DBE0-45D8-83BD-FC5A0DF754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1556085" y="2506796"/>
            <a:ext cx="933650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Thám tử gà cồ tóm cổ qu</a:t>
            </a:r>
            <a:r>
              <a:rPr lang="vi-VN" sz="8000" noProof="0" dirty="0">
                <a:solidFill>
                  <a:prstClr val="black"/>
                </a:solidFill>
                <a:latin typeface="UTM Avo" panose="02040603050506020204" pitchFamily="18" charset="0"/>
              </a:rPr>
              <a:t>ạ.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325090" y="836217"/>
            <a:ext cx="7798494" cy="1323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Tìm tiếng có vần </a:t>
            </a:r>
            <a:r>
              <a:rPr lang="vi-VN" sz="4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m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 câu</a:t>
            </a: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sau:</a:t>
            </a:r>
            <a:endParaRPr kumimoji="0" lang="es-E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547257" y="3724839"/>
            <a:ext cx="2539564" cy="1323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óm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A7EA4E-EDEC-47FF-8F9A-D58516DE7F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249" y="719514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388243" y="2300295"/>
            <a:ext cx="779849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có vần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ươm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1EA590-FC9F-4F0C-8EF2-C20A651D59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080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035316" y="2047354"/>
            <a:ext cx="8470232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Tìm tiếng có vần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an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A7A302-ADE5-40D7-89BD-C45A9541DB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994613" y="2308611"/>
            <a:ext cx="1047549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 Thợ Nhuộm tấp nập và đẹp lắm.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426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481844" y="1055399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Hãy đọc to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câu</a:t>
            </a: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sau:</a:t>
            </a:r>
            <a:endParaRPr kumimoji="0" lang="es-E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8293B-0C10-4809-8728-BBAFECD896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2806105"/>
            <a:ext cx="74957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58: ăn – ăt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E314C-1997-4E86-9A5B-1EA0969B49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8890073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991</TotalTime>
  <Words>468</Words>
  <Application>Microsoft Office PowerPoint</Application>
  <PresentationFormat>Widescreen</PresentationFormat>
  <Paragraphs>198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.VnAvant</vt:lpstr>
      <vt:lpstr>Arial</vt:lpstr>
      <vt:lpstr>Calibri</vt:lpstr>
      <vt:lpstr>Calibri Light</vt:lpstr>
      <vt:lpstr>Frankfurter</vt:lpstr>
      <vt:lpstr>inpin heiti</vt:lpstr>
      <vt:lpstr>Tahoma</vt:lpstr>
      <vt:lpstr>Times New Roman</vt:lpstr>
      <vt:lpstr>UTM Avo</vt:lpstr>
      <vt:lpstr>zihun35hao-jindianyahei</vt:lpstr>
      <vt:lpstr>造字工房悦黑体验版常规体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Hòa Vũ Thúy</cp:lastModifiedBy>
  <cp:revision>92</cp:revision>
  <dcterms:created xsi:type="dcterms:W3CDTF">2021-11-01T08:16:43Z</dcterms:created>
  <dcterms:modified xsi:type="dcterms:W3CDTF">2024-11-22T15:33:48Z</dcterms:modified>
</cp:coreProperties>
</file>