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69" r:id="rId2"/>
    <p:sldId id="257" r:id="rId3"/>
    <p:sldId id="259" r:id="rId4"/>
    <p:sldId id="281" r:id="rId5"/>
    <p:sldId id="283" r:id="rId6"/>
    <p:sldId id="280" r:id="rId7"/>
    <p:sldId id="261" r:id="rId8"/>
    <p:sldId id="273" r:id="rId9"/>
    <p:sldId id="284" r:id="rId10"/>
    <p:sldId id="285" r:id="rId11"/>
    <p:sldId id="272" r:id="rId12"/>
    <p:sldId id="264" r:id="rId13"/>
    <p:sldId id="276" r:id="rId14"/>
    <p:sldId id="278" r:id="rId15"/>
    <p:sldId id="282" r:id="rId16"/>
    <p:sldId id="279" r:id="rId17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76" autoAdjust="0"/>
  </p:normalViewPr>
  <p:slideViewPr>
    <p:cSldViewPr>
      <p:cViewPr varScale="1">
        <p:scale>
          <a:sx n="82" d="100"/>
          <a:sy n="82" d="100"/>
        </p:scale>
        <p:origin x="808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2" y="1373078"/>
            <a:ext cx="2285282" cy="2926080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CF4D578F-E05B-CBEA-EA74-2D3389979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0" y="20468"/>
            <a:ext cx="912816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24" descr="POINSET2">
            <a:extLst>
              <a:ext uri="{FF2B5EF4-FFF2-40B4-BE49-F238E27FC236}">
                <a16:creationId xmlns:a16="http://schemas.microsoft.com/office/drawing/2014/main" id="{A2ABECBD-FAB7-249A-9E65-A513A3AAA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8" y="59005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1" descr="Books">
            <a:extLst>
              <a:ext uri="{FF2B5EF4-FFF2-40B4-BE49-F238E27FC236}">
                <a16:creationId xmlns:a16="http://schemas.microsoft.com/office/drawing/2014/main" id="{6C4D50EF-AA06-FEDA-8962-75F56A7D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81" y="236371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6" descr="bluline[1]">
            <a:extLst>
              <a:ext uri="{FF2B5EF4-FFF2-40B4-BE49-F238E27FC236}">
                <a16:creationId xmlns:a16="http://schemas.microsoft.com/office/drawing/2014/main" id="{78A077A1-8234-F4E9-ED0E-343750C0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" y="11110"/>
            <a:ext cx="9086719" cy="6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8">
            <a:extLst>
              <a:ext uri="{FF2B5EF4-FFF2-40B4-BE49-F238E27FC236}">
                <a16:creationId xmlns:a16="http://schemas.microsoft.com/office/drawing/2014/main" id="{FD311623-E65D-887C-68F2-27387AA9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0" name="Text Box 99">
            <a:extLst>
              <a:ext uri="{FF2B5EF4-FFF2-40B4-BE49-F238E27FC236}">
                <a16:creationId xmlns:a16="http://schemas.microsoft.com/office/drawing/2014/main" id="{179DD5A1-53C8-14CC-00F6-3A4740FDD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1" y="212674"/>
            <a:ext cx="8830420" cy="77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16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PHÒNG GIÁO DỤC &amp; ĐÀO TẠO QUẬN LONG BIÊN</a:t>
            </a:r>
          </a:p>
          <a:p>
            <a:pPr algn="ctr"/>
            <a:r>
              <a:rPr lang="en-US" sz="216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TRƯỜNG TIỂU HỌC ÁI MỘ B</a:t>
            </a:r>
          </a:p>
        </p:txBody>
      </p:sp>
      <p:pic>
        <p:nvPicPr>
          <p:cNvPr id="11" name="Picture 13" descr="bluline[1]">
            <a:extLst>
              <a:ext uri="{FF2B5EF4-FFF2-40B4-BE49-F238E27FC236}">
                <a16:creationId xmlns:a16="http://schemas.microsoft.com/office/drawing/2014/main" id="{6D61C11A-B28E-64D9-940F-37A11AE37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-3810" y="1046934"/>
            <a:ext cx="9117330" cy="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>
                <a:solidFill>
                  <a:srgbClr val="DF31BE"/>
                </a:solidFill>
                <a:latin typeface=".VnAvant" pitchFamily="34" charset="0"/>
              </a:rPr>
              <a:t>Nhµ d×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-38100" y="-87103"/>
            <a:ext cx="2146300" cy="10471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LuyÖn ®äc c©u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0"/>
            <a:ext cx="8229600" cy="3394472"/>
          </a:xfrm>
        </p:spPr>
        <p:txBody>
          <a:bodyPr>
            <a:normAutofit/>
          </a:bodyPr>
          <a:lstStyle/>
          <a:p>
            <a:r>
              <a:rPr lang="en-US">
                <a:latin typeface=".VnAvant" pitchFamily="34" charset="0"/>
              </a:rPr>
              <a:t>                 Nhµ d× Nga cã pi a n«</a:t>
            </a:r>
            <a:endParaRPr lang="vi-VN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>
                <a:latin typeface=".VnAvant" pitchFamily="34" charset="0"/>
              </a:rPr>
              <a:t>C¶ nhµ Bi ®i phè ,ghÐ nhµ d×, nghe pi a n«.  D× Nga pha cµ phª.   Bè mÑ cã cµ phª, Bi cã phë.   BÐ Li cã na.   </a:t>
            </a:r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5832"/>
            <a:ext cx="3503613" cy="221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ình Bầu dục 6"/>
          <p:cNvSpPr/>
          <p:nvPr/>
        </p:nvSpPr>
        <p:spPr>
          <a:xfrm>
            <a:off x="2590800" y="1000262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6" name="Hình Bầu dục 15"/>
          <p:cNvSpPr/>
          <p:nvPr/>
        </p:nvSpPr>
        <p:spPr>
          <a:xfrm>
            <a:off x="381000" y="158115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7" name="Hình Bầu dục 16"/>
          <p:cNvSpPr/>
          <p:nvPr/>
        </p:nvSpPr>
        <p:spPr>
          <a:xfrm>
            <a:off x="1295400" y="1875318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8" name="Hình Bầu dục 17"/>
          <p:cNvSpPr/>
          <p:nvPr/>
        </p:nvSpPr>
        <p:spPr>
          <a:xfrm>
            <a:off x="5486400" y="2068856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9" name="Hình Bầu dục 18"/>
          <p:cNvSpPr/>
          <p:nvPr/>
        </p:nvSpPr>
        <p:spPr>
          <a:xfrm>
            <a:off x="3733800" y="2497344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-76200" y="-87103"/>
            <a:ext cx="2286000" cy="11104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LuyÖn ®äc c¶ bµi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444556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9" y="261442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10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0" y="4764"/>
            <a:ext cx="9144000" cy="857250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dirty="0">
                <a:latin typeface=".VnAvant" pitchFamily="34" charset="0"/>
              </a:rPr>
              <a:t>  </a:t>
            </a:r>
            <a:r>
              <a:rPr lang="en-US" dirty="0" err="1">
                <a:latin typeface=".VnAvant" pitchFamily="34" charset="0"/>
              </a:rPr>
              <a:t>GhÐp</a:t>
            </a:r>
            <a:r>
              <a:rPr lang="en-US" dirty="0">
                <a:latin typeface=".VnAvant" pitchFamily="34" charset="0"/>
              </a:rPr>
              <a:t> ®</a:t>
            </a:r>
            <a:r>
              <a:rPr lang="en-US" dirty="0" err="1">
                <a:latin typeface=".VnAvant" pitchFamily="34" charset="0"/>
              </a:rPr>
              <a:t>óng</a:t>
            </a:r>
            <a:endParaRPr lang="vi-VN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736725"/>
            <a:ext cx="6505575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14400" y="1200150"/>
            <a:ext cx="7620000" cy="2971799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 5.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7635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2e7dca9-ec8e-43ef-9bfa-1105a87f1a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252888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6573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93" y="2231947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147" y="208541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24000" y="1541075"/>
            <a:ext cx="6606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4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4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4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4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4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4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942306" y="13335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2563" y="373872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2564" y="894719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2565" y="1287882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3691" y="1640577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74013" y="2006099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74013" y="2375292"/>
            <a:ext cx="487363" cy="365522"/>
          </a:xfrm>
          <a:prstGeom prst="rect">
            <a:avLst/>
          </a:prstGeom>
        </p:spPr>
      </p:pic>
      <p:graphicFrame>
        <p:nvGraphicFramePr>
          <p:cNvPr id="3" name="Đối tượng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114191"/>
              </p:ext>
            </p:extLst>
          </p:nvPr>
        </p:nvGraphicFramePr>
        <p:xfrm>
          <a:off x="1676400" y="1027107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5" imgW="6094497" imgH="3427427" progId="PowerPoint.Show.12">
                  <p:embed/>
                </p:oleObj>
              </mc:Choice>
              <mc:Fallback>
                <p:oleObj name="Presentation" r:id="rId5" imgW="6094497" imgH="342742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400" y="1027107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9812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0" y="2546352"/>
            <a:ext cx="19050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1" name="Oval 10"/>
          <p:cNvSpPr/>
          <p:nvPr/>
        </p:nvSpPr>
        <p:spPr>
          <a:xfrm>
            <a:off x="4419600" y="2057400"/>
            <a:ext cx="44958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2686052"/>
            <a:ext cx="294539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ph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400049"/>
            <a:ext cx="3810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23: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0" y="193898"/>
            <a:ext cx="3810000" cy="1184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 –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532831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p</a:t>
            </a:r>
            <a:r>
              <a:rPr lang="en-US" sz="9000">
                <a:latin typeface=".VnAvant" pitchFamily="34" charset="0"/>
              </a:rPr>
              <a:t>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1700" y="3880780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>
                <a:latin typeface=".VnAvant" pitchFamily="34" charset="0"/>
              </a:rPr>
              <a:t>phè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11658" y="3746508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pi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p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67399" y="3746508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ph«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phè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16651" y="3746508"/>
            <a:ext cx="7993949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Pi a n«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phè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cæ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	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70" y="940883"/>
            <a:ext cx="2810060" cy="25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81" y="1138165"/>
            <a:ext cx="26876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kết nối Thẳng 5"/>
          <p:cNvCxnSpPr/>
          <p:nvPr/>
        </p:nvCxnSpPr>
        <p:spPr>
          <a:xfrm flipH="1">
            <a:off x="7661275" y="4679514"/>
            <a:ext cx="133350" cy="594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D417B47-1B41-9DB9-207B-8A74B6A35246}"/>
              </a:ext>
            </a:extLst>
          </p:cNvPr>
          <p:cNvSpPr txBox="1"/>
          <p:nvPr/>
        </p:nvSpPr>
        <p:spPr>
          <a:xfrm>
            <a:off x="0" y="-3814"/>
            <a:ext cx="91440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 1.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-3814"/>
            <a:ext cx="91440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 1.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05000" y="3790950"/>
            <a:ext cx="5926134" cy="10358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</a:rPr>
              <a:t>pê - i - pi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31" y="765619"/>
            <a:ext cx="3132137" cy="27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79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600451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0600" y="3714752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5" y="3657602"/>
            <a:ext cx="867266" cy="18382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4000" y="3672640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90600" y="3617311"/>
            <a:ext cx="6928184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     			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7800" y="3487973"/>
            <a:ext cx="6781800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.VnAvant" pitchFamily="34" charset="0"/>
            </a:endParaRPr>
          </a:p>
          <a:p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phê</a:t>
            </a:r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- «- ph«-s¾c- </a:t>
            </a:r>
            <a:r>
              <a:rPr lang="en-US" sz="4800" dirty="0" err="1">
                <a:solidFill>
                  <a:schemeClr val="tx1"/>
                </a:solidFill>
                <a:latin typeface=".VnAvant" pitchFamily="34" charset="0"/>
              </a:rPr>
              <a:t>phè</a:t>
            </a:r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			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91440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 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5" y="818407"/>
            <a:ext cx="3571875" cy="280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813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704"/>
            <a:ext cx="9144000" cy="120032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 2.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©m 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p,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.VnAvant" pitchFamily="34" charset="0"/>
              </a:rPr>
              <a:t> ©m </a:t>
            </a:r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ph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4098" name="Picture 2" descr="C:\Users\ADMINI~1\AppData\Local\Temp\Rar$DIa0.355\e73868c8-2b75-47e2-81e6-5e0eb75d3b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5896"/>
            <a:ext cx="2413523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~1\AppData\Local\Temp\Rar$DIa0.307\f23c0d41-99dd-4d07-bbc1-43ac9a0901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191450"/>
            <a:ext cx="1676400" cy="18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~1\AppData\Local\Temp\Rar$DIa0.518\dc3055fc-63a3-4341-9738-04aaf7a7e07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314621"/>
            <a:ext cx="2514600" cy="20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~1\AppData\Local\Temp\Rar$DIa0.499\9dc41e15-38cb-4523-bbc9-3070e32c66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121248"/>
            <a:ext cx="1905000" cy="19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ách giúp bạn có được một ly cafe hòa tan ngon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61" y="3220395"/>
            <a:ext cx="1866639" cy="130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6312161" y="4681843"/>
            <a:ext cx="1688839" cy="46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cµ phª</a:t>
            </a:r>
          </a:p>
        </p:txBody>
      </p: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>
                <a:solidFill>
                  <a:srgbClr val="DF31BE"/>
                </a:solidFill>
                <a:latin typeface=".VnAvant" pitchFamily="34" charset="0"/>
              </a:rPr>
              <a:t>Nhµ d×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00350"/>
            <a:ext cx="40386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76200" y="685248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TiÕt 2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0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>
                <a:latin typeface=".VnAvant" pitchFamily="34" charset="0"/>
              </a:rPr>
              <a:t>           </a:t>
            </a:r>
            <a:r>
              <a:rPr lang="en-US" sz="2800" dirty="0">
                <a:latin typeface=".VnAvant" pitchFamily="34" charset="0"/>
              </a:rPr>
              <a:t>Nhµ d× Nga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pi a n«. C¶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Bi ®</a:t>
            </a:r>
            <a:r>
              <a:rPr lang="en-US" sz="2800" dirty="0" err="1">
                <a:latin typeface=".VnAvant" pitchFamily="34" charset="0"/>
              </a:rPr>
              <a:t>i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phè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ghÐ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 d×, </a:t>
            </a:r>
            <a:r>
              <a:rPr lang="en-US" sz="2800" dirty="0" err="1">
                <a:latin typeface=".VnAvant" pitchFamily="34" charset="0"/>
              </a:rPr>
              <a:t>nghe</a:t>
            </a:r>
            <a:r>
              <a:rPr lang="en-US" sz="2800" dirty="0">
                <a:latin typeface=".VnAvant" pitchFamily="34" charset="0"/>
              </a:rPr>
              <a:t> pi a n«.</a:t>
            </a:r>
          </a:p>
          <a:p>
            <a:pPr marL="0" indent="0">
              <a:buNone/>
            </a:pPr>
            <a:r>
              <a:rPr lang="en-US" sz="2800" dirty="0">
                <a:latin typeface=".VnAvant" pitchFamily="34" charset="0"/>
              </a:rPr>
              <a:t>   D× Nga </a:t>
            </a:r>
            <a:r>
              <a:rPr lang="en-US" sz="2800" dirty="0" err="1">
                <a:latin typeface=".VnAvant" pitchFamily="34" charset="0"/>
              </a:rPr>
              <a:t>pha</a:t>
            </a:r>
            <a:r>
              <a:rPr lang="en-US" sz="2800" dirty="0">
                <a:latin typeface=".VnAvant" pitchFamily="34" charset="0"/>
              </a:rPr>
              <a:t> cµ </a:t>
            </a:r>
            <a:r>
              <a:rPr lang="en-US" sz="2800" dirty="0" err="1">
                <a:latin typeface=".VnAvant" pitchFamily="34" charset="0"/>
              </a:rPr>
              <a:t>ph</a:t>
            </a:r>
            <a:r>
              <a:rPr lang="en-US" sz="2800" dirty="0">
                <a:latin typeface=".VnAvant" pitchFamily="34" charset="0"/>
              </a:rPr>
              <a:t>ª. </a:t>
            </a:r>
            <a:r>
              <a:rPr lang="en-US" sz="2800" dirty="0" err="1">
                <a:latin typeface=".VnAvant" pitchFamily="34" charset="0"/>
              </a:rPr>
              <a:t>Bè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mÑ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cµ </a:t>
            </a:r>
            <a:r>
              <a:rPr lang="en-US" sz="2800" dirty="0" err="1">
                <a:latin typeface=".VnAvant" pitchFamily="34" charset="0"/>
              </a:rPr>
              <a:t>ph</a:t>
            </a:r>
            <a:r>
              <a:rPr lang="en-US" sz="2800" dirty="0">
                <a:latin typeface=".VnAvant" pitchFamily="34" charset="0"/>
              </a:rPr>
              <a:t>ª, Bi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phë</a:t>
            </a:r>
            <a:r>
              <a:rPr lang="en-US" sz="2800" dirty="0">
                <a:latin typeface=".VnAvant" pitchFamily="34" charset="0"/>
              </a:rPr>
              <a:t>. BÐ Li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na</a:t>
            </a:r>
            <a:r>
              <a:rPr lang="en-US" dirty="0" err="1">
                <a:latin typeface=".VnAvant" pitchFamily="34" charset="0"/>
              </a:rPr>
              <a:t>.</a:t>
            </a:r>
            <a:endParaRPr lang="vi-VN" dirty="0"/>
          </a:p>
        </p:txBody>
      </p:sp>
      <p:sp>
        <p:nvSpPr>
          <p:cNvPr id="6" name="Hình chữ nhật 5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.VnAvant" pitchFamily="34" charset="0"/>
              </a:rPr>
              <a:t>Đäc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mÉu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>
                <a:solidFill>
                  <a:srgbClr val="DF31BE"/>
                </a:solidFill>
                <a:latin typeface=".VnAvant" pitchFamily="34" charset="0"/>
              </a:rPr>
              <a:t>Nhµ d×</a:t>
            </a:r>
          </a:p>
        </p:txBody>
      </p:sp>
      <p:sp>
        <p:nvSpPr>
          <p:cNvPr id="2" name="Hình chữ nhật 1"/>
          <p:cNvSpPr/>
          <p:nvPr/>
        </p:nvSpPr>
        <p:spPr>
          <a:xfrm>
            <a:off x="63500" y="229158"/>
            <a:ext cx="2146300" cy="1047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itchFamily="34" charset="0"/>
              </a:rPr>
              <a:t>LuyÖn ®äc tõ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0"/>
            <a:ext cx="8229600" cy="3394472"/>
          </a:xfrm>
        </p:spPr>
        <p:txBody>
          <a:bodyPr>
            <a:normAutofit/>
          </a:bodyPr>
          <a:lstStyle/>
          <a:p>
            <a:r>
              <a:rPr lang="en-US">
                <a:latin typeface=".VnAvant" pitchFamily="34" charset="0"/>
              </a:rPr>
              <a:t>           </a:t>
            </a:r>
            <a:r>
              <a:rPr lang="en-US" sz="4000">
                <a:latin typeface=".VnAvant" pitchFamily="34" charset="0"/>
              </a:rPr>
              <a:t>Nhµ d× Nga cã </a:t>
            </a:r>
          </a:p>
          <a:p>
            <a:pPr marL="0" indent="0">
              <a:buNone/>
            </a:pPr>
            <a:r>
              <a:rPr lang="en-US" sz="4000">
                <a:latin typeface=".VnAvant" pitchFamily="34" charset="0"/>
              </a:rPr>
              <a:t>   C¶ nhµ Bi ®i         ,  ,ghÐ nhµ d×, nghe pi a n«.</a:t>
            </a:r>
          </a:p>
          <a:p>
            <a:pPr marL="0" indent="0">
              <a:buNone/>
            </a:pPr>
            <a:r>
              <a:rPr lang="en-US" sz="4000">
                <a:latin typeface=".VnAvant" pitchFamily="34" charset="0"/>
              </a:rPr>
              <a:t>   D× Nga pha          .    Bè mÑ cã cµ phª, Bi cã phë. BÐ Li cã na</a:t>
            </a:r>
            <a:r>
              <a:rPr lang="en-US">
                <a:latin typeface=".VnAvant" pitchFamily="34" charset="0"/>
              </a:rPr>
              <a:t>. </a:t>
            </a:r>
            <a:endParaRPr lang="vi-VN"/>
          </a:p>
        </p:txBody>
      </p:sp>
      <p:sp>
        <p:nvSpPr>
          <p:cNvPr id="3" name="Hình chữ nhật 2"/>
          <p:cNvSpPr/>
          <p:nvPr/>
        </p:nvSpPr>
        <p:spPr>
          <a:xfrm>
            <a:off x="4127500" y="1639868"/>
            <a:ext cx="1524000" cy="7032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vant" pitchFamily="34" charset="0"/>
              </a:rPr>
              <a:t>phè</a:t>
            </a:r>
            <a:endParaRPr lang="vi-VN" sz="3600"/>
          </a:p>
        </p:txBody>
      </p:sp>
      <p:sp>
        <p:nvSpPr>
          <p:cNvPr id="9" name="Hình chữ nhật 8"/>
          <p:cNvSpPr/>
          <p:nvPr/>
        </p:nvSpPr>
        <p:spPr>
          <a:xfrm>
            <a:off x="6172200" y="838200"/>
            <a:ext cx="2590800" cy="8207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.VnAvant" pitchFamily="34" charset="0"/>
              </a:rPr>
              <a:t>pi a n«.</a:t>
            </a:r>
            <a:endParaRPr lang="vi-VN" sz="3600"/>
          </a:p>
        </p:txBody>
      </p:sp>
      <p:sp>
        <p:nvSpPr>
          <p:cNvPr id="10" name="Hình chữ nhật 9"/>
          <p:cNvSpPr/>
          <p:nvPr/>
        </p:nvSpPr>
        <p:spPr>
          <a:xfrm>
            <a:off x="3962400" y="2876550"/>
            <a:ext cx="19812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vant" pitchFamily="34" charset="0"/>
              </a:rPr>
              <a:t>cµ phª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1585375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333</Words>
  <Application>Microsoft Office PowerPoint</Application>
  <PresentationFormat>On-screen Show (16:9)</PresentationFormat>
  <Paragraphs>68</Paragraphs>
  <Slides>16</Slides>
  <Notes>3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.VnAvant</vt:lpstr>
      <vt:lpstr>Arial</vt:lpstr>
      <vt:lpstr>Calibri</vt:lpstr>
      <vt:lpstr>HP001 4 hàng</vt:lpstr>
      <vt:lpstr>Times New Roman</vt:lpstr>
      <vt:lpstr>UTM Avo</vt:lpstr>
      <vt:lpstr>方正粗圆简体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GhÐp ®óng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89</cp:revision>
  <dcterms:created xsi:type="dcterms:W3CDTF">2020-05-18T12:48:51Z</dcterms:created>
  <dcterms:modified xsi:type="dcterms:W3CDTF">2024-10-05T22:41:42Z</dcterms:modified>
</cp:coreProperties>
</file>