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sldIdLst>
    <p:sldId id="280" r:id="rId2"/>
    <p:sldId id="256" r:id="rId3"/>
    <p:sldId id="257" r:id="rId4"/>
    <p:sldId id="332" r:id="rId5"/>
    <p:sldId id="357" r:id="rId6"/>
    <p:sldId id="333" r:id="rId7"/>
    <p:sldId id="358" r:id="rId8"/>
    <p:sldId id="363" r:id="rId9"/>
    <p:sldId id="351" r:id="rId10"/>
    <p:sldId id="366" r:id="rId11"/>
    <p:sldId id="335" r:id="rId12"/>
    <p:sldId id="360" r:id="rId13"/>
    <p:sldId id="367" r:id="rId14"/>
    <p:sldId id="361" r:id="rId15"/>
    <p:sldId id="308" r:id="rId16"/>
  </p:sldIdLst>
  <p:sldSz cx="9144000" cy="5715000" type="screen16x10"/>
  <p:notesSz cx="6858000" cy="9144000"/>
  <p:embeddedFontLst>
    <p:embeddedFont>
      <p:font typeface=".VnAvant" panose="020B7200000000000000" pitchFamily="34" charset="0"/>
      <p:regular r:id="rId18"/>
      <p:bold r:id="rId19"/>
      <p:italic r:id="rId20"/>
      <p:boldItalic r:id="rId21"/>
    </p:embeddedFont>
    <p:embeddedFont>
      <p:font typeface="VNI-Thufap2" pitchFamily="2" charset="0"/>
      <p:regular r:id="rId22"/>
    </p:embeddedFont>
  </p:embeddedFontLst>
  <p:defaultTextStyle>
    <a:defPPr>
      <a:defRPr lang="zh-CN"/>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66CC"/>
    <a:srgbClr val="FF66FF"/>
    <a:srgbClr val="FFFF99"/>
    <a:srgbClr val="FFCCFF"/>
    <a:srgbClr val="99FFCC"/>
    <a:srgbClr val="00CCFF"/>
    <a:srgbClr val="33CCCC"/>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88434" autoAdjust="0"/>
  </p:normalViewPr>
  <p:slideViewPr>
    <p:cSldViewPr snapToGrid="0">
      <p:cViewPr varScale="1">
        <p:scale>
          <a:sx n="70" d="100"/>
          <a:sy n="70" d="100"/>
        </p:scale>
        <p:origin x="1336" y="5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E801A-F56B-45FC-B0DC-1EE2DA503A42}" type="datetimeFigureOut">
              <a:rPr lang="en-US" smtClean="0"/>
              <a:t>14-Oct-24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7AB53-3DFA-466F-8832-707AB88F9FF1}" type="slidenum">
              <a:rPr lang="en-US" smtClean="0"/>
              <a:t>‹#›</a:t>
            </a:fld>
            <a:endParaRPr lang="en-US"/>
          </a:p>
        </p:txBody>
      </p:sp>
    </p:spTree>
    <p:extLst>
      <p:ext uri="{BB962C8B-B14F-4D97-AF65-F5344CB8AC3E}">
        <p14:creationId xmlns:p14="http://schemas.microsoft.com/office/powerpoint/2010/main" val="2999857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56616" indent="0" algn="ctr">
              <a:buNone/>
              <a:defRPr>
                <a:solidFill>
                  <a:schemeClr val="tx1">
                    <a:tint val="75000"/>
                  </a:schemeClr>
                </a:solidFill>
              </a:defRPr>
            </a:lvl2pPr>
            <a:lvl3pPr marL="713232" indent="0" algn="ctr">
              <a:buNone/>
              <a:defRPr>
                <a:solidFill>
                  <a:schemeClr val="tx1">
                    <a:tint val="75000"/>
                  </a:schemeClr>
                </a:solidFill>
              </a:defRPr>
            </a:lvl3pPr>
            <a:lvl4pPr marL="1069848" indent="0" algn="ctr">
              <a:buNone/>
              <a:defRPr>
                <a:solidFill>
                  <a:schemeClr val="tx1">
                    <a:tint val="75000"/>
                  </a:schemeClr>
                </a:solidFill>
              </a:defRPr>
            </a:lvl4pPr>
            <a:lvl5pPr marL="1426464" indent="0" algn="ctr">
              <a:buNone/>
              <a:defRPr>
                <a:solidFill>
                  <a:schemeClr val="tx1">
                    <a:tint val="75000"/>
                  </a:schemeClr>
                </a:solidFill>
              </a:defRPr>
            </a:lvl5pPr>
            <a:lvl6pPr marL="1783080" indent="0" algn="ctr">
              <a:buNone/>
              <a:defRPr>
                <a:solidFill>
                  <a:schemeClr val="tx1">
                    <a:tint val="75000"/>
                  </a:schemeClr>
                </a:solidFill>
              </a:defRPr>
            </a:lvl6pPr>
            <a:lvl7pPr marL="2139696" indent="0" algn="ctr">
              <a:buNone/>
              <a:defRPr>
                <a:solidFill>
                  <a:schemeClr val="tx1">
                    <a:tint val="75000"/>
                  </a:schemeClr>
                </a:solidFill>
              </a:defRPr>
            </a:lvl7pPr>
            <a:lvl8pPr marL="2496312" indent="0" algn="ctr">
              <a:buNone/>
              <a:defRPr>
                <a:solidFill>
                  <a:schemeClr val="tx1">
                    <a:tint val="75000"/>
                  </a:schemeClr>
                </a:solidFill>
              </a:defRPr>
            </a:lvl8pPr>
            <a:lvl9pPr marL="28529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267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4009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5296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33501"/>
            <a:ext cx="4038600" cy="1821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282158"/>
            <a:ext cx="4038600" cy="18229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5204354"/>
            <a:ext cx="2133600" cy="396875"/>
          </a:xfrm>
        </p:spPr>
        <p:txBody>
          <a:bodyPr/>
          <a:lstStyle>
            <a:lvl1pPr>
              <a:defRPr/>
            </a:lvl1pPr>
          </a:lstStyle>
          <a:p>
            <a:endParaRPr lang="vi-VN"/>
          </a:p>
        </p:txBody>
      </p:sp>
      <p:sp>
        <p:nvSpPr>
          <p:cNvPr id="7" name="Footer Placeholder 6"/>
          <p:cNvSpPr>
            <a:spLocks noGrp="1"/>
          </p:cNvSpPr>
          <p:nvPr>
            <p:ph type="ftr" sz="quarter" idx="11"/>
          </p:nvPr>
        </p:nvSpPr>
        <p:spPr>
          <a:xfrm>
            <a:off x="3124200" y="5204354"/>
            <a:ext cx="2895600" cy="396875"/>
          </a:xfrm>
        </p:spPr>
        <p:txBody>
          <a:bodyPr/>
          <a:lstStyle>
            <a:lvl1pPr>
              <a:defRPr/>
            </a:lvl1pPr>
          </a:lstStyle>
          <a:p>
            <a:endParaRPr lang="vi-VN"/>
          </a:p>
        </p:txBody>
      </p:sp>
      <p:sp>
        <p:nvSpPr>
          <p:cNvPr id="8" name="Slide Number Placeholder 7"/>
          <p:cNvSpPr>
            <a:spLocks noGrp="1"/>
          </p:cNvSpPr>
          <p:nvPr>
            <p:ph type="sldNum" sz="quarter" idx="12"/>
          </p:nvPr>
        </p:nvSpPr>
        <p:spPr>
          <a:xfrm>
            <a:off x="6553200" y="5204354"/>
            <a:ext cx="2133600" cy="396875"/>
          </a:xfrm>
        </p:spPr>
        <p:txBody>
          <a:bodyPr/>
          <a:lstStyle>
            <a:lvl1pPr>
              <a:defRPr/>
            </a:lvl1pPr>
          </a:lstStyle>
          <a:p>
            <a:fld id="{C91BDDEE-AC63-44B8-94EC-FCB0EBBC2A3F}" type="slidenum">
              <a:rPr lang="vi-VN"/>
              <a:pPr/>
              <a:t>‹#›</a:t>
            </a:fld>
            <a:endParaRPr lang="vi-VN"/>
          </a:p>
        </p:txBody>
      </p:sp>
    </p:spTree>
    <p:extLst>
      <p:ext uri="{BB962C8B-B14F-4D97-AF65-F5344CB8AC3E}">
        <p14:creationId xmlns:p14="http://schemas.microsoft.com/office/powerpoint/2010/main" val="37917873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88134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solidFill>
                  <a:schemeClr val="tx1">
                    <a:tint val="75000"/>
                  </a:schemeClr>
                </a:solidFill>
              </a:defRPr>
            </a:lvl1pPr>
            <a:lvl2pPr marL="356616" indent="0">
              <a:buNone/>
              <a:defRPr sz="1400">
                <a:solidFill>
                  <a:schemeClr val="tx1">
                    <a:tint val="75000"/>
                  </a:schemeClr>
                </a:solidFill>
              </a:defRPr>
            </a:lvl2pPr>
            <a:lvl3pPr marL="713232" indent="0">
              <a:buNone/>
              <a:defRPr sz="1200">
                <a:solidFill>
                  <a:schemeClr val="tx1">
                    <a:tint val="75000"/>
                  </a:schemeClr>
                </a:solidFill>
              </a:defRPr>
            </a:lvl3pPr>
            <a:lvl4pPr marL="1069848" indent="0">
              <a:buNone/>
              <a:defRPr sz="1100">
                <a:solidFill>
                  <a:schemeClr val="tx1">
                    <a:tint val="75000"/>
                  </a:schemeClr>
                </a:solidFill>
              </a:defRPr>
            </a:lvl4pPr>
            <a:lvl5pPr marL="1426464" indent="0">
              <a:buNone/>
              <a:defRPr sz="1100">
                <a:solidFill>
                  <a:schemeClr val="tx1">
                    <a:tint val="75000"/>
                  </a:schemeClr>
                </a:solidFill>
              </a:defRPr>
            </a:lvl5pPr>
            <a:lvl6pPr marL="1783080" indent="0">
              <a:buNone/>
              <a:defRPr sz="1100">
                <a:solidFill>
                  <a:schemeClr val="tx1">
                    <a:tint val="75000"/>
                  </a:schemeClr>
                </a:solidFill>
              </a:defRPr>
            </a:lvl6pPr>
            <a:lvl7pPr marL="2139696" indent="0">
              <a:buNone/>
              <a:defRPr sz="1100">
                <a:solidFill>
                  <a:schemeClr val="tx1">
                    <a:tint val="75000"/>
                  </a:schemeClr>
                </a:solidFill>
              </a:defRPr>
            </a:lvl7pPr>
            <a:lvl8pPr marL="2496312" indent="0">
              <a:buNone/>
              <a:defRPr sz="1100">
                <a:solidFill>
                  <a:schemeClr val="tx1">
                    <a:tint val="75000"/>
                  </a:schemeClr>
                </a:solidFill>
              </a:defRPr>
            </a:lvl8pPr>
            <a:lvl9pPr marL="2852928"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393331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1"/>
            <a:ext cx="4038600" cy="3771636"/>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47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1900" b="1"/>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53858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59345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64311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3"/>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8"/>
            <a:ext cx="3008313" cy="3909219"/>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449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16" indent="0">
              <a:buNone/>
              <a:defRPr sz="900"/>
            </a:lvl2pPr>
            <a:lvl3pPr marL="713232" indent="0">
              <a:buNone/>
              <a:defRPr sz="800"/>
            </a:lvl3pPr>
            <a:lvl4pPr marL="1069848" indent="0">
              <a:buNone/>
              <a:defRPr sz="700"/>
            </a:lvl4pPr>
            <a:lvl5pPr marL="1426464" indent="0">
              <a:buNone/>
              <a:defRPr sz="700"/>
            </a:lvl5pPr>
            <a:lvl6pPr marL="1783080" indent="0">
              <a:buNone/>
              <a:defRPr sz="700"/>
            </a:lvl6pPr>
            <a:lvl7pPr marL="2139696" indent="0">
              <a:buNone/>
              <a:defRPr sz="700"/>
            </a:lvl7pPr>
            <a:lvl8pPr marL="2496312" indent="0">
              <a:buNone/>
              <a:defRPr sz="700"/>
            </a:lvl8pPr>
            <a:lvl9pPr marL="2852928"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C29C64D2-274B-45A3-8200-54197C530B48}" type="datetimeFigureOut">
              <a:rPr lang="zh-CN" altLang="en-US" smtClean="0"/>
              <a:pPr/>
              <a:t>2024/10/14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952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fld id="{C29C64D2-274B-45A3-8200-54197C530B48}" type="datetimeFigureOut">
              <a:rPr lang="zh-CN" altLang="en-US" smtClean="0"/>
              <a:pPr/>
              <a:t>2024/10/14</a:t>
            </a:fld>
            <a:endParaRPr lang="zh-CN" alt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174137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txStyles>
    <p:titleStyle>
      <a:lvl1pPr algn="ctr" defTabSz="713232" rtl="0" eaLnBrk="1" latinLnBrk="0" hangingPunct="1">
        <a:spcBef>
          <a:spcPct val="0"/>
        </a:spcBef>
        <a:buNone/>
        <a:defRPr sz="3400" kern="1200">
          <a:solidFill>
            <a:schemeClr val="tx1"/>
          </a:solidFill>
          <a:latin typeface="+mj-lt"/>
          <a:ea typeface="+mj-ea"/>
          <a:cs typeface="+mj-cs"/>
        </a:defRPr>
      </a:lvl1pPr>
    </p:titleStyle>
    <p:bodyStyle>
      <a:lvl1pPr marL="267462" indent="-267462" algn="l" defTabSz="713232"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9501" indent="-222885" algn="l" defTabSz="713232"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891540" indent="-178308" algn="l" defTabSz="713232"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815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604772"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61388"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8004"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74620"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31236" indent="-178308" algn="l" defTabSz="713232"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7667625" y="4226719"/>
            <a:ext cx="990600" cy="88900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pic>
        <p:nvPicPr>
          <p:cNvPr id="68619" name="Picture 11" descr="GEOMTRY"/>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8153400" y="3746500"/>
            <a:ext cx="762000" cy="165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20" name="Rectangle 12"/>
          <p:cNvSpPr>
            <a:spLocks noChangeArrowheads="1"/>
          </p:cNvSpPr>
          <p:nvPr/>
        </p:nvSpPr>
        <p:spPr bwMode="auto">
          <a:xfrm>
            <a:off x="0" y="0"/>
            <a:ext cx="9144000" cy="889000"/>
          </a:xfrm>
          <a:prstGeom prst="rect">
            <a:avLst/>
          </a:prstGeom>
          <a:solidFill>
            <a:srgbClr val="00CCFF"/>
          </a:solidFill>
          <a:ln>
            <a:noFill/>
          </a:ln>
          <a:effectLst/>
        </p:spPr>
        <p:txBody>
          <a:bodyPr wrap="none" lIns="91436" tIns="45718" rIns="91436" bIns="45718" anchor="ctr"/>
          <a:lstStyle/>
          <a:p>
            <a:endParaRPr lang="en-US"/>
          </a:p>
        </p:txBody>
      </p:sp>
      <p:pic>
        <p:nvPicPr>
          <p:cNvPr id="68630" name="Picture 22"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283" y="4352144"/>
            <a:ext cx="1622717" cy="1238502"/>
          </a:xfrm>
          <a:prstGeom prst="rect">
            <a:avLst/>
          </a:prstGeom>
          <a:noFill/>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32" name="Picture 24"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27000"/>
            <a:ext cx="1524000" cy="952500"/>
          </a:xfrm>
          <a:prstGeom prst="rect">
            <a:avLst/>
          </a:prstGeom>
          <a:noFill/>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pic>
        <p:nvPicPr>
          <p:cNvPr id="68649" name="Picture 41" descr="Boo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8933" y="161396"/>
            <a:ext cx="1295400" cy="664104"/>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solidFill>
                  <a:srgbClr val="FFFF99"/>
                </a:solidFill>
                <a:miter lim="800000"/>
                <a:headEnd/>
                <a:tailEnd/>
              </a14:hiddenLine>
            </a:ext>
          </a:extLst>
        </p:spPr>
      </p:pic>
      <p:pic>
        <p:nvPicPr>
          <p:cNvPr id="68650" name="Picture 42" descr="bluline[1]"/>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0" y="565150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654" name="Picture 46" descr="bluline[1]"/>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0" y="0"/>
            <a:ext cx="9144000" cy="63500"/>
          </a:xfrm>
          <a:prstGeom prst="rect">
            <a:avLst/>
          </a:prstGeom>
          <a:noFill/>
          <a:extLst>
            <a:ext uri="{909E8E84-426E-40DD-AFC4-6F175D3DCCD1}">
              <a14:hiddenFill xmlns:a14="http://schemas.microsoft.com/office/drawing/2010/main">
                <a:solidFill>
                  <a:srgbClr val="FFFFFF"/>
                </a:solidFill>
              </a14:hiddenFill>
            </a:ext>
          </a:extLst>
        </p:spPr>
      </p:pic>
      <p:pic>
        <p:nvPicPr>
          <p:cNvPr id="68700" name="Picture 92" descr="Dove-02-jun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361950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03" name="Picture 95" descr="Dove-02-jun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541220"/>
            <a:ext cx="1219200" cy="68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06" name="Text Box 98"/>
          <p:cNvSpPr txBox="1">
            <a:spLocks noChangeArrowheads="1"/>
          </p:cNvSpPr>
          <p:nvPr/>
        </p:nvSpPr>
        <p:spPr bwMode="auto">
          <a:xfrm>
            <a:off x="2819402" y="254001"/>
            <a:ext cx="3368675" cy="307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68708" name="Text Box 100"/>
          <p:cNvSpPr txBox="1">
            <a:spLocks noChangeArrowheads="1"/>
          </p:cNvSpPr>
          <p:nvPr/>
        </p:nvSpPr>
        <p:spPr bwMode="auto">
          <a:xfrm>
            <a:off x="876300" y="1482574"/>
            <a:ext cx="8001000" cy="76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spcBef>
                <a:spcPct val="50000"/>
              </a:spcBef>
            </a:pPr>
            <a:r>
              <a:rPr lang="en-US" sz="4400" b="1" dirty="0">
                <a:solidFill>
                  <a:srgbClr val="FF0000"/>
                </a:solidFill>
                <a:latin typeface="Arial" pitchFamily="34" charset="0"/>
                <a:cs typeface="Arial" pitchFamily="34" charset="0"/>
              </a:rPr>
              <a:t>HOẠT ĐỘNG TRẢI NGHIỆM 1</a:t>
            </a:r>
            <a:endParaRPr lang="vi-VN" sz="4400" b="1" dirty="0">
              <a:solidFill>
                <a:srgbClr val="FF0000"/>
              </a:solidFill>
              <a:latin typeface="Arial" pitchFamily="34" charset="0"/>
              <a:cs typeface="Arial" pitchFamily="34" charset="0"/>
            </a:endParaRPr>
          </a:p>
        </p:txBody>
      </p:sp>
      <p:pic>
        <p:nvPicPr>
          <p:cNvPr id="94" name="Picture 13" descr="bluline[1]"/>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0" y="876300"/>
            <a:ext cx="9144000" cy="76200"/>
          </a:xfrm>
        </p:spPr>
      </p:pic>
      <p:sp>
        <p:nvSpPr>
          <p:cNvPr id="97" name="AutoShape 18"/>
          <p:cNvSpPr>
            <a:spLocks noChangeArrowheads="1"/>
          </p:cNvSpPr>
          <p:nvPr/>
        </p:nvSpPr>
        <p:spPr bwMode="auto">
          <a:xfrm>
            <a:off x="0" y="952500"/>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p>
            <a:endParaRPr lang="en-US"/>
          </a:p>
        </p:txBody>
      </p:sp>
      <p:sp>
        <p:nvSpPr>
          <p:cNvPr id="116" name="Line 44"/>
          <p:cNvSpPr>
            <a:spLocks noChangeShapeType="1"/>
          </p:cNvSpPr>
          <p:nvPr/>
        </p:nvSpPr>
        <p:spPr bwMode="auto">
          <a:xfrm>
            <a:off x="0" y="1257300"/>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17" name="Line 45"/>
          <p:cNvSpPr>
            <a:spLocks noChangeShapeType="1"/>
          </p:cNvSpPr>
          <p:nvPr/>
        </p:nvSpPr>
        <p:spPr bwMode="auto">
          <a:xfrm>
            <a:off x="0" y="1304925"/>
            <a:ext cx="9144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p>
            <a:endParaRPr lang="en-US"/>
          </a:p>
        </p:txBody>
      </p:sp>
      <p:sp>
        <p:nvSpPr>
          <p:cNvPr id="159" name="AutoShape 18"/>
          <p:cNvSpPr>
            <a:spLocks noChangeArrowheads="1"/>
          </p:cNvSpPr>
          <p:nvPr/>
        </p:nvSpPr>
        <p:spPr bwMode="auto">
          <a:xfrm>
            <a:off x="0" y="1030240"/>
            <a:ext cx="171450" cy="1905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178" name="Line 44"/>
          <p:cNvSpPr>
            <a:spLocks noChangeShapeType="1"/>
          </p:cNvSpPr>
          <p:nvPr/>
        </p:nvSpPr>
        <p:spPr bwMode="auto">
          <a:xfrm>
            <a:off x="0" y="1284240"/>
            <a:ext cx="6858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79" name="Line 45"/>
          <p:cNvSpPr>
            <a:spLocks noChangeShapeType="1"/>
          </p:cNvSpPr>
          <p:nvPr/>
        </p:nvSpPr>
        <p:spPr bwMode="auto">
          <a:xfrm>
            <a:off x="0" y="1323928"/>
            <a:ext cx="6858000" cy="0"/>
          </a:xfrm>
          <a:prstGeom prst="line">
            <a:avLst/>
          </a:prstGeom>
          <a:noFill/>
          <a:ln w="28575" cap="rnd">
            <a:solidFill>
              <a:srgbClr val="00FF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63" name="AutoShape 3"/>
          <p:cNvSpPr>
            <a:spLocks noChangeArrowheads="1"/>
          </p:cNvSpPr>
          <p:nvPr/>
        </p:nvSpPr>
        <p:spPr bwMode="auto">
          <a:xfrm>
            <a:off x="2540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4" name="AutoShape 4"/>
          <p:cNvSpPr>
            <a:spLocks noChangeArrowheads="1"/>
          </p:cNvSpPr>
          <p:nvPr/>
        </p:nvSpPr>
        <p:spPr bwMode="auto">
          <a:xfrm>
            <a:off x="41976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5" name="AutoShape 5"/>
          <p:cNvSpPr>
            <a:spLocks noChangeArrowheads="1"/>
          </p:cNvSpPr>
          <p:nvPr/>
        </p:nvSpPr>
        <p:spPr bwMode="auto">
          <a:xfrm>
            <a:off x="3111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6" name="AutoShape 6"/>
          <p:cNvSpPr>
            <a:spLocks noChangeArrowheads="1"/>
          </p:cNvSpPr>
          <p:nvPr/>
        </p:nvSpPr>
        <p:spPr bwMode="auto">
          <a:xfrm>
            <a:off x="476910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7" name="AutoShape 7"/>
          <p:cNvSpPr>
            <a:spLocks noChangeArrowheads="1"/>
          </p:cNvSpPr>
          <p:nvPr/>
        </p:nvSpPr>
        <p:spPr bwMode="auto">
          <a:xfrm>
            <a:off x="3683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8" name="AutoShape 8"/>
          <p:cNvSpPr>
            <a:spLocks noChangeArrowheads="1"/>
          </p:cNvSpPr>
          <p:nvPr/>
        </p:nvSpPr>
        <p:spPr bwMode="auto">
          <a:xfrm>
            <a:off x="5397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69" name="AutoShape 9"/>
          <p:cNvSpPr>
            <a:spLocks noChangeArrowheads="1"/>
          </p:cNvSpPr>
          <p:nvPr/>
        </p:nvSpPr>
        <p:spPr bwMode="auto">
          <a:xfrm>
            <a:off x="59692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0" name="AutoShape 10"/>
          <p:cNvSpPr>
            <a:spLocks noChangeArrowheads="1"/>
          </p:cNvSpPr>
          <p:nvPr/>
        </p:nvSpPr>
        <p:spPr bwMode="auto">
          <a:xfrm>
            <a:off x="6540753" y="5467664"/>
            <a:ext cx="171450" cy="158750"/>
          </a:xfrm>
          <a:prstGeom prst="star32">
            <a:avLst>
              <a:gd name="adj" fmla="val 375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323" tIns="35662" rIns="71323" bIns="35662" anchor="ctr"/>
          <a:lstStyle/>
          <a:p>
            <a:endParaRPr lang="en-US"/>
          </a:p>
        </p:txBody>
      </p:sp>
      <p:sp>
        <p:nvSpPr>
          <p:cNvPr id="271" name="Line 48"/>
          <p:cNvSpPr>
            <a:spLocks noChangeShapeType="1"/>
          </p:cNvSpPr>
          <p:nvPr/>
        </p:nvSpPr>
        <p:spPr bwMode="auto">
          <a:xfrm>
            <a:off x="2768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2" name="Line 49"/>
          <p:cNvSpPr>
            <a:spLocks noChangeShapeType="1"/>
          </p:cNvSpPr>
          <p:nvPr/>
        </p:nvSpPr>
        <p:spPr bwMode="auto">
          <a:xfrm>
            <a:off x="3340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3" name="Line 50"/>
          <p:cNvSpPr>
            <a:spLocks noChangeShapeType="1"/>
          </p:cNvSpPr>
          <p:nvPr/>
        </p:nvSpPr>
        <p:spPr bwMode="auto">
          <a:xfrm>
            <a:off x="3854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4" name="Line 51"/>
          <p:cNvSpPr>
            <a:spLocks noChangeShapeType="1"/>
          </p:cNvSpPr>
          <p:nvPr/>
        </p:nvSpPr>
        <p:spPr bwMode="auto">
          <a:xfrm>
            <a:off x="44262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5" name="Line 52"/>
          <p:cNvSpPr>
            <a:spLocks noChangeShapeType="1"/>
          </p:cNvSpPr>
          <p:nvPr/>
        </p:nvSpPr>
        <p:spPr bwMode="auto">
          <a:xfrm>
            <a:off x="499770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6" name="Line 53"/>
          <p:cNvSpPr>
            <a:spLocks noChangeShapeType="1"/>
          </p:cNvSpPr>
          <p:nvPr/>
        </p:nvSpPr>
        <p:spPr bwMode="auto">
          <a:xfrm>
            <a:off x="56263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277" name="Line 54"/>
          <p:cNvSpPr>
            <a:spLocks noChangeShapeType="1"/>
          </p:cNvSpPr>
          <p:nvPr/>
        </p:nvSpPr>
        <p:spPr bwMode="auto">
          <a:xfrm>
            <a:off x="6197853" y="5510658"/>
            <a:ext cx="285750" cy="0"/>
          </a:xfrm>
          <a:prstGeom prst="line">
            <a:avLst/>
          </a:prstGeom>
          <a:noFill/>
          <a:ln w="190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3" tIns="35662" rIns="71323" bIns="35662">
            <a:spAutoFit/>
          </a:bodyPr>
          <a:lstStyle/>
          <a:p>
            <a:endParaRPr lang="en-US"/>
          </a:p>
        </p:txBody>
      </p:sp>
      <p:sp>
        <p:nvSpPr>
          <p:cNvPr id="113" name="AutoShape 76"/>
          <p:cNvSpPr>
            <a:spLocks noChangeArrowheads="1"/>
          </p:cNvSpPr>
          <p:nvPr/>
        </p:nvSpPr>
        <p:spPr bwMode="auto">
          <a:xfrm>
            <a:off x="50446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utoShape 77"/>
          <p:cNvSpPr>
            <a:spLocks noChangeArrowheads="1"/>
          </p:cNvSpPr>
          <p:nvPr/>
        </p:nvSpPr>
        <p:spPr bwMode="auto">
          <a:xfrm>
            <a:off x="45874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utoShape 78"/>
          <p:cNvSpPr>
            <a:spLocks noChangeArrowheads="1"/>
          </p:cNvSpPr>
          <p:nvPr/>
        </p:nvSpPr>
        <p:spPr bwMode="auto">
          <a:xfrm>
            <a:off x="2869799"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utoShape 79"/>
          <p:cNvSpPr>
            <a:spLocks noChangeArrowheads="1"/>
          </p:cNvSpPr>
          <p:nvPr/>
        </p:nvSpPr>
        <p:spPr bwMode="auto">
          <a:xfrm>
            <a:off x="3292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utoShape 80"/>
          <p:cNvSpPr>
            <a:spLocks noChangeArrowheads="1"/>
          </p:cNvSpPr>
          <p:nvPr/>
        </p:nvSpPr>
        <p:spPr bwMode="auto">
          <a:xfrm>
            <a:off x="3673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utoShape 81"/>
          <p:cNvSpPr>
            <a:spLocks noChangeArrowheads="1"/>
          </p:cNvSpPr>
          <p:nvPr/>
        </p:nvSpPr>
        <p:spPr bwMode="auto">
          <a:xfrm>
            <a:off x="4130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utoShape 82"/>
          <p:cNvSpPr>
            <a:spLocks noChangeArrowheads="1"/>
          </p:cNvSpPr>
          <p:nvPr/>
        </p:nvSpPr>
        <p:spPr bwMode="auto">
          <a:xfrm>
            <a:off x="59590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utoShape 83"/>
          <p:cNvSpPr>
            <a:spLocks noChangeArrowheads="1"/>
          </p:cNvSpPr>
          <p:nvPr/>
        </p:nvSpPr>
        <p:spPr bwMode="auto">
          <a:xfrm>
            <a:off x="64162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Oval 84"/>
          <p:cNvSpPr>
            <a:spLocks noChangeArrowheads="1"/>
          </p:cNvSpPr>
          <p:nvPr/>
        </p:nvSpPr>
        <p:spPr bwMode="auto">
          <a:xfrm>
            <a:off x="3139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4" name="Oval 85"/>
          <p:cNvSpPr>
            <a:spLocks noChangeArrowheads="1"/>
          </p:cNvSpPr>
          <p:nvPr/>
        </p:nvSpPr>
        <p:spPr bwMode="auto">
          <a:xfrm>
            <a:off x="3520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5" name="Oval 86"/>
          <p:cNvSpPr>
            <a:spLocks noChangeArrowheads="1"/>
          </p:cNvSpPr>
          <p:nvPr/>
        </p:nvSpPr>
        <p:spPr bwMode="auto">
          <a:xfrm>
            <a:off x="3977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6" name="Oval 87"/>
          <p:cNvSpPr>
            <a:spLocks noChangeArrowheads="1"/>
          </p:cNvSpPr>
          <p:nvPr/>
        </p:nvSpPr>
        <p:spPr bwMode="auto">
          <a:xfrm>
            <a:off x="44350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7" name="Oval 88"/>
          <p:cNvSpPr>
            <a:spLocks noChangeArrowheads="1"/>
          </p:cNvSpPr>
          <p:nvPr/>
        </p:nvSpPr>
        <p:spPr bwMode="auto">
          <a:xfrm>
            <a:off x="48922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89"/>
          <p:cNvSpPr>
            <a:spLocks noChangeArrowheads="1"/>
          </p:cNvSpPr>
          <p:nvPr/>
        </p:nvSpPr>
        <p:spPr bwMode="auto">
          <a:xfrm>
            <a:off x="53494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 name="Oval 90"/>
          <p:cNvSpPr>
            <a:spLocks noChangeArrowheads="1"/>
          </p:cNvSpPr>
          <p:nvPr/>
        </p:nvSpPr>
        <p:spPr bwMode="auto">
          <a:xfrm>
            <a:off x="58066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0" name="Oval 91"/>
          <p:cNvSpPr>
            <a:spLocks noChangeArrowheads="1"/>
          </p:cNvSpPr>
          <p:nvPr/>
        </p:nvSpPr>
        <p:spPr bwMode="auto">
          <a:xfrm>
            <a:off x="6263874" y="2328211"/>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31" name="AutoShape 97"/>
          <p:cNvSpPr>
            <a:spLocks noChangeArrowheads="1"/>
          </p:cNvSpPr>
          <p:nvPr/>
        </p:nvSpPr>
        <p:spPr bwMode="auto">
          <a:xfrm>
            <a:off x="5501874" y="2252011"/>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 name="AutoShape 16"/>
          <p:cNvSpPr>
            <a:spLocks noChangeArrowheads="1"/>
          </p:cNvSpPr>
          <p:nvPr/>
        </p:nvSpPr>
        <p:spPr bwMode="auto">
          <a:xfrm>
            <a:off x="2209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 name="AutoShape 17"/>
          <p:cNvSpPr>
            <a:spLocks noChangeArrowheads="1"/>
          </p:cNvSpPr>
          <p:nvPr/>
        </p:nvSpPr>
        <p:spPr bwMode="auto">
          <a:xfrm>
            <a:off x="1752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2" name="AutoShape 18"/>
          <p:cNvSpPr>
            <a:spLocks noChangeArrowheads="1"/>
          </p:cNvSpPr>
          <p:nvPr/>
        </p:nvSpPr>
        <p:spPr bwMode="auto">
          <a:xfrm>
            <a:off x="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AutoShape 19"/>
          <p:cNvSpPr>
            <a:spLocks noChangeArrowheads="1"/>
          </p:cNvSpPr>
          <p:nvPr/>
        </p:nvSpPr>
        <p:spPr bwMode="auto">
          <a:xfrm>
            <a:off x="38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AutoShape 20"/>
          <p:cNvSpPr>
            <a:spLocks noChangeArrowheads="1"/>
          </p:cNvSpPr>
          <p:nvPr/>
        </p:nvSpPr>
        <p:spPr bwMode="auto">
          <a:xfrm>
            <a:off x="76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AutoShape 21"/>
          <p:cNvSpPr>
            <a:spLocks noChangeArrowheads="1"/>
          </p:cNvSpPr>
          <p:nvPr/>
        </p:nvSpPr>
        <p:spPr bwMode="auto">
          <a:xfrm>
            <a:off x="1219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AutoShape 26"/>
          <p:cNvSpPr>
            <a:spLocks noChangeArrowheads="1"/>
          </p:cNvSpPr>
          <p:nvPr/>
        </p:nvSpPr>
        <p:spPr bwMode="auto">
          <a:xfrm>
            <a:off x="4876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AutoShape 27"/>
          <p:cNvSpPr>
            <a:spLocks noChangeArrowheads="1"/>
          </p:cNvSpPr>
          <p:nvPr/>
        </p:nvSpPr>
        <p:spPr bwMode="auto">
          <a:xfrm>
            <a:off x="4419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utoShape 28"/>
          <p:cNvSpPr>
            <a:spLocks noChangeArrowheads="1"/>
          </p:cNvSpPr>
          <p:nvPr/>
        </p:nvSpPr>
        <p:spPr bwMode="auto">
          <a:xfrm>
            <a:off x="2667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AutoShape 29"/>
          <p:cNvSpPr>
            <a:spLocks noChangeArrowheads="1"/>
          </p:cNvSpPr>
          <p:nvPr/>
        </p:nvSpPr>
        <p:spPr bwMode="auto">
          <a:xfrm>
            <a:off x="3048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 name="AutoShape 30"/>
          <p:cNvSpPr>
            <a:spLocks noChangeArrowheads="1"/>
          </p:cNvSpPr>
          <p:nvPr/>
        </p:nvSpPr>
        <p:spPr bwMode="auto">
          <a:xfrm>
            <a:off x="3429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AutoShape 31"/>
          <p:cNvSpPr>
            <a:spLocks noChangeArrowheads="1"/>
          </p:cNvSpPr>
          <p:nvPr/>
        </p:nvSpPr>
        <p:spPr bwMode="auto">
          <a:xfrm>
            <a:off x="3886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AutoShape 32"/>
          <p:cNvSpPr>
            <a:spLocks noChangeArrowheads="1"/>
          </p:cNvSpPr>
          <p:nvPr/>
        </p:nvSpPr>
        <p:spPr bwMode="auto">
          <a:xfrm>
            <a:off x="75438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AutoShape 33"/>
          <p:cNvSpPr>
            <a:spLocks noChangeArrowheads="1"/>
          </p:cNvSpPr>
          <p:nvPr/>
        </p:nvSpPr>
        <p:spPr bwMode="auto">
          <a:xfrm>
            <a:off x="70866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AutoShape 34"/>
          <p:cNvSpPr>
            <a:spLocks noChangeArrowheads="1"/>
          </p:cNvSpPr>
          <p:nvPr/>
        </p:nvSpPr>
        <p:spPr bwMode="auto">
          <a:xfrm>
            <a:off x="5334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AutoShape 35"/>
          <p:cNvSpPr>
            <a:spLocks noChangeArrowheads="1"/>
          </p:cNvSpPr>
          <p:nvPr/>
        </p:nvSpPr>
        <p:spPr bwMode="auto">
          <a:xfrm>
            <a:off x="5715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AutoShape 36"/>
          <p:cNvSpPr>
            <a:spLocks noChangeArrowheads="1"/>
          </p:cNvSpPr>
          <p:nvPr/>
        </p:nvSpPr>
        <p:spPr bwMode="auto">
          <a:xfrm>
            <a:off x="6096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AutoShape 37"/>
          <p:cNvSpPr>
            <a:spLocks noChangeArrowheads="1"/>
          </p:cNvSpPr>
          <p:nvPr/>
        </p:nvSpPr>
        <p:spPr bwMode="auto">
          <a:xfrm>
            <a:off x="65532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AutoShape 38"/>
          <p:cNvSpPr>
            <a:spLocks noChangeArrowheads="1"/>
          </p:cNvSpPr>
          <p:nvPr/>
        </p:nvSpPr>
        <p:spPr bwMode="auto">
          <a:xfrm>
            <a:off x="8001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 name="AutoShape 39"/>
          <p:cNvSpPr>
            <a:spLocks noChangeArrowheads="1"/>
          </p:cNvSpPr>
          <p:nvPr/>
        </p:nvSpPr>
        <p:spPr bwMode="auto">
          <a:xfrm>
            <a:off x="8382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 name="AutoShape 40"/>
          <p:cNvSpPr>
            <a:spLocks noChangeArrowheads="1"/>
          </p:cNvSpPr>
          <p:nvPr/>
        </p:nvSpPr>
        <p:spPr bwMode="auto">
          <a:xfrm>
            <a:off x="8763000" y="960522"/>
            <a:ext cx="228600" cy="228600"/>
          </a:xfrm>
          <a:prstGeom prst="sun">
            <a:avLst>
              <a:gd name="adj" fmla="val 25000"/>
            </a:avLst>
          </a:prstGeom>
          <a:gradFill rotWithShape="1">
            <a:gsLst>
              <a:gs pos="0">
                <a:srgbClr val="FF99CC"/>
              </a:gs>
              <a:gs pos="100000">
                <a:srgbClr val="FF99CC">
                  <a:gamma/>
                  <a:shade val="46275"/>
                  <a:invGamma/>
                </a:srgbClr>
              </a:gs>
            </a:gsLst>
            <a:lin ang="5400000" scaled="1"/>
          </a:gra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 name="Line 44"/>
          <p:cNvSpPr>
            <a:spLocks noChangeShapeType="1"/>
          </p:cNvSpPr>
          <p:nvPr/>
        </p:nvSpPr>
        <p:spPr bwMode="auto">
          <a:xfrm>
            <a:off x="0" y="1265322"/>
            <a:ext cx="914400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2" name="Line 45"/>
          <p:cNvSpPr>
            <a:spLocks noChangeShapeType="1"/>
          </p:cNvSpPr>
          <p:nvPr/>
        </p:nvSpPr>
        <p:spPr bwMode="auto">
          <a:xfrm>
            <a:off x="0" y="1312947"/>
            <a:ext cx="9144000" cy="0"/>
          </a:xfrm>
          <a:prstGeom prst="line">
            <a:avLst/>
          </a:prstGeom>
          <a:noFill/>
          <a:ln w="2857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13" name="Oval 55"/>
          <p:cNvSpPr>
            <a:spLocks noChangeArrowheads="1"/>
          </p:cNvSpPr>
          <p:nvPr/>
        </p:nvSpPr>
        <p:spPr bwMode="auto">
          <a:xfrm>
            <a:off x="65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4" name="Oval 56"/>
          <p:cNvSpPr>
            <a:spLocks noChangeArrowheads="1"/>
          </p:cNvSpPr>
          <p:nvPr/>
        </p:nvSpPr>
        <p:spPr bwMode="auto">
          <a:xfrm>
            <a:off x="1066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5" name="Oval 57"/>
          <p:cNvSpPr>
            <a:spLocks noChangeArrowheads="1"/>
          </p:cNvSpPr>
          <p:nvPr/>
        </p:nvSpPr>
        <p:spPr bwMode="auto">
          <a:xfrm>
            <a:off x="1524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6" name="Oval 58"/>
          <p:cNvSpPr>
            <a:spLocks noChangeArrowheads="1"/>
          </p:cNvSpPr>
          <p:nvPr/>
        </p:nvSpPr>
        <p:spPr bwMode="auto">
          <a:xfrm>
            <a:off x="2057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7" name="Oval 59"/>
          <p:cNvSpPr>
            <a:spLocks noChangeArrowheads="1"/>
          </p:cNvSpPr>
          <p:nvPr/>
        </p:nvSpPr>
        <p:spPr bwMode="auto">
          <a:xfrm>
            <a:off x="2514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8" name="Oval 60"/>
          <p:cNvSpPr>
            <a:spLocks noChangeArrowheads="1"/>
          </p:cNvSpPr>
          <p:nvPr/>
        </p:nvSpPr>
        <p:spPr bwMode="auto">
          <a:xfrm>
            <a:off x="2895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9" name="Oval 61"/>
          <p:cNvSpPr>
            <a:spLocks noChangeArrowheads="1"/>
          </p:cNvSpPr>
          <p:nvPr/>
        </p:nvSpPr>
        <p:spPr bwMode="auto">
          <a:xfrm>
            <a:off x="3292475"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0" name="Oval 62"/>
          <p:cNvSpPr>
            <a:spLocks noChangeArrowheads="1"/>
          </p:cNvSpPr>
          <p:nvPr/>
        </p:nvSpPr>
        <p:spPr bwMode="auto">
          <a:xfrm>
            <a:off x="3733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1" name="Oval 63"/>
          <p:cNvSpPr>
            <a:spLocks noChangeArrowheads="1"/>
          </p:cNvSpPr>
          <p:nvPr/>
        </p:nvSpPr>
        <p:spPr bwMode="auto">
          <a:xfrm>
            <a:off x="4191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2" name="Oval 64"/>
          <p:cNvSpPr>
            <a:spLocks noChangeArrowheads="1"/>
          </p:cNvSpPr>
          <p:nvPr/>
        </p:nvSpPr>
        <p:spPr bwMode="auto">
          <a:xfrm>
            <a:off x="4724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3" name="Oval 65"/>
          <p:cNvSpPr>
            <a:spLocks noChangeArrowheads="1"/>
          </p:cNvSpPr>
          <p:nvPr/>
        </p:nvSpPr>
        <p:spPr bwMode="auto">
          <a:xfrm>
            <a:off x="518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4" name="Oval 66"/>
          <p:cNvSpPr>
            <a:spLocks noChangeArrowheads="1"/>
          </p:cNvSpPr>
          <p:nvPr/>
        </p:nvSpPr>
        <p:spPr bwMode="auto">
          <a:xfrm>
            <a:off x="5607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5" name="Oval 67"/>
          <p:cNvSpPr>
            <a:spLocks noChangeArrowheads="1"/>
          </p:cNvSpPr>
          <p:nvPr/>
        </p:nvSpPr>
        <p:spPr bwMode="auto">
          <a:xfrm>
            <a:off x="5975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6" name="Oval 68"/>
          <p:cNvSpPr>
            <a:spLocks noChangeArrowheads="1"/>
          </p:cNvSpPr>
          <p:nvPr/>
        </p:nvSpPr>
        <p:spPr bwMode="auto">
          <a:xfrm>
            <a:off x="64008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7" name="Oval 69"/>
          <p:cNvSpPr>
            <a:spLocks noChangeArrowheads="1"/>
          </p:cNvSpPr>
          <p:nvPr/>
        </p:nvSpPr>
        <p:spPr bwMode="auto">
          <a:xfrm>
            <a:off x="68580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8" name="Oval 70"/>
          <p:cNvSpPr>
            <a:spLocks noChangeArrowheads="1"/>
          </p:cNvSpPr>
          <p:nvPr/>
        </p:nvSpPr>
        <p:spPr bwMode="auto">
          <a:xfrm>
            <a:off x="73914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9" name="Oval 71"/>
          <p:cNvSpPr>
            <a:spLocks noChangeArrowheads="1"/>
          </p:cNvSpPr>
          <p:nvPr/>
        </p:nvSpPr>
        <p:spPr bwMode="auto">
          <a:xfrm>
            <a:off x="7848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0" name="Oval 72"/>
          <p:cNvSpPr>
            <a:spLocks noChangeArrowheads="1"/>
          </p:cNvSpPr>
          <p:nvPr/>
        </p:nvSpPr>
        <p:spPr bwMode="auto">
          <a:xfrm>
            <a:off x="8274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1" name="Oval 73"/>
          <p:cNvSpPr>
            <a:spLocks noChangeArrowheads="1"/>
          </p:cNvSpPr>
          <p:nvPr/>
        </p:nvSpPr>
        <p:spPr bwMode="auto">
          <a:xfrm>
            <a:off x="86550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2" name="Oval 74"/>
          <p:cNvSpPr>
            <a:spLocks noChangeArrowheads="1"/>
          </p:cNvSpPr>
          <p:nvPr/>
        </p:nvSpPr>
        <p:spPr bwMode="auto">
          <a:xfrm>
            <a:off x="899160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3" name="Oval 75"/>
          <p:cNvSpPr>
            <a:spLocks noChangeArrowheads="1"/>
          </p:cNvSpPr>
          <p:nvPr/>
        </p:nvSpPr>
        <p:spPr bwMode="auto">
          <a:xfrm>
            <a:off x="260350" y="1036722"/>
            <a:ext cx="76200" cy="76200"/>
          </a:xfrm>
          <a:prstGeom prst="ellipse">
            <a:avLst/>
          </a:prstGeom>
          <a:gradFill rotWithShape="1">
            <a:gsLst>
              <a:gs pos="0">
                <a:srgbClr val="FFFF00"/>
              </a:gs>
              <a:gs pos="100000">
                <a:srgbClr val="FFFF00">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4275" y="2711615"/>
            <a:ext cx="3303867" cy="246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Text Box 99">
            <a:extLst>
              <a:ext uri="{FF2B5EF4-FFF2-40B4-BE49-F238E27FC236}">
                <a16:creationId xmlns:a16="http://schemas.microsoft.com/office/drawing/2014/main" id="{B551419B-4ED9-4C9F-91C5-6801073F02D1}"/>
              </a:ext>
            </a:extLst>
          </p:cNvPr>
          <p:cNvSpPr txBox="1">
            <a:spLocks noChangeArrowheads="1"/>
          </p:cNvSpPr>
          <p:nvPr/>
        </p:nvSpPr>
        <p:spPr bwMode="auto">
          <a:xfrm>
            <a:off x="762000" y="147709"/>
            <a:ext cx="7832242" cy="70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6" tIns="45718" rIns="91436" bIns="45718">
            <a:spAutoFit/>
          </a:bodyPr>
          <a:lstStyle/>
          <a:p>
            <a:pPr algn="ctr"/>
            <a:r>
              <a:rPr lang="en-US" sz="2000" b="1" dirty="0">
                <a:ln>
                  <a:solidFill>
                    <a:srgbClr val="33CC33"/>
                  </a:solidFill>
                </a:ln>
                <a:solidFill>
                  <a:srgbClr val="FF0000"/>
                </a:solidFill>
              </a:rPr>
              <a:t>PHÒNG GIÁO DỤC VÀ ĐÀO TẠO QUẬN LONG BIÊN</a:t>
            </a:r>
          </a:p>
          <a:p>
            <a:pPr algn="ctr"/>
            <a:r>
              <a:rPr lang="en-US" sz="2000" b="1" dirty="0">
                <a:ln>
                  <a:solidFill>
                    <a:srgbClr val="33CC33"/>
                  </a:solidFill>
                </a:ln>
                <a:solidFill>
                  <a:srgbClr val="FF0000"/>
                </a:solidFill>
              </a:rPr>
              <a:t>TRƯỜNG TIỂU HỌC ÁI MỘ B</a:t>
            </a:r>
          </a:p>
        </p:txBody>
      </p:sp>
    </p:spTree>
    <p:extLst>
      <p:ext uri="{BB962C8B-B14F-4D97-AF65-F5344CB8AC3E}">
        <p14:creationId xmlns:p14="http://schemas.microsoft.com/office/powerpoint/2010/main" val="268607680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AE3DC2-70B3-4A36-9280-B62657E79498}"/>
              </a:ext>
            </a:extLst>
          </p:cNvPr>
          <p:cNvSpPr/>
          <p:nvPr/>
        </p:nvSpPr>
        <p:spPr>
          <a:xfrm>
            <a:off x="3573639" y="51382"/>
            <a:ext cx="2070849" cy="441352"/>
          </a:xfrm>
          <a:prstGeom prst="rect">
            <a:avLst/>
          </a:prstGeom>
        </p:spPr>
        <p:txBody>
          <a:bodyPr wrap="none" lIns="71323" tIns="35662" rIns="71323" bIns="35662">
            <a:spAutoFit/>
          </a:bodyPr>
          <a:lstStyle/>
          <a:p>
            <a:pPr algn="ctr"/>
            <a:r>
              <a:rPr lang="vi-VN" sz="2400" b="1" dirty="0">
                <a:solidFill>
                  <a:srgbClr val="FF0000"/>
                </a:solidFill>
                <a:cs typeface="Arial" pitchFamily="34" charset="0"/>
              </a:rPr>
              <a:t>Tình huống </a:t>
            </a:r>
            <a:r>
              <a:rPr lang="en-US" sz="2400" b="1" dirty="0">
                <a:solidFill>
                  <a:srgbClr val="FF0000"/>
                </a:solidFill>
                <a:cs typeface="Arial" pitchFamily="34" charset="0"/>
              </a:rPr>
              <a:t>2</a:t>
            </a:r>
            <a:endParaRPr lang="vi-VN" sz="2400" b="1" dirty="0">
              <a:solidFill>
                <a:srgbClr val="FF0000"/>
              </a:solidFill>
              <a:cs typeface="Arial" pitchFamily="34" charset="0"/>
            </a:endParaRPr>
          </a:p>
        </p:txBody>
      </p:sp>
      <p:sp>
        <p:nvSpPr>
          <p:cNvPr id="4" name="Line 12">
            <a:extLst>
              <a:ext uri="{FF2B5EF4-FFF2-40B4-BE49-F238E27FC236}">
                <a16:creationId xmlns:a16="http://schemas.microsoft.com/office/drawing/2014/main" id="{2A367BC8-7C58-4D6C-9D05-6E426C7FB7A3}"/>
              </a:ext>
            </a:extLst>
          </p:cNvPr>
          <p:cNvSpPr>
            <a:spLocks noChangeShapeType="1"/>
          </p:cNvSpPr>
          <p:nvPr/>
        </p:nvSpPr>
        <p:spPr bwMode="auto">
          <a:xfrm>
            <a:off x="2430" y="516276"/>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5" name="TextBox 4">
            <a:extLst>
              <a:ext uri="{FF2B5EF4-FFF2-40B4-BE49-F238E27FC236}">
                <a16:creationId xmlns:a16="http://schemas.microsoft.com/office/drawing/2014/main" id="{58AD8BC1-3DB8-48D7-AD1F-6187BD5CAAC4}"/>
              </a:ext>
            </a:extLst>
          </p:cNvPr>
          <p:cNvSpPr txBox="1"/>
          <p:nvPr/>
        </p:nvSpPr>
        <p:spPr>
          <a:xfrm>
            <a:off x="130629" y="76641"/>
            <a:ext cx="2070849" cy="461665"/>
          </a:xfrm>
          <a:prstGeom prst="rect">
            <a:avLst/>
          </a:prstGeom>
          <a:noFill/>
        </p:spPr>
        <p:txBody>
          <a:bodyPr wrap="square" rtlCol="0">
            <a:spAutoFit/>
          </a:bodyPr>
          <a:lstStyle/>
          <a:p>
            <a:r>
              <a:rPr lang="en-US" sz="2400" b="1" dirty="0" err="1">
                <a:solidFill>
                  <a:srgbClr val="0000CC"/>
                </a:solidFill>
                <a:latin typeface="Arial" panose="020B0604020202020204" pitchFamily="34" charset="0"/>
                <a:cs typeface="Arial" panose="020B0604020202020204" pitchFamily="34" charset="0"/>
              </a:rPr>
              <a:t>Hoạt</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động</a:t>
            </a:r>
            <a:r>
              <a:rPr lang="en-US" sz="2400" b="1" dirty="0">
                <a:solidFill>
                  <a:srgbClr val="0000CC"/>
                </a:solidFill>
                <a:latin typeface="Arial" panose="020B0604020202020204" pitchFamily="34" charset="0"/>
                <a:cs typeface="Arial" panose="020B0604020202020204" pitchFamily="34" charset="0"/>
              </a:rPr>
              <a:t> 3:</a:t>
            </a:r>
          </a:p>
        </p:txBody>
      </p:sp>
    </p:spTree>
    <p:extLst>
      <p:ext uri="{BB962C8B-B14F-4D97-AF65-F5344CB8AC3E}">
        <p14:creationId xmlns:p14="http://schemas.microsoft.com/office/powerpoint/2010/main" val="3073781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61173" y="302275"/>
            <a:ext cx="2005677" cy="646331"/>
          </a:xfrm>
          <a:prstGeom prst="rect">
            <a:avLst/>
          </a:prstGeom>
          <a:noFill/>
        </p:spPr>
        <p:txBody>
          <a:bodyPr wrap="none" rtlCol="0">
            <a:spAutoFit/>
          </a:bodyPr>
          <a:lstStyle/>
          <a:p>
            <a:pPr algn="ctr"/>
            <a:r>
              <a:rPr lang="en-US" sz="3600" b="1" dirty="0" err="1">
                <a:solidFill>
                  <a:srgbClr val="FF0000"/>
                </a:solidFill>
                <a:latin typeface="Arial" pitchFamily="34" charset="0"/>
                <a:cs typeface="Arial" pitchFamily="34" charset="0"/>
              </a:rPr>
              <a:t>Kết</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luận</a:t>
            </a:r>
            <a:endParaRPr lang="en-US" sz="3600" b="1" dirty="0">
              <a:solidFill>
                <a:srgbClr val="FF0000"/>
              </a:solidFill>
              <a:latin typeface="Arial" pitchFamily="34" charset="0"/>
              <a:cs typeface="Arial" pitchFamily="34" charset="0"/>
            </a:endParaRPr>
          </a:p>
        </p:txBody>
      </p:sp>
      <p:sp>
        <p:nvSpPr>
          <p:cNvPr id="8" name="Rectangle 7"/>
          <p:cNvSpPr/>
          <p:nvPr/>
        </p:nvSpPr>
        <p:spPr>
          <a:xfrm>
            <a:off x="609155" y="1303229"/>
            <a:ext cx="8316731" cy="2677656"/>
          </a:xfrm>
          <a:prstGeom prst="rect">
            <a:avLst/>
          </a:prstGeom>
          <a:solidFill>
            <a:schemeClr val="accent5">
              <a:lumMod val="40000"/>
              <a:lumOff val="60000"/>
            </a:schemeClr>
          </a:solidFill>
          <a:ln>
            <a:solidFill>
              <a:srgbClr val="FF0000"/>
            </a:solidFill>
          </a:ln>
        </p:spPr>
        <p:txBody>
          <a:bodyPr wrap="square">
            <a:spAutoFit/>
          </a:bodyPr>
          <a:lstStyle/>
          <a:p>
            <a:pPr algn="just"/>
            <a:r>
              <a:rPr lang="vi-VN" sz="2800" dirty="0">
                <a:solidFill>
                  <a:srgbClr val="002060"/>
                </a:solidFill>
              </a:rPr>
              <a:t>Các em cần lưu ý cách ứng xử lịch sự với mọi người xung quanh: không nên chen lấn, xô đẩy; nói năng lịch sự, lề phép; giữ vệ sinh đường phố; khi có thể hãy giúp đỡ người khác; xin lỗi và nhận lồi khi mình sai. Khi làm được những việc này, em sẽ được người khác quý mến, khen ngợi.</a:t>
            </a:r>
          </a:p>
        </p:txBody>
      </p:sp>
    </p:spTree>
    <p:extLst>
      <p:ext uri="{BB962C8B-B14F-4D97-AF65-F5344CB8AC3E}">
        <p14:creationId xmlns:p14="http://schemas.microsoft.com/office/powerpoint/2010/main" val="105424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535214"/>
            <a:ext cx="9141569" cy="51797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689103"/>
            <a:ext cx="8868228" cy="4869869"/>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2" name="Rectangle 1"/>
          <p:cNvSpPr/>
          <p:nvPr/>
        </p:nvSpPr>
        <p:spPr>
          <a:xfrm>
            <a:off x="3586128" y="0"/>
            <a:ext cx="2659702" cy="461665"/>
          </a:xfrm>
          <a:prstGeom prst="rect">
            <a:avLst/>
          </a:prstGeom>
        </p:spPr>
        <p:txBody>
          <a:bodyPr wrap="none">
            <a:spAutoFit/>
          </a:bodyPr>
          <a:lstStyle/>
          <a:p>
            <a:pPr algn="ctr"/>
            <a:r>
              <a:rPr lang="vi-VN" sz="2400" b="1" dirty="0">
                <a:solidFill>
                  <a:srgbClr val="FF0000"/>
                </a:solidFill>
              </a:rPr>
              <a:t>Thảo luận nhóm:</a:t>
            </a:r>
            <a:endParaRPr lang="en-US" sz="2400" b="1" dirty="0">
              <a:solidFill>
                <a:srgbClr val="FF0000"/>
              </a:solidFill>
            </a:endParaRPr>
          </a:p>
        </p:txBody>
      </p:sp>
      <p:sp>
        <p:nvSpPr>
          <p:cNvPr id="3" name="Rectangle 2"/>
          <p:cNvSpPr/>
          <p:nvPr/>
        </p:nvSpPr>
        <p:spPr>
          <a:xfrm>
            <a:off x="268513" y="770029"/>
            <a:ext cx="8556173" cy="1938992"/>
          </a:xfrm>
          <a:prstGeom prst="rect">
            <a:avLst/>
          </a:prstGeom>
        </p:spPr>
        <p:txBody>
          <a:bodyPr wrap="square">
            <a:spAutoFit/>
          </a:bodyPr>
          <a:lstStyle/>
          <a:p>
            <a:pPr algn="just"/>
            <a:r>
              <a:rPr lang="vi-VN" sz="2400" dirty="0">
                <a:solidFill>
                  <a:srgbClr val="006600"/>
                </a:solidFill>
              </a:rPr>
              <a:t>-</a:t>
            </a:r>
            <a:r>
              <a:rPr lang="en-US" sz="2400" dirty="0">
                <a:solidFill>
                  <a:srgbClr val="006600"/>
                </a:solidFill>
              </a:rPr>
              <a:t> </a:t>
            </a:r>
            <a:r>
              <a:rPr lang="vi-VN" sz="2400" dirty="0">
                <a:solidFill>
                  <a:srgbClr val="006600"/>
                </a:solidFill>
              </a:rPr>
              <a:t>Các em đã thực hiện nói lời hay ý đẹp như thế nào trong học tập và sinh hoạt hằng ngày ở trường?</a:t>
            </a:r>
          </a:p>
          <a:p>
            <a:pPr algn="just"/>
            <a:r>
              <a:rPr lang="vi-VN" sz="2400" dirty="0">
                <a:solidFill>
                  <a:srgbClr val="006600"/>
                </a:solidFill>
              </a:rPr>
              <a:t>-</a:t>
            </a:r>
            <a:r>
              <a:rPr lang="en-US" sz="2400" dirty="0">
                <a:solidFill>
                  <a:srgbClr val="006600"/>
                </a:solidFill>
              </a:rPr>
              <a:t> </a:t>
            </a:r>
            <a:r>
              <a:rPr lang="vi-VN" sz="2400" dirty="0">
                <a:solidFill>
                  <a:srgbClr val="006600"/>
                </a:solidFill>
              </a:rPr>
              <a:t>Các em đã thực hiện nói lời hay ý đẹp như thế nào trong học tập và sinh hoạt hằng ngày ở nhà?</a:t>
            </a:r>
          </a:p>
          <a:p>
            <a:pPr algn="just"/>
            <a:r>
              <a:rPr lang="vi-VN" sz="2400" dirty="0">
                <a:solidFill>
                  <a:srgbClr val="006600"/>
                </a:solidFill>
              </a:rPr>
              <a:t>-</a:t>
            </a:r>
            <a:r>
              <a:rPr lang="en-US" sz="2400" dirty="0">
                <a:solidFill>
                  <a:srgbClr val="006600"/>
                </a:solidFill>
              </a:rPr>
              <a:t> </a:t>
            </a:r>
            <a:r>
              <a:rPr lang="vi-VN" sz="2400" dirty="0">
                <a:solidFill>
                  <a:srgbClr val="006600"/>
                </a:solidFill>
              </a:rPr>
              <a:t>Nêu cảm xúc của mình sau khi thực hiện nói lời hay ý đẹp?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124" y="2847521"/>
            <a:ext cx="2686300" cy="2461986"/>
          </a:xfrm>
          <a:prstGeom prst="rect">
            <a:avLst/>
          </a:prstGeom>
          <a:effectLst>
            <a:glow rad="139700">
              <a:schemeClr val="accent2">
                <a:satMod val="175000"/>
                <a:alpha val="40000"/>
              </a:schemeClr>
            </a:glo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7275" y="2876549"/>
            <a:ext cx="2514481" cy="2461986"/>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340781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4F5229-D8B5-4E23-A8C9-5FF08B119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20" y="239803"/>
            <a:ext cx="8763759" cy="5235394"/>
          </a:xfrm>
          <a:prstGeom prst="rect">
            <a:avLst/>
          </a:prstGeom>
        </p:spPr>
      </p:pic>
    </p:spTree>
    <p:extLst>
      <p:ext uri="{BB962C8B-B14F-4D97-AF65-F5344CB8AC3E}">
        <p14:creationId xmlns:p14="http://schemas.microsoft.com/office/powerpoint/2010/main" val="305979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38" t="9947" r="5356" b="9661"/>
          <a:stretch/>
        </p:blipFill>
        <p:spPr bwMode="auto">
          <a:xfrm>
            <a:off x="71306" y="209725"/>
            <a:ext cx="9001387" cy="392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08555" y="1327200"/>
            <a:ext cx="3773382" cy="2308324"/>
          </a:xfrm>
          <a:prstGeom prst="rect">
            <a:avLst/>
          </a:prstGeom>
        </p:spPr>
        <p:txBody>
          <a:bodyPr wrap="square">
            <a:spAutoFit/>
          </a:bodyPr>
          <a:lstStyle/>
          <a:p>
            <a:pPr algn="just"/>
            <a:r>
              <a:rPr lang="vi-VN" sz="3600" dirty="0">
                <a:solidFill>
                  <a:srgbClr val="0000CC"/>
                </a:solidFill>
              </a:rPr>
              <a:t>Em là người lịch sự nên phải thường xuyên nói lời hay, ý đẹp.</a:t>
            </a:r>
            <a:endParaRPr lang="en-US" sz="3600" dirty="0">
              <a:solidFill>
                <a:srgbClr val="0000CC"/>
              </a:solidFill>
            </a:endParaRPr>
          </a:p>
        </p:txBody>
      </p:sp>
    </p:spTree>
    <p:extLst>
      <p:ext uri="{BB962C8B-B14F-4D97-AF65-F5344CB8AC3E}">
        <p14:creationId xmlns:p14="http://schemas.microsoft.com/office/powerpoint/2010/main" val="4262263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Mobile_SCRS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0676" y="4778376"/>
            <a:ext cx="898525" cy="93662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0666" y="4681803"/>
            <a:ext cx="992187" cy="1033198"/>
          </a:xfrm>
          <a:prstGeom prst="rect">
            <a:avLst/>
          </a:prstGeom>
          <a:noFill/>
          <a:extLst>
            <a:ext uri="{909E8E84-426E-40DD-AFC4-6F175D3DCCD1}">
              <a14:hiddenFill xmlns:a14="http://schemas.microsoft.com/office/drawing/2010/main">
                <a:solidFill>
                  <a:srgbClr val="FFFFFF"/>
                </a:solidFill>
              </a14:hiddenFill>
            </a:ext>
          </a:extLst>
        </p:spPr>
      </p:pic>
      <p:pic>
        <p:nvPicPr>
          <p:cNvPr id="33797" name="Picture 5" descr="Mobile_SCRS (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328" y="4745303"/>
            <a:ext cx="930275" cy="969698"/>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525" y="41011"/>
            <a:ext cx="1066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33799" name="Picture 7" descr="Mobile_SCRS (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99413" y="41011"/>
            <a:ext cx="1066800" cy="1111250"/>
          </a:xfrm>
          <a:prstGeom prst="rect">
            <a:avLst/>
          </a:prstGeom>
          <a:noFill/>
          <a:extLst>
            <a:ext uri="{909E8E84-426E-40DD-AFC4-6F175D3DCCD1}">
              <a14:hiddenFill xmlns:a14="http://schemas.microsoft.com/office/drawing/2010/main">
                <a:solidFill>
                  <a:srgbClr val="FFFFFF"/>
                </a:solidFill>
              </a14:hiddenFill>
            </a:ext>
          </a:extLst>
        </p:spPr>
      </p:pic>
      <p:sp>
        <p:nvSpPr>
          <p:cNvPr id="33800" name="WordArt 8"/>
          <p:cNvSpPr>
            <a:spLocks noChangeArrowheads="1" noChangeShapeType="1" noTextEdit="1"/>
          </p:cNvSpPr>
          <p:nvPr/>
        </p:nvSpPr>
        <p:spPr bwMode="auto">
          <a:xfrm>
            <a:off x="1614489" y="2313782"/>
            <a:ext cx="6681787" cy="793750"/>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96731"/>
              </a:avLst>
            </a:prstTxWarp>
            <a:scene3d>
              <a:camera prst="legacyObliqueTopRight">
                <a:rot lat="21299999" lon="21299999" rev="0"/>
              </a:camera>
              <a:lightRig rig="legacyFlat3" dir="b"/>
            </a:scene3d>
            <a:sp3d extrusionH="430200" prstMaterial="legacyMatte">
              <a:extrusionClr>
                <a:srgbClr val="FDE9E3"/>
              </a:extrusionClr>
            </a:sp3d>
          </a:bodyPr>
          <a:lstStyle/>
          <a:p>
            <a:pPr algn="ctr"/>
            <a:r>
              <a:rPr lang="en-US" sz="3600" kern="10" dirty="0" err="1">
                <a:ln w="9525">
                  <a:round/>
                  <a:headEnd/>
                  <a:tailEnd/>
                </a:ln>
                <a:solidFill>
                  <a:srgbClr val="FF0000"/>
                </a:solidFill>
                <a:latin typeface="VNI-Thufap2"/>
              </a:rPr>
              <a:t>Xin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Chaân</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Thaønh</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Caùm</a:t>
            </a:r>
            <a:r>
              <a:rPr lang="en-US" sz="3600" kern="10" dirty="0">
                <a:ln w="9525">
                  <a:round/>
                  <a:headEnd/>
                  <a:tailEnd/>
                </a:ln>
                <a:solidFill>
                  <a:srgbClr val="FF0000"/>
                </a:solidFill>
                <a:latin typeface="VNI-Thufap2"/>
              </a:rPr>
              <a:t>  </a:t>
            </a:r>
            <a:r>
              <a:rPr lang="en-US" sz="3600" kern="10" dirty="0" err="1">
                <a:ln w="9525">
                  <a:round/>
                  <a:headEnd/>
                  <a:tailEnd/>
                </a:ln>
                <a:solidFill>
                  <a:srgbClr val="FF0000"/>
                </a:solidFill>
                <a:latin typeface="VNI-Thufap2"/>
              </a:rPr>
              <a:t>Ôn</a:t>
            </a:r>
            <a:endParaRPr lang="en-US" sz="3600" kern="10" dirty="0">
              <a:ln w="9525">
                <a:round/>
                <a:headEnd/>
                <a:tailEnd/>
              </a:ln>
              <a:solidFill>
                <a:srgbClr val="FF0000"/>
              </a:solidFill>
              <a:latin typeface="VNI-Thufap2"/>
            </a:endParaRPr>
          </a:p>
        </p:txBody>
      </p:sp>
    </p:spTree>
    <p:extLst>
      <p:ext uri="{BB962C8B-B14F-4D97-AF65-F5344CB8AC3E}">
        <p14:creationId xmlns:p14="http://schemas.microsoft.com/office/powerpoint/2010/main" val="2609320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3800"/>
                                        </p:tgtEl>
                                        <p:attrNameLst>
                                          <p:attrName>style.visibility</p:attrName>
                                        </p:attrNameLst>
                                      </p:cBhvr>
                                      <p:to>
                                        <p:strVal val="visible"/>
                                      </p:to>
                                    </p:set>
                                    <p:anim calcmode="lin" valueType="num">
                                      <p:cBhvr>
                                        <p:cTn id="7" dur="1000" fill="hold"/>
                                        <p:tgtEl>
                                          <p:spTgt spid="33800"/>
                                        </p:tgtEl>
                                        <p:attrNameLst>
                                          <p:attrName>ppt_w</p:attrName>
                                        </p:attrNameLst>
                                      </p:cBhvr>
                                      <p:tavLst>
                                        <p:tav tm="0">
                                          <p:val>
                                            <p:fltVal val="0"/>
                                          </p:val>
                                        </p:tav>
                                        <p:tav tm="100000">
                                          <p:val>
                                            <p:strVal val="#ppt_w"/>
                                          </p:val>
                                        </p:tav>
                                      </p:tavLst>
                                    </p:anim>
                                    <p:anim calcmode="lin" valueType="num">
                                      <p:cBhvr>
                                        <p:cTn id="8" dur="1000" fill="hold"/>
                                        <p:tgtEl>
                                          <p:spTgt spid="33800"/>
                                        </p:tgtEl>
                                        <p:attrNameLst>
                                          <p:attrName>ppt_h</p:attrName>
                                        </p:attrNameLst>
                                      </p:cBhvr>
                                      <p:tavLst>
                                        <p:tav tm="0">
                                          <p:val>
                                            <p:fltVal val="0"/>
                                          </p:val>
                                        </p:tav>
                                        <p:tav tm="100000">
                                          <p:val>
                                            <p:strVal val="#ppt_h"/>
                                          </p:val>
                                        </p:tav>
                                      </p:tavLst>
                                    </p:anim>
                                    <p:anim calcmode="lin" valueType="num">
                                      <p:cBhvr>
                                        <p:cTn id="9" dur="1000" fill="hold"/>
                                        <p:tgtEl>
                                          <p:spTgt spid="33800"/>
                                        </p:tgtEl>
                                        <p:attrNameLst>
                                          <p:attrName>style.rotation</p:attrName>
                                        </p:attrNameLst>
                                      </p:cBhvr>
                                      <p:tavLst>
                                        <p:tav tm="0">
                                          <p:val>
                                            <p:fltVal val="90"/>
                                          </p:val>
                                        </p:tav>
                                        <p:tav tm="100000">
                                          <p:val>
                                            <p:fltVal val="0"/>
                                          </p:val>
                                        </p:tav>
                                      </p:tavLst>
                                    </p:anim>
                                    <p:animEffect transition="in" filter="fade">
                                      <p:cBhvr>
                                        <p:cTn id="10" dur="1000"/>
                                        <p:tgtEl>
                                          <p:spTgt spid="33800"/>
                                        </p:tgtEl>
                                      </p:cBhvr>
                                    </p:animEffect>
                                  </p:childTnLst>
                                </p:cTn>
                              </p:par>
                            </p:childTnLst>
                          </p:cTn>
                        </p:par>
                        <p:par>
                          <p:cTn id="11" fill="hold" nodeType="afterGroup">
                            <p:stCondLst>
                              <p:cond delay="1950"/>
                            </p:stCondLst>
                            <p:childTnLst>
                              <p:par>
                                <p:cTn id="12" presetID="27" presetClass="emph" presetSubtype="0" repeatCount="indefinite" fill="hold" grpId="1" nodeType="afterEffect">
                                  <p:stCondLst>
                                    <p:cond delay="0"/>
                                  </p:stCondLst>
                                  <p:iterate type="lt">
                                    <p:tmPct val="0"/>
                                  </p:iterate>
                                  <p:childTnLst>
                                    <p:animClr clrSpc="rgb" dir="cw">
                                      <p:cBhvr override="childStyle">
                                        <p:cTn id="13" dur="250" autoRev="1" fill="hold"/>
                                        <p:tgtEl>
                                          <p:spTgt spid="33800"/>
                                        </p:tgtEl>
                                        <p:attrNameLst>
                                          <p:attrName>style.color</p:attrName>
                                        </p:attrNameLst>
                                      </p:cBhvr>
                                      <p:to>
                                        <a:srgbClr val="FF0066"/>
                                      </p:to>
                                    </p:animClr>
                                    <p:animClr clrSpc="rgb" dir="cw">
                                      <p:cBhvr>
                                        <p:cTn id="14" dur="250" autoRev="1" fill="hold"/>
                                        <p:tgtEl>
                                          <p:spTgt spid="33800"/>
                                        </p:tgtEl>
                                        <p:attrNameLst>
                                          <p:attrName>fillcolor</p:attrName>
                                        </p:attrNameLst>
                                      </p:cBhvr>
                                      <p:to>
                                        <a:srgbClr val="FF0066"/>
                                      </p:to>
                                    </p:animClr>
                                    <p:set>
                                      <p:cBhvr>
                                        <p:cTn id="15" dur="250" autoRev="1" fill="hold"/>
                                        <p:tgtEl>
                                          <p:spTgt spid="33800"/>
                                        </p:tgtEl>
                                        <p:attrNameLst>
                                          <p:attrName>fill.type</p:attrName>
                                        </p:attrNameLst>
                                      </p:cBhvr>
                                      <p:to>
                                        <p:strVal val="solid"/>
                                      </p:to>
                                    </p:set>
                                    <p:set>
                                      <p:cBhvr>
                                        <p:cTn id="16" dur="250" autoRev="1" fill="hold"/>
                                        <p:tgtEl>
                                          <p:spTgt spid="33800"/>
                                        </p:tgtEl>
                                        <p:attrNameLst>
                                          <p:attrName>fill.on</p:attrName>
                                        </p:attrNameLst>
                                      </p:cBhvr>
                                      <p:to>
                                        <p:strVal val="true"/>
                                      </p:to>
                                    </p:set>
                                  </p:childTnLst>
                                </p:cTn>
                              </p:par>
                            </p:childTnLst>
                          </p:cTn>
                        </p:par>
                        <p:par>
                          <p:cTn id="17" fill="hold" nodeType="afterGroup">
                            <p:stCondLst>
                              <p:cond delay="2450"/>
                            </p:stCondLst>
                            <p:childTnLst>
                              <p:par>
                                <p:cTn id="18" presetID="22" presetClass="emph" presetSubtype="0" repeatCount="indefinite" fill="hold" grpId="2" nodeType="afterEffect">
                                  <p:stCondLst>
                                    <p:cond delay="0"/>
                                  </p:stCondLst>
                                  <p:iterate type="lt">
                                    <p:tmPct val="0"/>
                                  </p:iterate>
                                  <p:childTnLst>
                                    <p:animClr clrSpc="hsl" dir="cw">
                                      <p:cBhvr override="childStyle">
                                        <p:cTn id="19" dur="500" fill="hold"/>
                                        <p:tgtEl>
                                          <p:spTgt spid="33800"/>
                                        </p:tgtEl>
                                        <p:attrNameLst>
                                          <p:attrName>style.color</p:attrName>
                                        </p:attrNameLst>
                                      </p:cBhvr>
                                      <p:by>
                                        <p:hsl h="-7200000" s="0" l="0"/>
                                      </p:by>
                                    </p:animClr>
                                    <p:animClr clrSpc="hsl" dir="cw">
                                      <p:cBhvr>
                                        <p:cTn id="20" dur="500" fill="hold"/>
                                        <p:tgtEl>
                                          <p:spTgt spid="33800"/>
                                        </p:tgtEl>
                                        <p:attrNameLst>
                                          <p:attrName>fillcolor</p:attrName>
                                        </p:attrNameLst>
                                      </p:cBhvr>
                                      <p:by>
                                        <p:hsl h="-7200000" s="0" l="0"/>
                                      </p:by>
                                    </p:animClr>
                                    <p:animClr clrSpc="hsl" dir="cw">
                                      <p:cBhvr>
                                        <p:cTn id="21" dur="500" fill="hold"/>
                                        <p:tgtEl>
                                          <p:spTgt spid="33800"/>
                                        </p:tgtEl>
                                        <p:attrNameLst>
                                          <p:attrName>stroke.color</p:attrName>
                                        </p:attrNameLst>
                                      </p:cBhvr>
                                      <p:by>
                                        <p:hsl h="-7200000" s="0" l="0"/>
                                      </p:by>
                                    </p:animClr>
                                    <p:set>
                                      <p:cBhvr>
                                        <p:cTn id="22" dur="500" fill="hold"/>
                                        <p:tgtEl>
                                          <p:spTgt spid="338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33800" grpId="1" animBg="1"/>
      <p:bldP spid="33800"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1886" y="304800"/>
            <a:ext cx="8360228" cy="1436913"/>
          </a:xfrm>
          <a:prstGeom prst="roundRect">
            <a:avLst/>
          </a:prstGeom>
          <a:solidFill>
            <a:schemeClr val="bg1"/>
          </a:solid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CC"/>
                </a:solidFill>
                <a:latin typeface=".VnAvant" pitchFamily="34" charset="0"/>
                <a:ea typeface="Tahoma" pitchFamily="34" charset="0"/>
                <a:cs typeface="Tahoma" pitchFamily="34" charset="0"/>
              </a:rPr>
              <a:t>Bµi</a:t>
            </a:r>
            <a:r>
              <a:rPr lang="en-US" sz="2800" b="1" dirty="0">
                <a:solidFill>
                  <a:srgbClr val="0000CC"/>
                </a:solidFill>
                <a:latin typeface=".VnAvant" pitchFamily="34" charset="0"/>
                <a:ea typeface="Tahoma" pitchFamily="34" charset="0"/>
                <a:cs typeface="Tahoma" pitchFamily="34" charset="0"/>
              </a:rPr>
              <a:t> 6</a:t>
            </a:r>
          </a:p>
          <a:p>
            <a:pPr algn="ctr"/>
            <a:r>
              <a:rPr lang="en-US" sz="4800" b="1" dirty="0">
                <a:solidFill>
                  <a:srgbClr val="FF0000"/>
                </a:solidFill>
                <a:latin typeface="Arial" pitchFamily="34" charset="0"/>
                <a:ea typeface="Tahoma" pitchFamily="34" charset="0"/>
                <a:cs typeface="Arial" pitchFamily="34" charset="0"/>
              </a:rPr>
              <a:t>EM LÀ NGƯỜI LỊCH SỰ</a:t>
            </a:r>
            <a:endParaRPr lang="en-US" sz="49600" b="1" dirty="0">
              <a:solidFill>
                <a:srgbClr val="FF0000"/>
              </a:solidFill>
              <a:latin typeface="Arial" pitchFamily="34" charset="0"/>
              <a:ea typeface="Tahoma"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513" y="1973447"/>
            <a:ext cx="4760685" cy="3606579"/>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324035130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825500"/>
            <a:ext cx="9141569" cy="4889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54131" y="148913"/>
            <a:ext cx="4461568" cy="441352"/>
          </a:xfrm>
          <a:prstGeom prst="rect">
            <a:avLst/>
          </a:prstGeom>
        </p:spPr>
        <p:txBody>
          <a:bodyPr wrap="none" lIns="71323" tIns="35662" rIns="71323" bIns="35662">
            <a:spAutoFit/>
          </a:bodyPr>
          <a:lstStyle/>
          <a:p>
            <a:pPr algn="ctr"/>
            <a:r>
              <a:rPr lang="vi-VN" sz="2400" b="1" dirty="0">
                <a:solidFill>
                  <a:srgbClr val="FF0000"/>
                </a:solidFill>
                <a:cs typeface="Arial" pitchFamily="34" charset="0"/>
              </a:rPr>
              <a:t>Trò chơi "Làm người lịch sự"</a:t>
            </a:r>
          </a:p>
        </p:txBody>
      </p:sp>
      <p:sp>
        <p:nvSpPr>
          <p:cNvPr id="7" name="Line 12"/>
          <p:cNvSpPr>
            <a:spLocks noChangeShapeType="1"/>
          </p:cNvSpPr>
          <p:nvPr/>
        </p:nvSpPr>
        <p:spPr bwMode="auto">
          <a:xfrm>
            <a:off x="0" y="825500"/>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0" name="Rectangle 6"/>
          <p:cNvSpPr txBox="1">
            <a:spLocks noChangeArrowheads="1"/>
          </p:cNvSpPr>
          <p:nvPr/>
        </p:nvSpPr>
        <p:spPr>
          <a:xfrm>
            <a:off x="130629" y="1014184"/>
            <a:ext cx="8868228" cy="4559302"/>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3" name="TextBox 2"/>
          <p:cNvSpPr txBox="1"/>
          <p:nvPr/>
        </p:nvSpPr>
        <p:spPr>
          <a:xfrm>
            <a:off x="130630" y="128599"/>
            <a:ext cx="2096104" cy="461665"/>
          </a:xfrm>
          <a:prstGeom prst="rect">
            <a:avLst/>
          </a:prstGeom>
          <a:noFill/>
        </p:spPr>
        <p:txBody>
          <a:bodyPr wrap="square" rtlCol="0">
            <a:spAutoFit/>
          </a:bodyPr>
          <a:lstStyle/>
          <a:p>
            <a:r>
              <a:rPr lang="en-US" sz="2400" b="1" dirty="0" err="1">
                <a:solidFill>
                  <a:srgbClr val="0000CC"/>
                </a:solidFill>
                <a:latin typeface="Arial" panose="020B0604020202020204" pitchFamily="34" charset="0"/>
                <a:cs typeface="Arial" panose="020B0604020202020204" pitchFamily="34" charset="0"/>
              </a:rPr>
              <a:t>Hoạt</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động</a:t>
            </a:r>
            <a:r>
              <a:rPr lang="en-US" sz="2400" b="1" dirty="0">
                <a:solidFill>
                  <a:srgbClr val="0000CC"/>
                </a:solidFill>
                <a:latin typeface="Arial" panose="020B0604020202020204" pitchFamily="34" charset="0"/>
                <a:cs typeface="Arial" panose="020B0604020202020204" pitchFamily="34" charset="0"/>
              </a:rPr>
              <a:t> 1:</a:t>
            </a:r>
          </a:p>
        </p:txBody>
      </p:sp>
      <p:sp>
        <p:nvSpPr>
          <p:cNvPr id="4" name="Rectangle 3"/>
          <p:cNvSpPr/>
          <p:nvPr/>
        </p:nvSpPr>
        <p:spPr>
          <a:xfrm>
            <a:off x="388258" y="1054317"/>
            <a:ext cx="8193314" cy="1200329"/>
          </a:xfrm>
          <a:prstGeom prst="rect">
            <a:avLst/>
          </a:prstGeom>
        </p:spPr>
        <p:txBody>
          <a:bodyPr wrap="square">
            <a:spAutoFit/>
          </a:bodyPr>
          <a:lstStyle/>
          <a:p>
            <a:pPr algn="just"/>
            <a:r>
              <a:rPr lang="vi-VN" sz="2400" dirty="0">
                <a:solidFill>
                  <a:srgbClr val="006600"/>
                </a:solidFill>
              </a:rPr>
              <a:t>Luật chơi:</a:t>
            </a:r>
          </a:p>
          <a:p>
            <a:pPr algn="just"/>
            <a:r>
              <a:rPr lang="vi-VN" sz="2400" dirty="0">
                <a:solidFill>
                  <a:srgbClr val="0000CC"/>
                </a:solidFill>
              </a:rPr>
              <a:t>Nếu trong lời nói có từ “Mời” ở trước thì em làm, nếu không có từ “Mời” thì em không làm theo.</a:t>
            </a:r>
            <a:endParaRPr lang="en-US" sz="2400" dirty="0">
              <a:solidFill>
                <a:srgbClr val="0000CC"/>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236" y="2423886"/>
            <a:ext cx="3955358" cy="2996483"/>
          </a:xfrm>
          <a:prstGeom prst="rect">
            <a:avLst/>
          </a:prstGeom>
          <a:effectLst>
            <a:glow rad="139700">
              <a:schemeClr val="accent5">
                <a:satMod val="175000"/>
                <a:alpha val="40000"/>
              </a:schemeClr>
            </a:glow>
          </a:effectLst>
        </p:spPr>
      </p:pic>
    </p:spTree>
    <p:extLst>
      <p:ext uri="{BB962C8B-B14F-4D97-AF65-F5344CB8AC3E}">
        <p14:creationId xmlns:p14="http://schemas.microsoft.com/office/powerpoint/2010/main" val="4206730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8" name="Rectangle 7"/>
          <p:cNvSpPr/>
          <p:nvPr/>
        </p:nvSpPr>
        <p:spPr>
          <a:xfrm>
            <a:off x="381007" y="752739"/>
            <a:ext cx="8384414" cy="584775"/>
          </a:xfrm>
          <a:prstGeom prst="rect">
            <a:avLst/>
          </a:prstGeom>
        </p:spPr>
        <p:txBody>
          <a:bodyPr wrap="square">
            <a:spAutoFit/>
          </a:bodyPr>
          <a:lstStyle/>
          <a:p>
            <a:pPr algn="just"/>
            <a:r>
              <a:rPr lang="vi-VN" sz="3200" dirty="0">
                <a:solidFill>
                  <a:srgbClr val="FF0000"/>
                </a:solidFill>
                <a:latin typeface="Arial" pitchFamily="34" charset="0"/>
                <a:cs typeface="Arial" pitchFamily="34" charset="0"/>
              </a:rPr>
              <a:t>Em học được gì thông qua trò chơi này?</a:t>
            </a:r>
          </a:p>
        </p:txBody>
      </p:sp>
      <p:sp>
        <p:nvSpPr>
          <p:cNvPr id="6" name="Line 12"/>
          <p:cNvSpPr>
            <a:spLocks noChangeShapeType="1"/>
          </p:cNvSpPr>
          <p:nvPr/>
        </p:nvSpPr>
        <p:spPr bwMode="auto">
          <a:xfrm>
            <a:off x="0" y="709388"/>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7" name="Rectangle 6"/>
          <p:cNvSpPr/>
          <p:nvPr/>
        </p:nvSpPr>
        <p:spPr>
          <a:xfrm>
            <a:off x="2756068" y="159656"/>
            <a:ext cx="3547215" cy="564463"/>
          </a:xfrm>
          <a:prstGeom prst="rect">
            <a:avLst/>
          </a:prstGeom>
        </p:spPr>
        <p:txBody>
          <a:bodyPr wrap="none" lIns="71323" tIns="35662" rIns="71323" bIns="35662">
            <a:spAutoFit/>
          </a:bodyPr>
          <a:lstStyle/>
          <a:p>
            <a:pPr algn="ctr"/>
            <a:r>
              <a:rPr lang="en-US" sz="3200" b="1" dirty="0">
                <a:solidFill>
                  <a:srgbClr val="FF0000"/>
                </a:solidFill>
                <a:latin typeface="Arial" pitchFamily="34" charset="0"/>
                <a:cs typeface="Arial" pitchFamily="34" charset="0"/>
              </a:rPr>
              <a:t>THẢO LUẬN LỚP</a:t>
            </a:r>
            <a:endParaRPr lang="vi-VN" sz="3200" b="1" dirty="0">
              <a:solidFill>
                <a:srgbClr val="FF0000"/>
              </a:solidFill>
              <a:latin typeface="Arial" pitchFamily="34" charset="0"/>
              <a:cs typeface="Arial" pitchFamily="34" charset="0"/>
            </a:endParaRPr>
          </a:p>
        </p:txBody>
      </p:sp>
      <p:sp>
        <p:nvSpPr>
          <p:cNvPr id="3" name="Rounded Rectangle 2"/>
          <p:cNvSpPr/>
          <p:nvPr/>
        </p:nvSpPr>
        <p:spPr>
          <a:xfrm>
            <a:off x="580574" y="1629446"/>
            <a:ext cx="8055425" cy="319495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dirty="0">
                <a:solidFill>
                  <a:srgbClr val="002060"/>
                </a:solidFill>
              </a:rPr>
              <a:t>Trong cuộc sống hằng ngày, lời nói rất quan trọng. Khi chúng ta nói lời hay, lịch sự thì người khác sẽ muốn nghe và làm theo.</a:t>
            </a:r>
          </a:p>
        </p:txBody>
      </p:sp>
    </p:spTree>
    <p:extLst>
      <p:ext uri="{BB962C8B-B14F-4D97-AF65-F5344CB8AC3E}">
        <p14:creationId xmlns:p14="http://schemas.microsoft.com/office/powerpoint/2010/main" val="345350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629" y="400920"/>
            <a:ext cx="8394038" cy="830997"/>
          </a:xfrm>
          <a:prstGeom prst="rect">
            <a:avLst/>
          </a:prstGeom>
        </p:spPr>
        <p:txBody>
          <a:bodyPr wrap="square">
            <a:spAutoFit/>
          </a:bodyPr>
          <a:lstStyle/>
          <a:p>
            <a:pPr algn="just"/>
            <a:r>
              <a:rPr lang="vi-VN" sz="2400" b="1" dirty="0">
                <a:solidFill>
                  <a:srgbClr val="006600"/>
                </a:solidFill>
              </a:rPr>
              <a:t>Quan sát tranh và liên hệ với những lời nói, hành động em đã làm để thể hiện phép lịch sự.</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788" y="3543901"/>
            <a:ext cx="3083495" cy="1933973"/>
          </a:xfrm>
          <a:prstGeom prst="rect">
            <a:avLst/>
          </a:prstGeom>
          <a:effectLst>
            <a:glow rad="139700">
              <a:schemeClr val="accent6">
                <a:satMod val="175000"/>
                <a:alpha val="40000"/>
              </a:schemeClr>
            </a:glo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259" y="3543901"/>
            <a:ext cx="3091596" cy="1901668"/>
          </a:xfrm>
          <a:prstGeom prst="rect">
            <a:avLst/>
          </a:prstGeom>
          <a:effectLst>
            <a:glow rad="139700">
              <a:schemeClr val="accent6">
                <a:satMod val="175000"/>
                <a:alpha val="40000"/>
              </a:schemeClr>
            </a:glo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767" y="1358197"/>
            <a:ext cx="3101976" cy="1933148"/>
          </a:xfrm>
          <a:prstGeom prst="rect">
            <a:avLst/>
          </a:prstGeom>
          <a:effectLst>
            <a:glow rad="139700">
              <a:schemeClr val="accent6">
                <a:satMod val="175000"/>
                <a:alpha val="40000"/>
              </a:schemeClr>
            </a:glow>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8433" y="1358196"/>
            <a:ext cx="3054580" cy="1933147"/>
          </a:xfrm>
          <a:prstGeom prst="rect">
            <a:avLst/>
          </a:prstGeom>
          <a:effectLst>
            <a:glow rad="139700">
              <a:schemeClr val="accent6">
                <a:satMod val="175000"/>
                <a:alpha val="40000"/>
              </a:schemeClr>
            </a:glow>
          </a:effectLst>
        </p:spPr>
      </p:pic>
      <p:sp>
        <p:nvSpPr>
          <p:cNvPr id="12" name="TextBox 11"/>
          <p:cNvSpPr txBox="1"/>
          <p:nvPr/>
        </p:nvSpPr>
        <p:spPr>
          <a:xfrm>
            <a:off x="3468914" y="65612"/>
            <a:ext cx="2206171" cy="461665"/>
          </a:xfrm>
          <a:prstGeom prst="rect">
            <a:avLst/>
          </a:prstGeom>
          <a:noFill/>
        </p:spPr>
        <p:txBody>
          <a:bodyPr wrap="square" rtlCol="0">
            <a:spAutoFit/>
          </a:bodyPr>
          <a:lstStyle/>
          <a:p>
            <a:pPr algn="ctr"/>
            <a:r>
              <a:rPr lang="en-US" sz="2400" b="1" dirty="0" err="1">
                <a:solidFill>
                  <a:srgbClr val="FF0000"/>
                </a:solidFill>
                <a:latin typeface="Arial" panose="020B0604020202020204" pitchFamily="34" charset="0"/>
                <a:cs typeface="Arial" panose="020B0604020202020204" pitchFamily="34" charset="0"/>
              </a:rPr>
              <a:t>Hoạt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động</a:t>
            </a:r>
            <a:r>
              <a:rPr lang="en-US" sz="2400" b="1" dirty="0">
                <a:solidFill>
                  <a:srgbClr val="FF0000"/>
                </a:solidFill>
                <a:latin typeface="Arial" panose="020B0604020202020204" pitchFamily="34" charset="0"/>
                <a:cs typeface="Arial" panose="020B0604020202020204" pitchFamily="34" charset="0"/>
              </a:rPr>
              <a:t> 2:</a:t>
            </a:r>
          </a:p>
        </p:txBody>
      </p:sp>
    </p:spTree>
    <p:extLst>
      <p:ext uri="{BB962C8B-B14F-4D97-AF65-F5344CB8AC3E}">
        <p14:creationId xmlns:p14="http://schemas.microsoft.com/office/powerpoint/2010/main" val="3970136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360966" y="116114"/>
            <a:ext cx="2619076" cy="441352"/>
          </a:xfrm>
          <a:prstGeom prst="rect">
            <a:avLst/>
          </a:prstGeom>
        </p:spPr>
        <p:txBody>
          <a:bodyPr wrap="none" lIns="71323" tIns="35662" rIns="71323" bIns="35662">
            <a:spAutoFit/>
          </a:bodyPr>
          <a:lstStyle/>
          <a:p>
            <a:pPr algn="ctr"/>
            <a:r>
              <a:rPr lang="vi-VN" sz="2400" b="1" dirty="0">
                <a:solidFill>
                  <a:srgbClr val="FF0000"/>
                </a:solidFill>
                <a:cs typeface="Arial" pitchFamily="34" charset="0"/>
              </a:rPr>
              <a:t>Thảo luận nhóm:</a:t>
            </a:r>
          </a:p>
        </p:txBody>
      </p:sp>
      <p:sp>
        <p:nvSpPr>
          <p:cNvPr id="13" name="Line 12"/>
          <p:cNvSpPr>
            <a:spLocks noChangeShapeType="1"/>
          </p:cNvSpPr>
          <p:nvPr/>
        </p:nvSpPr>
        <p:spPr bwMode="auto">
          <a:xfrm>
            <a:off x="2430" y="56823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4" name="TextBox 13"/>
          <p:cNvSpPr txBox="1"/>
          <p:nvPr/>
        </p:nvSpPr>
        <p:spPr>
          <a:xfrm>
            <a:off x="130629" y="128599"/>
            <a:ext cx="2917371" cy="461665"/>
          </a:xfrm>
          <a:prstGeom prst="rect">
            <a:avLst/>
          </a:prstGeom>
          <a:noFill/>
        </p:spPr>
        <p:txBody>
          <a:bodyPr wrap="square" rtlCol="0">
            <a:spAutoFit/>
          </a:bodyPr>
          <a:lstStyle/>
          <a:p>
            <a:r>
              <a:rPr lang="en-US" sz="2400" b="1" dirty="0">
                <a:solidFill>
                  <a:srgbClr val="0000CC"/>
                </a:solidFill>
                <a:latin typeface=".VnAvant" pitchFamily="34" charset="0"/>
              </a:rPr>
              <a:t>Ho¹t ®</a:t>
            </a:r>
            <a:r>
              <a:rPr lang="en-US" sz="2400" b="1" dirty="0" err="1">
                <a:solidFill>
                  <a:srgbClr val="0000CC"/>
                </a:solidFill>
                <a:latin typeface=".VnAvant" pitchFamily="34" charset="0"/>
              </a:rPr>
              <a:t>éng</a:t>
            </a:r>
            <a:r>
              <a:rPr lang="en-US" sz="2400" b="1" dirty="0">
                <a:solidFill>
                  <a:srgbClr val="0000CC"/>
                </a:solidFill>
                <a:latin typeface=".VnAvant" pitchFamily="34" charset="0"/>
              </a:rPr>
              <a:t> 2:</a:t>
            </a:r>
          </a:p>
        </p:txBody>
      </p:sp>
      <p:sp>
        <p:nvSpPr>
          <p:cNvPr id="3" name="Rectangle 2"/>
          <p:cNvSpPr/>
          <p:nvPr/>
        </p:nvSpPr>
        <p:spPr>
          <a:xfrm>
            <a:off x="285464" y="916785"/>
            <a:ext cx="8585200" cy="1815882"/>
          </a:xfrm>
          <a:prstGeom prst="rect">
            <a:avLst/>
          </a:prstGeom>
        </p:spPr>
        <p:txBody>
          <a:bodyPr wrap="square">
            <a:spAutoFit/>
          </a:bodyPr>
          <a:lstStyle/>
          <a:p>
            <a:pPr algn="just"/>
            <a:r>
              <a:rPr lang="vi-VN" sz="2800" dirty="0">
                <a:solidFill>
                  <a:srgbClr val="006600"/>
                </a:solidFill>
              </a:rPr>
              <a:t>+ Khi người khác ứng xử lịch sự với bạn, bạn cảm thấy như thế nào?</a:t>
            </a:r>
          </a:p>
          <a:p>
            <a:pPr algn="just"/>
            <a:r>
              <a:rPr lang="vi-VN" sz="2800" dirty="0">
                <a:solidFill>
                  <a:srgbClr val="006600"/>
                </a:solidFill>
              </a:rPr>
              <a:t>+ Bạn đã làm gì để thể hiện lịch sự với bạn bè và mọi người xung quanh?</a:t>
            </a:r>
          </a:p>
        </p:txBody>
      </p:sp>
      <p:sp>
        <p:nvSpPr>
          <p:cNvPr id="5" name="Rectangle 4"/>
          <p:cNvSpPr/>
          <p:nvPr/>
        </p:nvSpPr>
        <p:spPr>
          <a:xfrm>
            <a:off x="272143" y="2732667"/>
            <a:ext cx="8585200" cy="1815882"/>
          </a:xfrm>
          <a:prstGeom prst="rect">
            <a:avLst/>
          </a:prstGeom>
        </p:spPr>
        <p:txBody>
          <a:bodyPr wrap="square">
            <a:spAutoFit/>
          </a:bodyPr>
          <a:lstStyle/>
          <a:p>
            <a:pPr algn="just"/>
            <a:r>
              <a:rPr lang="vi-VN" sz="2800" dirty="0">
                <a:solidFill>
                  <a:srgbClr val="0000CC"/>
                </a:solidFill>
              </a:rPr>
              <a:t>Khi gặp người quen, các em nên chào hỏi lễ phép; khi muốn đề nghị hoặc yêu cầu người khác giúp đỡ, chúng ta nên nói năng nhẹ nhàng, thể hiện thái độ tôn trọng, thân thiện và lịch sự với người khác.</a:t>
            </a:r>
          </a:p>
        </p:txBody>
      </p:sp>
    </p:spTree>
    <p:extLst>
      <p:ext uri="{BB962C8B-B14F-4D97-AF65-F5344CB8AC3E}">
        <p14:creationId xmlns:p14="http://schemas.microsoft.com/office/powerpoint/2010/main" val="185666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heckerboard(across)">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12" name="Rectangle 11"/>
          <p:cNvSpPr/>
          <p:nvPr/>
        </p:nvSpPr>
        <p:spPr>
          <a:xfrm>
            <a:off x="3573639" y="103340"/>
            <a:ext cx="2070849" cy="441352"/>
          </a:xfrm>
          <a:prstGeom prst="rect">
            <a:avLst/>
          </a:prstGeom>
        </p:spPr>
        <p:txBody>
          <a:bodyPr wrap="none" lIns="71323" tIns="35662" rIns="71323" bIns="35662">
            <a:spAutoFit/>
          </a:bodyPr>
          <a:lstStyle/>
          <a:p>
            <a:pPr algn="ctr"/>
            <a:r>
              <a:rPr lang="vi-VN" sz="2400" b="1" dirty="0">
                <a:solidFill>
                  <a:srgbClr val="FF0000"/>
                </a:solidFill>
                <a:cs typeface="Arial" pitchFamily="34" charset="0"/>
              </a:rPr>
              <a:t>Tình huống 1</a:t>
            </a:r>
          </a:p>
        </p:txBody>
      </p:sp>
      <p:sp>
        <p:nvSpPr>
          <p:cNvPr id="13" name="Line 12"/>
          <p:cNvSpPr>
            <a:spLocks noChangeShapeType="1"/>
          </p:cNvSpPr>
          <p:nvPr/>
        </p:nvSpPr>
        <p:spPr bwMode="auto">
          <a:xfrm>
            <a:off x="2430" y="56823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14" name="TextBox 13"/>
          <p:cNvSpPr txBox="1"/>
          <p:nvPr/>
        </p:nvSpPr>
        <p:spPr>
          <a:xfrm>
            <a:off x="130629" y="128599"/>
            <a:ext cx="2070849" cy="461665"/>
          </a:xfrm>
          <a:prstGeom prst="rect">
            <a:avLst/>
          </a:prstGeom>
          <a:noFill/>
        </p:spPr>
        <p:txBody>
          <a:bodyPr wrap="square" rtlCol="0">
            <a:spAutoFit/>
          </a:bodyPr>
          <a:lstStyle/>
          <a:p>
            <a:r>
              <a:rPr lang="en-US" sz="2400" b="1" dirty="0" err="1">
                <a:solidFill>
                  <a:srgbClr val="0000CC"/>
                </a:solidFill>
                <a:latin typeface="Arial" panose="020B0604020202020204" pitchFamily="34" charset="0"/>
                <a:cs typeface="Arial" panose="020B0604020202020204" pitchFamily="34" charset="0"/>
              </a:rPr>
              <a:t>Hoạt</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động</a:t>
            </a:r>
            <a:r>
              <a:rPr lang="en-US" sz="2400" b="1" dirty="0">
                <a:solidFill>
                  <a:srgbClr val="0000CC"/>
                </a:solidFill>
                <a:latin typeface="Arial" panose="020B0604020202020204" pitchFamily="34" charset="0"/>
                <a:cs typeface="Arial" panose="020B0604020202020204" pitchFamily="34" charset="0"/>
              </a:rPr>
              <a:t> 3:</a:t>
            </a:r>
          </a:p>
        </p:txBody>
      </p:sp>
      <p:sp>
        <p:nvSpPr>
          <p:cNvPr id="2" name="Rectangle 1"/>
          <p:cNvSpPr/>
          <p:nvPr/>
        </p:nvSpPr>
        <p:spPr>
          <a:xfrm>
            <a:off x="2481954" y="684249"/>
            <a:ext cx="4203395" cy="523220"/>
          </a:xfrm>
          <a:prstGeom prst="rect">
            <a:avLst/>
          </a:prstGeom>
        </p:spPr>
        <p:txBody>
          <a:bodyPr wrap="none">
            <a:spAutoFit/>
          </a:bodyPr>
          <a:lstStyle/>
          <a:p>
            <a:pPr algn="ctr"/>
            <a:r>
              <a:rPr lang="en-US" sz="2800" dirty="0" err="1">
                <a:solidFill>
                  <a:srgbClr val="FF0000"/>
                </a:solidFill>
                <a:latin typeface="Arial" pitchFamily="34" charset="0"/>
                <a:cs typeface="Arial" pitchFamily="34" charset="0"/>
              </a:rPr>
              <a:t>Đóng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vai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xử</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lí</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tình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huống</a:t>
            </a:r>
            <a:endParaRPr lang="en-US" sz="2800" dirty="0">
              <a:solidFill>
                <a:srgbClr val="FF0000"/>
              </a:solidFill>
              <a:latin typeface="Arial" pitchFamily="34" charset="0"/>
              <a:cs typeface="Arial" pitchFamily="34" charset="0"/>
            </a:endParaRPr>
          </a:p>
        </p:txBody>
      </p:sp>
      <p:sp>
        <p:nvSpPr>
          <p:cNvPr id="3" name="Rectangle 2"/>
          <p:cNvSpPr/>
          <p:nvPr/>
        </p:nvSpPr>
        <p:spPr>
          <a:xfrm>
            <a:off x="285464" y="1226097"/>
            <a:ext cx="4756319" cy="3970318"/>
          </a:xfrm>
          <a:prstGeom prst="rect">
            <a:avLst/>
          </a:prstGeom>
        </p:spPr>
        <p:txBody>
          <a:bodyPr wrap="square">
            <a:spAutoFit/>
          </a:bodyPr>
          <a:lstStyle/>
          <a:p>
            <a:pPr algn="just"/>
            <a:r>
              <a:rPr lang="vi-VN" sz="2800" dirty="0">
                <a:solidFill>
                  <a:srgbClr val="FF0000"/>
                </a:solidFill>
              </a:rPr>
              <a:t>Tình huống 1: </a:t>
            </a:r>
            <a:r>
              <a:rPr lang="vi-VN" sz="2800" dirty="0">
                <a:solidFill>
                  <a:srgbClr val="006600"/>
                </a:solidFill>
              </a:rPr>
              <a:t>Giờ ra chơi, một số bạn đang chơi nhảy dây ở sân trường, các em đang xếp hàng chờ đến lượt chơi thì Nga chạy từ đâu lại chen ngang và bảo “Đẻ tớ chơi trước”. Nếu em đang chơi mà gặp tình huống này, em sẽ làm thế nào?</a:t>
            </a:r>
          </a:p>
        </p:txBody>
      </p:sp>
      <p:pic>
        <p:nvPicPr>
          <p:cNvPr id="5" name="Picture 4">
            <a:extLst>
              <a:ext uri="{FF2B5EF4-FFF2-40B4-BE49-F238E27FC236}">
                <a16:creationId xmlns:a16="http://schemas.microsoft.com/office/drawing/2014/main" id="{871E425A-2EAE-45C6-8657-32FF71E20051}"/>
              </a:ext>
            </a:extLst>
          </p:cNvPr>
          <p:cNvPicPr>
            <a:picLocks noChangeAspect="1"/>
          </p:cNvPicPr>
          <p:nvPr/>
        </p:nvPicPr>
        <p:blipFill>
          <a:blip r:embed="rId3"/>
          <a:stretch>
            <a:fillRect/>
          </a:stretch>
        </p:blipFill>
        <p:spPr>
          <a:xfrm>
            <a:off x="5169982" y="1327621"/>
            <a:ext cx="3537897" cy="37672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5796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573639" y="103340"/>
            <a:ext cx="2070849" cy="441352"/>
          </a:xfrm>
          <a:prstGeom prst="rect">
            <a:avLst/>
          </a:prstGeom>
        </p:spPr>
        <p:txBody>
          <a:bodyPr wrap="none" lIns="71323" tIns="35662" rIns="71323" bIns="35662">
            <a:spAutoFit/>
          </a:bodyPr>
          <a:lstStyle/>
          <a:p>
            <a:pPr algn="ctr"/>
            <a:r>
              <a:rPr lang="vi-VN" sz="2400" b="1" dirty="0">
                <a:solidFill>
                  <a:srgbClr val="FF0000"/>
                </a:solidFill>
                <a:cs typeface="Arial" pitchFamily="34" charset="0"/>
              </a:rPr>
              <a:t>Tình huống 1</a:t>
            </a:r>
          </a:p>
        </p:txBody>
      </p:sp>
      <p:sp>
        <p:nvSpPr>
          <p:cNvPr id="13" name="Line 12"/>
          <p:cNvSpPr>
            <a:spLocks noChangeShapeType="1"/>
          </p:cNvSpPr>
          <p:nvPr/>
        </p:nvSpPr>
        <p:spPr bwMode="auto">
          <a:xfrm>
            <a:off x="2430" y="56823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8" name="TextBox 7">
            <a:extLst>
              <a:ext uri="{FF2B5EF4-FFF2-40B4-BE49-F238E27FC236}">
                <a16:creationId xmlns:a16="http://schemas.microsoft.com/office/drawing/2014/main" id="{358632D4-48EF-47D4-BFC6-DD34DFDD4A5C}"/>
              </a:ext>
            </a:extLst>
          </p:cNvPr>
          <p:cNvSpPr txBox="1"/>
          <p:nvPr/>
        </p:nvSpPr>
        <p:spPr>
          <a:xfrm>
            <a:off x="130629" y="128599"/>
            <a:ext cx="2070849" cy="461665"/>
          </a:xfrm>
          <a:prstGeom prst="rect">
            <a:avLst/>
          </a:prstGeom>
          <a:noFill/>
        </p:spPr>
        <p:txBody>
          <a:bodyPr wrap="square" rtlCol="0">
            <a:spAutoFit/>
          </a:bodyPr>
          <a:lstStyle/>
          <a:p>
            <a:r>
              <a:rPr lang="en-US" sz="2400" b="1" dirty="0" err="1">
                <a:solidFill>
                  <a:srgbClr val="0000CC"/>
                </a:solidFill>
                <a:latin typeface="Arial" panose="020B0604020202020204" pitchFamily="34" charset="0"/>
                <a:cs typeface="Arial" panose="020B0604020202020204" pitchFamily="34" charset="0"/>
              </a:rPr>
              <a:t>Hoạt</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động</a:t>
            </a:r>
            <a:r>
              <a:rPr lang="en-US" sz="2400" b="1" dirty="0">
                <a:solidFill>
                  <a:srgbClr val="0000CC"/>
                </a:solidFill>
                <a:latin typeface="Arial" panose="020B0604020202020204" pitchFamily="34" charset="0"/>
                <a:cs typeface="Arial" panose="020B0604020202020204" pitchFamily="34" charset="0"/>
              </a:rPr>
              <a:t> 3:</a:t>
            </a:r>
          </a:p>
        </p:txBody>
      </p:sp>
    </p:spTree>
    <p:extLst>
      <p:ext uri="{BB962C8B-B14F-4D97-AF65-F5344CB8AC3E}">
        <p14:creationId xmlns:p14="http://schemas.microsoft.com/office/powerpoint/2010/main" val="2103337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ountr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 y="0"/>
            <a:ext cx="9141569" cy="5715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6"/>
          <p:cNvSpPr txBox="1">
            <a:spLocks noChangeArrowheads="1"/>
          </p:cNvSpPr>
          <p:nvPr/>
        </p:nvSpPr>
        <p:spPr>
          <a:xfrm>
            <a:off x="130629" y="116114"/>
            <a:ext cx="8868228" cy="5442858"/>
          </a:xfrm>
          <a:prstGeom prst="rect">
            <a:avLst/>
          </a:prstGeom>
          <a:solidFill>
            <a:schemeClr val="bg1"/>
          </a:solidFill>
          <a:effectLst>
            <a:outerShdw dist="107763" dir="18900000" algn="ctr" rotWithShape="0">
              <a:srgbClr val="FF3300">
                <a:alpha val="50000"/>
              </a:srgb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endParaRPr lang="en-US" altLang="en-US" b="1" kern="0" dirty="0">
              <a:solidFill>
                <a:srgbClr val="0000CC"/>
              </a:solidFill>
              <a:latin typeface="Times New Roman" pitchFamily="18" charset="0"/>
            </a:endParaRPr>
          </a:p>
        </p:txBody>
      </p:sp>
      <p:sp>
        <p:nvSpPr>
          <p:cNvPr id="13" name="Line 12"/>
          <p:cNvSpPr>
            <a:spLocks noChangeShapeType="1"/>
          </p:cNvSpPr>
          <p:nvPr/>
        </p:nvSpPr>
        <p:spPr bwMode="auto">
          <a:xfrm>
            <a:off x="2430" y="640804"/>
            <a:ext cx="9144000"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p>
            <a:endParaRPr lang="en-US"/>
          </a:p>
        </p:txBody>
      </p:sp>
      <p:sp>
        <p:nvSpPr>
          <p:cNvPr id="5" name="Rectangle 4"/>
          <p:cNvSpPr/>
          <p:nvPr/>
        </p:nvSpPr>
        <p:spPr>
          <a:xfrm>
            <a:off x="524310" y="961839"/>
            <a:ext cx="4608286" cy="3323987"/>
          </a:xfrm>
          <a:prstGeom prst="rect">
            <a:avLst/>
          </a:prstGeom>
        </p:spPr>
        <p:txBody>
          <a:bodyPr wrap="square">
            <a:spAutoFit/>
          </a:bodyPr>
          <a:lstStyle/>
          <a:p>
            <a:pPr algn="just">
              <a:lnSpc>
                <a:spcPct val="150000"/>
              </a:lnSpc>
            </a:pPr>
            <a:r>
              <a:rPr lang="vi-VN" sz="2800" dirty="0">
                <a:solidFill>
                  <a:srgbClr val="FF0000"/>
                </a:solidFill>
              </a:rPr>
              <a:t>Tình huống 2: </a:t>
            </a:r>
            <a:r>
              <a:rPr lang="vi-VN" sz="2800" dirty="0">
                <a:solidFill>
                  <a:srgbClr val="006600"/>
                </a:solidFill>
              </a:rPr>
              <a:t>Giờ ra chơi, do mải chạy nên Nam va phải một bạn gái, làm bạn này bị ngã. Nếu là Nam, em sẽ nói gì với bạn gái?</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1992" y="961839"/>
            <a:ext cx="3297698" cy="3983039"/>
          </a:xfrm>
          <a:prstGeom prst="rect">
            <a:avLst/>
          </a:prstGeom>
          <a:effectLst>
            <a:glow rad="139700">
              <a:schemeClr val="accent6">
                <a:satMod val="175000"/>
                <a:alpha val="40000"/>
              </a:schemeClr>
            </a:glow>
          </a:effectLst>
        </p:spPr>
      </p:pic>
      <p:sp>
        <p:nvSpPr>
          <p:cNvPr id="9" name="TextBox 8">
            <a:extLst>
              <a:ext uri="{FF2B5EF4-FFF2-40B4-BE49-F238E27FC236}">
                <a16:creationId xmlns:a16="http://schemas.microsoft.com/office/drawing/2014/main" id="{98F89183-1EA2-4165-892E-7A054F89710F}"/>
              </a:ext>
            </a:extLst>
          </p:cNvPr>
          <p:cNvSpPr txBox="1"/>
          <p:nvPr/>
        </p:nvSpPr>
        <p:spPr>
          <a:xfrm>
            <a:off x="145143" y="195436"/>
            <a:ext cx="2070849" cy="461665"/>
          </a:xfrm>
          <a:prstGeom prst="rect">
            <a:avLst/>
          </a:prstGeom>
          <a:noFill/>
        </p:spPr>
        <p:txBody>
          <a:bodyPr wrap="square" rtlCol="0">
            <a:spAutoFit/>
          </a:bodyPr>
          <a:lstStyle/>
          <a:p>
            <a:r>
              <a:rPr lang="en-US" sz="2400" b="1" dirty="0" err="1">
                <a:solidFill>
                  <a:srgbClr val="0000CC"/>
                </a:solidFill>
                <a:latin typeface="Arial" panose="020B0604020202020204" pitchFamily="34" charset="0"/>
                <a:cs typeface="Arial" panose="020B0604020202020204" pitchFamily="34" charset="0"/>
              </a:rPr>
              <a:t>Hoạt</a:t>
            </a:r>
            <a:r>
              <a:rPr lang="en-US" sz="2400" b="1" dirty="0">
                <a:solidFill>
                  <a:srgbClr val="0000CC"/>
                </a:solidFill>
                <a:latin typeface="Arial" panose="020B0604020202020204" pitchFamily="34" charset="0"/>
                <a:cs typeface="Arial" panose="020B0604020202020204" pitchFamily="34" charset="0"/>
              </a:rPr>
              <a:t> </a:t>
            </a:r>
            <a:r>
              <a:rPr lang="en-US" sz="2400" b="1" dirty="0" err="1">
                <a:solidFill>
                  <a:srgbClr val="0000CC"/>
                </a:solidFill>
                <a:latin typeface="Arial" panose="020B0604020202020204" pitchFamily="34" charset="0"/>
                <a:cs typeface="Arial" panose="020B0604020202020204" pitchFamily="34" charset="0"/>
              </a:rPr>
              <a:t>động</a:t>
            </a:r>
            <a:r>
              <a:rPr lang="en-US" sz="2400" b="1" dirty="0">
                <a:solidFill>
                  <a:srgbClr val="0000CC"/>
                </a:solidFill>
                <a:latin typeface="Arial" panose="020B0604020202020204" pitchFamily="34" charset="0"/>
                <a:cs typeface="Arial" panose="020B0604020202020204" pitchFamily="34" charset="0"/>
              </a:rPr>
              <a:t> 3:</a:t>
            </a:r>
          </a:p>
        </p:txBody>
      </p:sp>
    </p:spTree>
    <p:extLst>
      <p:ext uri="{BB962C8B-B14F-4D97-AF65-F5344CB8AC3E}">
        <p14:creationId xmlns:p14="http://schemas.microsoft.com/office/powerpoint/2010/main" val="320353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1541</TotalTime>
  <Words>531</Words>
  <Application>Microsoft Office PowerPoint</Application>
  <PresentationFormat>On-screen Show (16:10)</PresentationFormat>
  <Paragraphs>37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Times New Roman</vt:lpstr>
      <vt:lpstr>.VnAvant</vt:lpstr>
      <vt:lpstr>Arial</vt:lpstr>
      <vt:lpstr>VNI-Thufap2</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晓芳</dc:creator>
  <cp:lastModifiedBy>Quý Thắng</cp:lastModifiedBy>
  <cp:revision>215</cp:revision>
  <dcterms:created xsi:type="dcterms:W3CDTF">2020-02-10T09:35:50Z</dcterms:created>
  <dcterms:modified xsi:type="dcterms:W3CDTF">2024-10-14T03:36:05Z</dcterms:modified>
</cp:coreProperties>
</file>