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23" r:id="rId2"/>
    <p:sldId id="297" r:id="rId3"/>
    <p:sldId id="298" r:id="rId4"/>
    <p:sldId id="299" r:id="rId5"/>
    <p:sldId id="321" r:id="rId6"/>
    <p:sldId id="311" r:id="rId7"/>
    <p:sldId id="318" r:id="rId8"/>
    <p:sldId id="312" r:id="rId9"/>
    <p:sldId id="313" r:id="rId10"/>
    <p:sldId id="314" r:id="rId11"/>
    <p:sldId id="319" r:id="rId12"/>
    <p:sldId id="334" r:id="rId13"/>
    <p:sldId id="301" r:id="rId14"/>
    <p:sldId id="302" r:id="rId15"/>
    <p:sldId id="303" r:id="rId16"/>
    <p:sldId id="320" r:id="rId17"/>
    <p:sldId id="316" r:id="rId18"/>
    <p:sldId id="304" r:id="rId19"/>
    <p:sldId id="305" r:id="rId20"/>
    <p:sldId id="322" r:id="rId21"/>
    <p:sldId id="270" r:id="rId22"/>
    <p:sldId id="295" r:id="rId23"/>
  </p:sldIdLst>
  <p:sldSz cx="12192000" cy="6858000"/>
  <p:notesSz cx="6858000" cy="9144000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1290" y="7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6651E1-290B-4929-ABA7-90C478E249F2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F85588-A0E7-4DF5-9118-D926F9B54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439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5EF89A-7E00-4665-BE79-FA5178F4EE4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965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C3515249-E6A3-4C52-A288-C5FBDA53C489}"/>
              </a:ext>
            </a:extLst>
          </p:cNvPr>
          <p:cNvSpPr/>
          <p:nvPr userDrawn="1"/>
        </p:nvSpPr>
        <p:spPr>
          <a:xfrm>
            <a:off x="11146698" y="136524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372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61B3B-9BA6-4C4D-8B30-45AEED0A188D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406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5588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7121" y="4128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008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681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805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>
  <p:cSld name="3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5941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1_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xmlns="" id="{3E89457B-B41F-41E4-BB1D-FE5BAB4E7ABF}"/>
              </a:ext>
            </a:extLst>
          </p:cNvPr>
          <p:cNvSpPr/>
          <p:nvPr userDrawn="1"/>
        </p:nvSpPr>
        <p:spPr>
          <a:xfrm>
            <a:off x="10812458" y="223275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82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61B3B-9BA6-4C4D-8B30-45AEED0A188D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938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61B3B-9BA6-4C4D-8B30-45AEED0A188D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126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61B3B-9BA6-4C4D-8B30-45AEED0A188D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94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561B3B-9BA6-4C4D-8B30-45AEED0A188D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353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49" r:id="rId7"/>
    <p:sldLayoutId id="2147483650" r:id="rId8"/>
    <p:sldLayoutId id="2147483653" r:id="rId9"/>
    <p:sldLayoutId id="2147483655" r:id="rId10"/>
    <p:sldLayoutId id="214748366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"/>
          <p:cNvSpPr txBox="1">
            <a:spLocks noGrp="1"/>
          </p:cNvSpPr>
          <p:nvPr>
            <p:ph type="ctrTitle"/>
          </p:nvPr>
        </p:nvSpPr>
        <p:spPr>
          <a:xfrm>
            <a:off x="0" y="1504950"/>
            <a:ext cx="12040444" cy="2695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</a:rPr>
              <a:t> 20</a:t>
            </a:r>
            <a:endParaRPr sz="5200" b="1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Tập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viết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sau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100, 101</a:t>
            </a:r>
            <a:endParaRPr sz="52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55" name="Google Shape;55;p1"/>
          <p:cNvSpPr/>
          <p:nvPr/>
        </p:nvSpPr>
        <p:spPr>
          <a:xfrm>
            <a:off x="9358500" y="0"/>
            <a:ext cx="28335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 dirty="0">
                <a:solidFill>
                  <a:schemeClr val="lt1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TIẾNG VIỆT 1</a:t>
            </a:r>
            <a:endParaRPr dirty="0">
              <a:latin typeface="UTM Avo" panose="02040603050506020204" pitchFamily="18" charset="0"/>
            </a:endParaRPr>
          </a:p>
        </p:txBody>
      </p:sp>
      <p:sp>
        <p:nvSpPr>
          <p:cNvPr id="56" name="Google Shape;56;p1"/>
          <p:cNvSpPr/>
          <p:nvPr/>
        </p:nvSpPr>
        <p:spPr>
          <a:xfrm>
            <a:off x="10857261" y="496261"/>
            <a:ext cx="10134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>
                <a:solidFill>
                  <a:schemeClr val="lt1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Tập</a:t>
            </a:r>
            <a:r>
              <a:rPr lang="en-US" sz="2400" dirty="0">
                <a:solidFill>
                  <a:schemeClr val="lt1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lang="en-US" sz="2400" dirty="0">
                <a:solidFill>
                  <a:schemeClr val="lt1"/>
                </a:solidFill>
                <a:latin typeface="UTM Avo" panose="02040603050506020204" pitchFamily="18" charset="0"/>
                <a:sym typeface="Arial"/>
              </a:rPr>
              <a:t>2</a:t>
            </a:r>
            <a:endParaRPr dirty="0">
              <a:latin typeface="UTM Avo" panose="0204060305050602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01040" y="501988"/>
            <a:ext cx="5449175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UTM Avo" panose="02040603050506020204" pitchFamily="18" charset="0"/>
              </a:rPr>
              <a:t>QUAN SÁT MẪU</a:t>
            </a:r>
            <a:endParaRPr lang="vi-VN" sz="5400" dirty="0"/>
          </a:p>
        </p:txBody>
      </p:sp>
      <p:sp>
        <p:nvSpPr>
          <p:cNvPr id="5" name="TextBox 4"/>
          <p:cNvSpPr txBox="1"/>
          <p:nvPr/>
        </p:nvSpPr>
        <p:spPr>
          <a:xfrm>
            <a:off x="1830613" y="4315796"/>
            <a:ext cx="9229271" cy="52321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defTabSz="914286"/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</a:rPr>
              <a:t>  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</a:rPr>
              <a:t>Em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</a:rPr>
              <a:t>hãy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</a:rPr>
              <a:t>nêu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</a:rPr>
              <a:t>cách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</a:rPr>
              <a:t>viết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</a:rPr>
              <a:t>độ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</a:rPr>
              <a:t>cao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</a:rPr>
              <a:t>các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</a:rPr>
              <a:t> con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</a:rPr>
              <a:t>chữ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</a:rPr>
              <a:t> ?</a:t>
            </a:r>
          </a:p>
        </p:txBody>
      </p:sp>
      <p:sp>
        <p:nvSpPr>
          <p:cNvPr id="6" name="Rectangle 5"/>
          <p:cNvSpPr/>
          <p:nvPr/>
        </p:nvSpPr>
        <p:spPr>
          <a:xfrm>
            <a:off x="2446487" y="4884923"/>
            <a:ext cx="9574290" cy="523218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defTabSz="914286"/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 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Độ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cao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2 li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con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chữ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: ô,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i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, r. </a:t>
            </a:r>
          </a:p>
        </p:txBody>
      </p:sp>
      <p:sp>
        <p:nvSpPr>
          <p:cNvPr id="7" name="Rectangle 6"/>
          <p:cNvSpPr/>
          <p:nvPr/>
        </p:nvSpPr>
        <p:spPr>
          <a:xfrm>
            <a:off x="2446487" y="5525463"/>
            <a:ext cx="9574290" cy="523218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defTabSz="914286"/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 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Độ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cao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3 li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con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chữ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: t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19" y="1449859"/>
            <a:ext cx="11506200" cy="269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812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01041" y="501988"/>
            <a:ext cx="5501016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UTM Avo" panose="02040603050506020204" pitchFamily="18" charset="0"/>
              </a:rPr>
              <a:t>QUAN SÁT MẪU</a:t>
            </a:r>
            <a:endParaRPr lang="vi-VN" sz="5400" dirty="0"/>
          </a:p>
        </p:txBody>
      </p:sp>
      <p:sp>
        <p:nvSpPr>
          <p:cNvPr id="5" name="TextBox 4"/>
          <p:cNvSpPr txBox="1"/>
          <p:nvPr/>
        </p:nvSpPr>
        <p:spPr>
          <a:xfrm>
            <a:off x="1975757" y="4219515"/>
            <a:ext cx="9317074" cy="52321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defTabSz="914286"/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</a:rPr>
              <a:t>  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</a:rPr>
              <a:t>Em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</a:rPr>
              <a:t>hãy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</a:rPr>
              <a:t>nêu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</a:rPr>
              <a:t>cách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</a:rPr>
              <a:t>viết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</a:rPr>
              <a:t>độ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</a:rPr>
              <a:t>cao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</a:rPr>
              <a:t>các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</a:rPr>
              <a:t> con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</a:rPr>
              <a:t>chữ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</a:rPr>
              <a:t> ?</a:t>
            </a:r>
          </a:p>
        </p:txBody>
      </p:sp>
      <p:sp>
        <p:nvSpPr>
          <p:cNvPr id="6" name="Rectangle 5"/>
          <p:cNvSpPr/>
          <p:nvPr/>
        </p:nvSpPr>
        <p:spPr>
          <a:xfrm>
            <a:off x="2235200" y="4907073"/>
            <a:ext cx="9665376" cy="523218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defTabSz="914286"/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 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Độ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cao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2 li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con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chữ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: ơ,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i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, ô </a:t>
            </a:r>
          </a:p>
        </p:txBody>
      </p:sp>
      <p:sp>
        <p:nvSpPr>
          <p:cNvPr id="7" name="Rectangle 6"/>
          <p:cNvSpPr/>
          <p:nvPr/>
        </p:nvSpPr>
        <p:spPr>
          <a:xfrm>
            <a:off x="2235200" y="5523197"/>
            <a:ext cx="9665376" cy="523218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defTabSz="914286"/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 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Độ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cao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5 li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con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chữ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: l, b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r="1523"/>
          <a:stretch/>
        </p:blipFill>
        <p:spPr>
          <a:xfrm>
            <a:off x="471170" y="1375832"/>
            <a:ext cx="11452860" cy="275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154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975429" y="661257"/>
            <a:ext cx="62411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002060"/>
                </a:solidFill>
                <a:latin typeface="UTM Avo" panose="02040603050506020204" pitchFamily="18" charset="0"/>
              </a:rPr>
              <a:t>VIẾT BẢNG CON</a:t>
            </a:r>
            <a:endParaRPr lang="en-US" sz="4800" b="1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6E00216-939E-438B-A992-CF316AF5B3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3010" y="1809335"/>
            <a:ext cx="3018408" cy="207245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6BA626B-997E-4556-8B77-8C6113EB524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404" t="31853" r="11751" b="32212"/>
          <a:stretch/>
        </p:blipFill>
        <p:spPr>
          <a:xfrm>
            <a:off x="8133010" y="4515949"/>
            <a:ext cx="3087330" cy="130227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166CEEDB-9E4D-4427-881D-E7E33C16999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288" t="20193" r="6031" b="20116"/>
          <a:stretch/>
        </p:blipFill>
        <p:spPr>
          <a:xfrm>
            <a:off x="620433" y="1809335"/>
            <a:ext cx="6421702" cy="40088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BE71B77-7EC6-4421-9A3E-4093A758D8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285" y="600997"/>
            <a:ext cx="11611429" cy="6014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192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72B4CA6-17B4-4983-8E70-2A32A7BC91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027" y="715924"/>
            <a:ext cx="11093946" cy="5902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458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E81CA25-0E2E-4871-B0CC-E8CD437B62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000" y="671529"/>
            <a:ext cx="11176000" cy="5842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831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2818AA8-6C8C-4078-BA82-4331729297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400" y="604492"/>
            <a:ext cx="11379200" cy="5989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689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ộ 10 chủ đề hình nền powerpoint cực đẹp">
            <a:extLst>
              <a:ext uri="{FF2B5EF4-FFF2-40B4-BE49-F238E27FC236}">
                <a16:creationId xmlns:a16="http://schemas.microsoft.com/office/drawing/2014/main" xmlns="" id="{DDF06DD4-775C-45B2-878C-97468255C4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8625"/>
            <a:ext cx="12191680" cy="642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9071" y="3429000"/>
            <a:ext cx="8115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UTM Avo" panose="02040603050506020204" pitchFamily="18" charset="0"/>
              </a:rPr>
              <a:t>NGHỈ GIẢI LAO</a:t>
            </a:r>
          </a:p>
        </p:txBody>
      </p:sp>
    </p:spTree>
    <p:extLst>
      <p:ext uri="{BB962C8B-B14F-4D97-AF65-F5344CB8AC3E}">
        <p14:creationId xmlns:p14="http://schemas.microsoft.com/office/powerpoint/2010/main" val="74592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ộ 10 chủ đề hình nền powerpoint cực đẹp">
            <a:extLst>
              <a:ext uri="{FF2B5EF4-FFF2-40B4-BE49-F238E27FC236}">
                <a16:creationId xmlns:a16="http://schemas.microsoft.com/office/drawing/2014/main" xmlns="" id="{923CB2C7-BEFF-44BB-A745-6794322EB4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" y="420914"/>
            <a:ext cx="12191680" cy="6431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461048" y="3326911"/>
            <a:ext cx="6084605" cy="830995"/>
          </a:xfrm>
          <a:prstGeom prst="rect">
            <a:avLst/>
          </a:prstGeom>
          <a:noFill/>
        </p:spPr>
        <p:txBody>
          <a:bodyPr wrap="square" lIns="91439" tIns="45719" rIns="91439" bIns="45719">
            <a:spAutoFit/>
          </a:bodyPr>
          <a:lstStyle/>
          <a:p>
            <a:pPr algn="ctr" defTabSz="914416"/>
            <a:r>
              <a:rPr lang="en-US" sz="4800" b="1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UTM Avo" panose="02040603050506020204" pitchFamily="18" charset="0"/>
              </a:rPr>
              <a:t>LUYỆN VIẾT VỞ</a:t>
            </a:r>
          </a:p>
        </p:txBody>
      </p:sp>
    </p:spTree>
    <p:extLst>
      <p:ext uri="{BB962C8B-B14F-4D97-AF65-F5344CB8AC3E}">
        <p14:creationId xmlns:p14="http://schemas.microsoft.com/office/powerpoint/2010/main" val="2626007866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7428" y="420915"/>
            <a:ext cx="10285814" cy="6437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964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2192000" cy="67670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37360" y="960247"/>
            <a:ext cx="954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Thứ</a:t>
            </a:r>
            <a:r>
              <a:rPr lang="en-US" sz="3600" b="1" dirty="0">
                <a:solidFill>
                  <a:schemeClr val="bg1"/>
                </a:solidFill>
                <a:latin typeface="HP001 4 hàng" panose="020B0603050302020204" pitchFamily="34" charset="0"/>
              </a:rPr>
              <a:t>     </a:t>
            </a:r>
            <a:r>
              <a:rPr lang="en-US" sz="36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ngày</a:t>
            </a:r>
            <a:r>
              <a:rPr lang="en-US" sz="3600" b="1" dirty="0">
                <a:solidFill>
                  <a:schemeClr val="bg1"/>
                </a:solidFill>
                <a:latin typeface="HP001 4 hàng" panose="020B0603050302020204" pitchFamily="34" charset="0"/>
              </a:rPr>
              <a:t>     </a:t>
            </a:r>
            <a:r>
              <a:rPr lang="en-US" sz="36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tháng</a:t>
            </a:r>
            <a:r>
              <a:rPr lang="en-US" sz="3600" b="1" dirty="0">
                <a:solidFill>
                  <a:schemeClr val="bg1"/>
                </a:solidFill>
                <a:latin typeface="HP001 4 hàng" panose="020B0603050302020204" pitchFamily="34" charset="0"/>
              </a:rPr>
              <a:t>     </a:t>
            </a:r>
            <a:r>
              <a:rPr lang="en-US" sz="36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năm</a:t>
            </a:r>
            <a:r>
              <a:rPr lang="en-US" sz="3600" b="1" dirty="0">
                <a:solidFill>
                  <a:schemeClr val="bg1"/>
                </a:solidFill>
                <a:latin typeface="HP001 4 hàng" panose="020B0603050302020204" pitchFamily="34" charset="0"/>
              </a:rPr>
              <a:t> 2022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37276" y="1597939"/>
            <a:ext cx="954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HP001 4 hàng" panose="020B0603050302020204" pitchFamily="34" charset="0"/>
              </a:rPr>
              <a:t>Tập viết</a:t>
            </a:r>
            <a:endParaRPr lang="en-US" sz="3600" b="1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7815" y="2285810"/>
            <a:ext cx="102894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Tiết</a:t>
            </a:r>
            <a:r>
              <a:rPr lang="en-US" sz="36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40 (</a:t>
            </a:r>
            <a:r>
              <a:rPr lang="en-US" sz="36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Bài</a:t>
            </a:r>
            <a:r>
              <a:rPr lang="en-US" sz="36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100 + 101)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6689" y="2964148"/>
            <a:ext cx="102894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FF00"/>
                </a:solidFill>
                <a:latin typeface="HP001 4 hàng" panose="020B0603050302020204" pitchFamily="34" charset="0"/>
              </a:rPr>
              <a:t>o</a:t>
            </a:r>
            <a:r>
              <a:rPr lang="en-US" sz="105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i</a:t>
            </a:r>
            <a:r>
              <a:rPr lang="en-US" sz="3600" b="1" dirty="0">
                <a:solidFill>
                  <a:srgbClr val="FFFF00"/>
                </a:solidFill>
                <a:latin typeface="HP001 4 hàng" panose="020B0603050302020204" pitchFamily="34" charset="0"/>
              </a:rPr>
              <a:t>, ô</a:t>
            </a:r>
            <a:r>
              <a:rPr lang="en-US" sz="9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i</a:t>
            </a:r>
            <a:r>
              <a:rPr lang="en-US" sz="3600" b="1" dirty="0">
                <a:solidFill>
                  <a:srgbClr val="FFFF00"/>
                </a:solidFill>
                <a:latin typeface="HP001 4 hàng" panose="020B0603050302020204" pitchFamily="34" charset="0"/>
              </a:rPr>
              <a:t>, ơ</a:t>
            </a:r>
            <a:r>
              <a:rPr lang="en-US" sz="11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i</a:t>
            </a:r>
            <a:r>
              <a:rPr lang="en-US" sz="3600" b="1" dirty="0">
                <a:solidFill>
                  <a:srgbClr val="FFFF00"/>
                </a:solidFill>
                <a:latin typeface="HP001 4 hàng" panose="020B0603050302020204" pitchFamily="34" charset="0"/>
              </a:rPr>
              <a:t>, </a:t>
            </a:r>
            <a:r>
              <a:rPr lang="en-US" sz="36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ây</a:t>
            </a:r>
            <a:r>
              <a:rPr lang="en-US" sz="3600" b="1" dirty="0">
                <a:solidFill>
                  <a:srgbClr val="FFFF00"/>
                </a:solidFill>
                <a:latin typeface="HP001 4 hàng" panose="020B0603050302020204" pitchFamily="34" charset="0"/>
              </a:rPr>
              <a:t>, con </a:t>
            </a:r>
            <a:r>
              <a:rPr lang="en-US" sz="36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vo</a:t>
            </a:r>
            <a:r>
              <a:rPr lang="en-US" sz="11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i</a:t>
            </a:r>
            <a:r>
              <a:rPr lang="en-US" sz="3600" b="1" dirty="0">
                <a:solidFill>
                  <a:srgbClr val="FFFF00"/>
                </a:solidFill>
                <a:latin typeface="HP001 4 hàng" panose="020B0603050302020204" pitchFamily="34" charset="0"/>
              </a:rPr>
              <a:t>, </a:t>
            </a:r>
            <a:r>
              <a:rPr lang="en-US" sz="36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cây</a:t>
            </a:r>
            <a:r>
              <a:rPr lang="en-US" sz="36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dừa</a:t>
            </a:r>
            <a:r>
              <a:rPr lang="en-US" sz="3600" b="1" dirty="0">
                <a:solidFill>
                  <a:srgbClr val="FFFF00"/>
                </a:solidFill>
                <a:latin typeface="HP001 4 hàng" panose="020B0603050302020204" pitchFamily="34" charset="0"/>
              </a:rPr>
              <a:t>, </a:t>
            </a:r>
            <a:r>
              <a:rPr lang="en-US" sz="36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trái</a:t>
            </a:r>
            <a:r>
              <a:rPr lang="en-US" sz="36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ổ</a:t>
            </a:r>
            <a:r>
              <a:rPr lang="en-US" sz="11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i</a:t>
            </a:r>
            <a:r>
              <a:rPr lang="en-US" sz="3600" b="1" dirty="0">
                <a:solidFill>
                  <a:srgbClr val="FFFF00"/>
                </a:solidFill>
                <a:latin typeface="HP001 4 hàng" panose="020B0603050302020204" pitchFamily="34" charset="0"/>
              </a:rPr>
              <a:t>, </a:t>
            </a:r>
            <a:r>
              <a:rPr lang="en-US" sz="36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bơ</a:t>
            </a:r>
            <a:r>
              <a:rPr lang="en-US" sz="11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i</a:t>
            </a:r>
            <a:r>
              <a:rPr lang="en-US" sz="36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lộ</a:t>
            </a:r>
            <a:r>
              <a:rPr lang="en-US" sz="10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i</a:t>
            </a:r>
            <a:endParaRPr lang="en-US" sz="3600" b="1" dirty="0">
              <a:solidFill>
                <a:srgbClr val="FFFF00"/>
              </a:solidFill>
              <a:latin typeface="HP001 4 hàng" panose="020B06030503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AA60F619-D59C-48DA-AF12-185FCD6EC3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068" y="192088"/>
            <a:ext cx="1338263" cy="580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258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8977" y="543339"/>
            <a:ext cx="4557799" cy="57826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5962" y="410816"/>
            <a:ext cx="4976038" cy="5971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906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440" y="1963032"/>
            <a:ext cx="3543454" cy="4101548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5762171" y="617926"/>
            <a:ext cx="6429829" cy="2168817"/>
          </a:xfrm>
          <a:prstGeom prst="cloudCallout">
            <a:avLst>
              <a:gd name="adj1" fmla="val -79046"/>
              <a:gd name="adj2" fmla="val 26513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chemeClr val="tx1"/>
                </a:solidFill>
                <a:latin typeface="UTM Avo" panose="02040603050506020204" pitchFamily="18" charset="0"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2828511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6775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ộ 10 chủ đề hình nền powerpoint cực đẹp">
            <a:extLst>
              <a:ext uri="{FF2B5EF4-FFF2-40B4-BE49-F238E27FC236}">
                <a16:creationId xmlns:a16="http://schemas.microsoft.com/office/drawing/2014/main" xmlns="" id="{923CB2C7-BEFF-44BB-A745-6794322EB4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" y="428625"/>
            <a:ext cx="12191680" cy="6424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461047" y="3167253"/>
            <a:ext cx="6012584" cy="830995"/>
          </a:xfrm>
          <a:prstGeom prst="rect">
            <a:avLst/>
          </a:prstGeom>
          <a:noFill/>
        </p:spPr>
        <p:txBody>
          <a:bodyPr wrap="square" lIns="91439" tIns="45719" rIns="91439" bIns="45719">
            <a:spAutoFit/>
          </a:bodyPr>
          <a:lstStyle/>
          <a:p>
            <a:pPr algn="ctr" defTabSz="914416"/>
            <a:r>
              <a:rPr lang="en-US" sz="4800" b="1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UTM Avo" panose="02040603050506020204" pitchFamily="18" charset="0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507342259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2277" y="569843"/>
            <a:ext cx="4557799" cy="58120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6644" y="463825"/>
            <a:ext cx="4976038" cy="5973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22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ộ 10 chủ đề hình nền powerpoint cực đẹp">
            <a:extLst>
              <a:ext uri="{FF2B5EF4-FFF2-40B4-BE49-F238E27FC236}">
                <a16:creationId xmlns:a16="http://schemas.microsoft.com/office/drawing/2014/main" xmlns="" id="{923CB2C7-BEFF-44BB-A745-6794322EB4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" y="428624"/>
            <a:ext cx="12191680" cy="642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439477" y="3176482"/>
            <a:ext cx="3922645" cy="830995"/>
          </a:xfrm>
          <a:prstGeom prst="rect">
            <a:avLst/>
          </a:prstGeom>
          <a:noFill/>
        </p:spPr>
        <p:txBody>
          <a:bodyPr wrap="square" lIns="91439" tIns="45719" rIns="91439" bIns="45719">
            <a:spAutoFit/>
          </a:bodyPr>
          <a:lstStyle/>
          <a:p>
            <a:pPr algn="ctr" defTabSz="914416"/>
            <a:r>
              <a:rPr lang="en-US" sz="4800" b="1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UTM Avo" panose="02040603050506020204" pitchFamily="18" charset="0"/>
              </a:rPr>
              <a:t>ĐỌC </a:t>
            </a:r>
          </a:p>
        </p:txBody>
      </p:sp>
    </p:spTree>
    <p:extLst>
      <p:ext uri="{BB962C8B-B14F-4D97-AF65-F5344CB8AC3E}">
        <p14:creationId xmlns:p14="http://schemas.microsoft.com/office/powerpoint/2010/main" val="2731110886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862" y="459426"/>
            <a:ext cx="11434535" cy="26765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3614"/>
          <a:stretch/>
        </p:blipFill>
        <p:spPr>
          <a:xfrm>
            <a:off x="445862" y="3135951"/>
            <a:ext cx="11434535" cy="3584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426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493" y="582357"/>
            <a:ext cx="11506200" cy="26955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r="1523"/>
          <a:stretch/>
        </p:blipFill>
        <p:spPr>
          <a:xfrm>
            <a:off x="507493" y="3351085"/>
            <a:ext cx="11452860" cy="275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736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45245" y="574862"/>
            <a:ext cx="5397155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UTM Avo" panose="02040603050506020204" pitchFamily="18" charset="0"/>
              </a:rPr>
              <a:t>QUAN SÁT MẪU</a:t>
            </a:r>
            <a:endParaRPr lang="vi-VN" sz="5400" dirty="0"/>
          </a:p>
        </p:txBody>
      </p:sp>
      <p:sp>
        <p:nvSpPr>
          <p:cNvPr id="5" name="TextBox 4"/>
          <p:cNvSpPr txBox="1"/>
          <p:nvPr/>
        </p:nvSpPr>
        <p:spPr>
          <a:xfrm>
            <a:off x="1975685" y="4514366"/>
            <a:ext cx="9141164" cy="52321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defTabSz="914286"/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</a:rPr>
              <a:t>  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</a:rPr>
              <a:t>Em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</a:rPr>
              <a:t>hãy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</a:rPr>
              <a:t>nêu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</a:rPr>
              <a:t>cách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</a:rPr>
              <a:t>viết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</a:rPr>
              <a:t>độ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</a:rPr>
              <a:t>cao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</a:rPr>
              <a:t>các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</a:rPr>
              <a:t> con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</a:rPr>
              <a:t>chữ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</a:rPr>
              <a:t> ?</a:t>
            </a:r>
          </a:p>
        </p:txBody>
      </p:sp>
      <p:sp>
        <p:nvSpPr>
          <p:cNvPr id="6" name="Rectangle 5"/>
          <p:cNvSpPr/>
          <p:nvPr/>
        </p:nvSpPr>
        <p:spPr>
          <a:xfrm>
            <a:off x="1975685" y="5273426"/>
            <a:ext cx="9482890" cy="523218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defTabSz="914286"/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 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Độ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cao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2 li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con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chữ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: o,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i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, c, n, v.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84574"/>
            <a:ext cx="11572875" cy="267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058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43721" y="480832"/>
            <a:ext cx="5529307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UTM Avo" panose="02040603050506020204" pitchFamily="18" charset="0"/>
              </a:rPr>
              <a:t>QUAN SÁT MẪU</a:t>
            </a:r>
            <a:endParaRPr lang="vi-VN" sz="5400" dirty="0"/>
          </a:p>
        </p:txBody>
      </p:sp>
      <p:sp>
        <p:nvSpPr>
          <p:cNvPr id="5" name="TextBox 4"/>
          <p:cNvSpPr txBox="1"/>
          <p:nvPr/>
        </p:nvSpPr>
        <p:spPr>
          <a:xfrm>
            <a:off x="1759009" y="4568891"/>
            <a:ext cx="9364990" cy="52321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defTabSz="914286"/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</a:rPr>
              <a:t>  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</a:rPr>
              <a:t>Em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</a:rPr>
              <a:t>hãy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</a:rPr>
              <a:t>nêu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</a:rPr>
              <a:t>cách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</a:rPr>
              <a:t>viết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</a:rPr>
              <a:t>độ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</a:rPr>
              <a:t>cao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</a:rPr>
              <a:t>các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</a:rPr>
              <a:t> con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</a:rPr>
              <a:t>chữ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</a:rPr>
              <a:t> ?</a:t>
            </a:r>
          </a:p>
        </p:txBody>
      </p:sp>
      <p:sp>
        <p:nvSpPr>
          <p:cNvPr id="6" name="Rectangle 5"/>
          <p:cNvSpPr/>
          <p:nvPr/>
        </p:nvSpPr>
        <p:spPr>
          <a:xfrm>
            <a:off x="2476916" y="5716823"/>
            <a:ext cx="9715083" cy="523218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defTabSz="914286"/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 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Độ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cao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2 li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con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chữ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: â, a, c. </a:t>
            </a:r>
          </a:p>
        </p:txBody>
      </p:sp>
      <p:sp>
        <p:nvSpPr>
          <p:cNvPr id="7" name="Rectangle 6"/>
          <p:cNvSpPr/>
          <p:nvPr/>
        </p:nvSpPr>
        <p:spPr>
          <a:xfrm>
            <a:off x="2476917" y="5142857"/>
            <a:ext cx="9715083" cy="523218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defTabSz="914286"/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 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Độ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cao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5 li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con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chữ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: y. </a:t>
            </a:r>
          </a:p>
        </p:txBody>
      </p:sp>
      <p:sp>
        <p:nvSpPr>
          <p:cNvPr id="8" name="Rectangle 7"/>
          <p:cNvSpPr/>
          <p:nvPr/>
        </p:nvSpPr>
        <p:spPr>
          <a:xfrm>
            <a:off x="2476917" y="6240041"/>
            <a:ext cx="9715083" cy="523218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defTabSz="914286"/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 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Độ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cao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4 li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con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chữ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: d.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3614"/>
          <a:stretch/>
        </p:blipFill>
        <p:spPr>
          <a:xfrm>
            <a:off x="1759009" y="1570742"/>
            <a:ext cx="8673982" cy="2947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779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Tuần 20&amp;#x0D;Tập viết sau bài 100, 101&amp;quot;&quot;/&gt;&lt;property id=&quot;20307&quot; value=&quot;323&quot;/&gt;&lt;/object&gt;&lt;object type=&quot;3&quot; unique_id=&quot;10005&quot;&gt;&lt;property id=&quot;20148&quot; value=&quot;5&quot;/&gt;&lt;property id=&quot;20300&quot; value=&quot;Slide 2&quot;/&gt;&lt;property id=&quot;20307&quot; value=&quot;297&quot;/&gt;&lt;/object&gt;&lt;object type=&quot;3&quot; unique_id=&quot;10006&quot;&gt;&lt;property id=&quot;20148&quot; value=&quot;5&quot;/&gt;&lt;property id=&quot;20300&quot; value=&quot;Slide 3&quot;/&gt;&lt;property id=&quot;20307&quot; value=&quot;298&quot;/&gt;&lt;/object&gt;&lt;object type=&quot;3&quot; unique_id=&quot;10007&quot;&gt;&lt;property id=&quot;20148&quot; value=&quot;5&quot;/&gt;&lt;property id=&quot;20300&quot; value=&quot;Slide 4&quot;/&gt;&lt;property id=&quot;20307&quot; value=&quot;299&quot;/&gt;&lt;/object&gt;&lt;object type=&quot;3&quot; unique_id=&quot;10008&quot;&gt;&lt;property id=&quot;20148&quot; value=&quot;5&quot;/&gt;&lt;property id=&quot;20300&quot; value=&quot;Slide 5&quot;/&gt;&lt;property id=&quot;20307&quot; value=&quot;321&quot;/&gt;&lt;/object&gt;&lt;object type=&quot;3&quot; unique_id=&quot;10009&quot;&gt;&lt;property id=&quot;20148&quot; value=&quot;5&quot;/&gt;&lt;property id=&quot;20300&quot; value=&quot;Slide 6&quot;/&gt;&lt;property id=&quot;20307&quot; value=&quot;311&quot;/&gt;&lt;/object&gt;&lt;object type=&quot;3&quot; unique_id=&quot;10010&quot;&gt;&lt;property id=&quot;20148&quot; value=&quot;5&quot;/&gt;&lt;property id=&quot;20300&quot; value=&quot;Slide 7&quot;/&gt;&lt;property id=&quot;20307&quot; value=&quot;318&quot;/&gt;&lt;/object&gt;&lt;object type=&quot;3&quot; unique_id=&quot;10011&quot;&gt;&lt;property id=&quot;20148&quot; value=&quot;5&quot;/&gt;&lt;property id=&quot;20300&quot; value=&quot;Slide 8&quot;/&gt;&lt;property id=&quot;20307&quot; value=&quot;312&quot;/&gt;&lt;/object&gt;&lt;object type=&quot;3&quot; unique_id=&quot;10012&quot;&gt;&lt;property id=&quot;20148&quot; value=&quot;5&quot;/&gt;&lt;property id=&quot;20300&quot; value=&quot;Slide 9&quot;/&gt;&lt;property id=&quot;20307&quot; value=&quot;313&quot;/&gt;&lt;/object&gt;&lt;object type=&quot;3&quot; unique_id=&quot;10013&quot;&gt;&lt;property id=&quot;20148&quot; value=&quot;5&quot;/&gt;&lt;property id=&quot;20300&quot; value=&quot;Slide 10&quot;/&gt;&lt;property id=&quot;20307&quot; value=&quot;314&quot;/&gt;&lt;/object&gt;&lt;object type=&quot;3&quot; unique_id=&quot;10014&quot;&gt;&lt;property id=&quot;20148&quot; value=&quot;5&quot;/&gt;&lt;property id=&quot;20300&quot; value=&quot;Slide 11&quot;/&gt;&lt;property id=&quot;20307&quot; value=&quot;319&quot;/&gt;&lt;/object&gt;&lt;object type=&quot;3&quot; unique_id=&quot;10015&quot;&gt;&lt;property id=&quot;20148&quot; value=&quot;5&quot;/&gt;&lt;property id=&quot;20300&quot; value=&quot;Slide 12&quot;/&gt;&lt;property id=&quot;20307&quot; value=&quot;334&quot;/&gt;&lt;/object&gt;&lt;object type=&quot;3&quot; unique_id=&quot;10016&quot;&gt;&lt;property id=&quot;20148&quot; value=&quot;5&quot;/&gt;&lt;property id=&quot;20300&quot; value=&quot;Slide 13&quot;/&gt;&lt;property id=&quot;20307&quot; value=&quot;301&quot;/&gt;&lt;/object&gt;&lt;object type=&quot;3&quot; unique_id=&quot;10017&quot;&gt;&lt;property id=&quot;20148&quot; value=&quot;5&quot;/&gt;&lt;property id=&quot;20300&quot; value=&quot;Slide 14&quot;/&gt;&lt;property id=&quot;20307&quot; value=&quot;302&quot;/&gt;&lt;/object&gt;&lt;object type=&quot;3&quot; unique_id=&quot;10018&quot;&gt;&lt;property id=&quot;20148&quot; value=&quot;5&quot;/&gt;&lt;property id=&quot;20300&quot; value=&quot;Slide 15&quot;/&gt;&lt;property id=&quot;20307&quot; value=&quot;303&quot;/&gt;&lt;/object&gt;&lt;object type=&quot;3&quot; unique_id=&quot;10019&quot;&gt;&lt;property id=&quot;20148&quot; value=&quot;5&quot;/&gt;&lt;property id=&quot;20300&quot; value=&quot;Slide 16&quot;/&gt;&lt;property id=&quot;20307&quot; value=&quot;320&quot;/&gt;&lt;/object&gt;&lt;object type=&quot;3&quot; unique_id=&quot;10020&quot;&gt;&lt;property id=&quot;20148&quot; value=&quot;5&quot;/&gt;&lt;property id=&quot;20300&quot; value=&quot;Slide 17&quot;/&gt;&lt;property id=&quot;20307&quot; value=&quot;316&quot;/&gt;&lt;/object&gt;&lt;object type=&quot;3&quot; unique_id=&quot;10021&quot;&gt;&lt;property id=&quot;20148&quot; value=&quot;5&quot;/&gt;&lt;property id=&quot;20300&quot; value=&quot;Slide 18&quot;/&gt;&lt;property id=&quot;20307&quot; value=&quot;304&quot;/&gt;&lt;/object&gt;&lt;object type=&quot;3&quot; unique_id=&quot;10022&quot;&gt;&lt;property id=&quot;20148&quot; value=&quot;5&quot;/&gt;&lt;property id=&quot;20300&quot; value=&quot;Slide 19&quot;/&gt;&lt;property id=&quot;20307&quot; value=&quot;305&quot;/&gt;&lt;/object&gt;&lt;object type=&quot;3&quot; unique_id=&quot;10023&quot;&gt;&lt;property id=&quot;20148&quot; value=&quot;5&quot;/&gt;&lt;property id=&quot;20300&quot; value=&quot;Slide 20&quot;/&gt;&lt;property id=&quot;20307&quot; value=&quot;322&quot;/&gt;&lt;/object&gt;&lt;object type=&quot;3&quot; unique_id=&quot;10024&quot;&gt;&lt;property id=&quot;20148&quot; value=&quot;5&quot;/&gt;&lt;property id=&quot;20300&quot; value=&quot;Slide 21&quot;/&gt;&lt;property id=&quot;20307&quot; value=&quot;270&quot;/&gt;&lt;/object&gt;&lt;object type=&quot;3&quot; unique_id=&quot;10025&quot;&gt;&lt;property id=&quot;20148&quot; value=&quot;5&quot;/&gt;&lt;property id=&quot;20300&quot; value=&quot;Slide 22&quot;/&gt;&lt;property id=&quot;20307&quot; value=&quot;295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249</Words>
  <Application>Microsoft Office PowerPoint</Application>
  <PresentationFormat>Custom</PresentationFormat>
  <Paragraphs>31</Paragraphs>
  <Slides>22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Tuần 20 Tập viết sau bài 100, 101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binhtam121810@gmail.com</dc:creator>
  <cp:lastModifiedBy>MTC</cp:lastModifiedBy>
  <cp:revision>58</cp:revision>
  <dcterms:created xsi:type="dcterms:W3CDTF">2021-11-01T13:35:36Z</dcterms:created>
  <dcterms:modified xsi:type="dcterms:W3CDTF">2024-01-19T04:56:38Z</dcterms:modified>
</cp:coreProperties>
</file>