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8" r:id="rId13"/>
    <p:sldId id="279" r:id="rId14"/>
    <p:sldId id="280" r:id="rId15"/>
    <p:sldId id="281" r:id="rId16"/>
    <p:sldId id="282" r:id="rId17"/>
    <p:sldId id="430" r:id="rId18"/>
    <p:sldId id="285" r:id="rId19"/>
    <p:sldId id="277" r:id="rId20"/>
    <p:sldId id="286" r:id="rId21"/>
    <p:sldId id="288" r:id="rId22"/>
    <p:sldId id="289" r:id="rId23"/>
    <p:sldId id="290" r:id="rId24"/>
    <p:sldId id="291" r:id="rId25"/>
    <p:sldId id="292" r:id="rId26"/>
    <p:sldId id="294" r:id="rId27"/>
    <p:sldId id="295" r:id="rId28"/>
    <p:sldId id="296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7" autoAdjust="0"/>
    <p:restoredTop sz="94660" autoAdjust="0"/>
  </p:normalViewPr>
  <p:slideViewPr>
    <p:cSldViewPr snapToGrid="0">
      <p:cViewPr>
        <p:scale>
          <a:sx n="62" d="100"/>
          <a:sy n="62" d="100"/>
        </p:scale>
        <p:origin x="-72" y="-2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09BCD-B50B-46E5-B26B-3E859802C3C1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BE8C7-9E51-4B47-91D3-D2108FC5F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87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921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>
              <a:spcBef>
                <a:spcPct val="0"/>
              </a:spcBef>
            </a:pPr>
            <a:fld id="{854C48A8-08E1-4FDC-9C84-62B9E898DAC7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zh-CN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469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等线" charset="-122"/>
            </a:endParaRPr>
          </a:p>
        </p:txBody>
      </p:sp>
      <p:sp>
        <p:nvSpPr>
          <p:cNvPr id="94212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8FC55873-CBEC-473D-85E9-C617B14033FB}" type="slidenum">
              <a:rPr lang="en-US" altLang="zh-CN" b="0" smtClean="0">
                <a:latin typeface="等线" charset="-122"/>
                <a:ea typeface="等线" charset="-122"/>
              </a:rPr>
              <a:pPr/>
              <a:t>10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8148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等线" charset="-122"/>
            </a:endParaRPr>
          </a:p>
        </p:txBody>
      </p:sp>
      <p:sp>
        <p:nvSpPr>
          <p:cNvPr id="96260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B7AC7FEB-3B92-4733-8A1D-0805D0ADCB05}" type="slidenum">
              <a:rPr lang="en-US" altLang="zh-CN" b="0" smtClean="0">
                <a:latin typeface="等线" charset="-122"/>
                <a:ea typeface="等线" charset="-122"/>
              </a:rPr>
              <a:pPr/>
              <a:t>11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2977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324EB234-E221-4205-A7A2-A7FDE26E5B12}" type="slidenum">
              <a:rPr lang="zh-CN" altLang="en-US" b="0" smtClean="0">
                <a:latin typeface="等线" charset="-122"/>
                <a:ea typeface="等线" charset="-122"/>
              </a:rPr>
              <a:pPr/>
              <a:t>13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0034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DFF0183-67F9-47EA-81CA-E053B42634F8}"/>
              </a:ext>
            </a:extLst>
          </p:cNvPr>
          <p:cNvSpPr/>
          <p:nvPr userDrawn="1"/>
        </p:nvSpPr>
        <p:spPr>
          <a:xfrm>
            <a:off x="11255433" y="136525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7510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93137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DFF0183-67F9-47EA-81CA-E053B42634F8}"/>
              </a:ext>
            </a:extLst>
          </p:cNvPr>
          <p:cNvSpPr/>
          <p:nvPr userDrawn="1"/>
        </p:nvSpPr>
        <p:spPr>
          <a:xfrm>
            <a:off x="11277997" y="136525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8070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331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6773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11812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627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DFF0183-67F9-47EA-81CA-E053B42634F8}"/>
              </a:ext>
            </a:extLst>
          </p:cNvPr>
          <p:cNvSpPr/>
          <p:nvPr userDrawn="1"/>
        </p:nvSpPr>
        <p:spPr>
          <a:xfrm>
            <a:off x="10904773" y="208315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7444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22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10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78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1056-3E7D-4A87-B126-8DC8F873F06E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50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49" r:id="rId7"/>
    <p:sldLayoutId id="2147483650" r:id="rId8"/>
    <p:sldLayoutId id="2147483655" r:id="rId9"/>
    <p:sldLayoutId id="2147483660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616803" y="1648606"/>
            <a:ext cx="4958410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102: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-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ưi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240554" y="0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7035" y="64633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488" y="-842963"/>
            <a:ext cx="6705600" cy="770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349251"/>
            <a:ext cx="6705600" cy="755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27075" y="4100086"/>
            <a:ext cx="44767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4000" dirty="0" err="1">
                <a:latin typeface="UTM Avo" panose="02040603050506020204" pitchFamily="18" charset="0"/>
              </a:rPr>
              <a:t>Tìm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các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tiếng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có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chứa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vần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ui</a:t>
            </a:r>
            <a:r>
              <a:rPr lang="en-US" altLang="en-US" sz="4000" dirty="0">
                <a:latin typeface="UTM Avo" panose="02040603050506020204" pitchFamily="18" charset="0"/>
              </a:rPr>
              <a:t>?</a:t>
            </a:r>
          </a:p>
          <a:p>
            <a:endParaRPr lang="en-US" alt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565453" y="4476442"/>
            <a:ext cx="25474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4800" dirty="0" err="1">
                <a:latin typeface="UTM Avo" panose="02040603050506020204" pitchFamily="18" charset="0"/>
              </a:rPr>
              <a:t>cái</a:t>
            </a:r>
            <a:r>
              <a:rPr lang="en-US" altLang="en-US" sz="4800" dirty="0"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latin typeface="UTM Avo" panose="02040603050506020204" pitchFamily="18" charset="0"/>
              </a:rPr>
              <a:t>m</a:t>
            </a:r>
            <a:r>
              <a:rPr lang="en-US" alt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ũi</a:t>
            </a:r>
            <a:endParaRPr lang="en-US" alt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13" y="1282700"/>
            <a:ext cx="4862512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392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488" y="-842963"/>
            <a:ext cx="6705600" cy="770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349251"/>
            <a:ext cx="6705600" cy="755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TextBox 1"/>
          <p:cNvSpPr txBox="1">
            <a:spLocks noChangeArrowheads="1"/>
          </p:cNvSpPr>
          <p:nvPr/>
        </p:nvSpPr>
        <p:spPr bwMode="auto">
          <a:xfrm>
            <a:off x="835025" y="4177873"/>
            <a:ext cx="44767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4000" dirty="0" err="1">
                <a:latin typeface="UTM Avo" panose="02040603050506020204" pitchFamily="18" charset="0"/>
              </a:rPr>
              <a:t>Tìm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các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tiếng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có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chứa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vần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ui</a:t>
            </a:r>
            <a:r>
              <a:rPr lang="en-US" altLang="en-US" sz="4000" dirty="0">
                <a:latin typeface="UTM Avo" panose="02040603050506020204" pitchFamily="18" charset="0"/>
              </a:rPr>
              <a:t>?</a:t>
            </a:r>
          </a:p>
          <a:p>
            <a:endParaRPr lang="en-US" alt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018880" y="4562475"/>
            <a:ext cx="21788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4800" dirty="0" err="1">
                <a:latin typeface="UTM Avo" panose="02040603050506020204" pitchFamily="18" charset="0"/>
              </a:rPr>
              <a:t>bó</a:t>
            </a:r>
            <a:r>
              <a:rPr lang="en-US" altLang="en-US" sz="4800" dirty="0"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latin typeface="UTM Avo" panose="02040603050506020204" pitchFamily="18" charset="0"/>
              </a:rPr>
              <a:t>c</a:t>
            </a:r>
            <a:r>
              <a:rPr lang="en-US" alt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ủi</a:t>
            </a:r>
            <a:endParaRPr lang="en-US" alt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1289050"/>
            <a:ext cx="3889375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917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图片包含 室内, 物体&#10;&#10;描述已自动生成">
            <a:extLst>
              <a:ext uri="{FF2B5EF4-FFF2-40B4-BE49-F238E27FC236}">
                <a16:creationId xmlns:a16="http://schemas.microsoft.com/office/drawing/2014/main" xmlns="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372" y="193240"/>
            <a:ext cx="9539079" cy="6069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7850706" y="1781248"/>
            <a:ext cx="4037511" cy="4629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67756" y="2211523"/>
            <a:ext cx="505882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264545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c78f838d1ae7d68a22e392a9e53db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563563"/>
            <a:ext cx="12277725" cy="518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026694" y="828743"/>
            <a:ext cx="41386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4. </a:t>
            </a:r>
            <a:r>
              <a:rPr lang="en-US" altLang="zh-CN" sz="4000" b="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Tập</a:t>
            </a:r>
            <a:r>
              <a:rPr lang="en-US" altLang="zh-CN" sz="4000" b="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 </a:t>
            </a:r>
            <a:r>
              <a:rPr lang="en-US" altLang="zh-CN" sz="4000" b="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viết</a:t>
            </a:r>
            <a:endParaRPr lang="zh-CN" altLang="en-US" sz="4000" b="0" dirty="0">
              <a:solidFill>
                <a:schemeClr val="bg1"/>
              </a:solidFill>
              <a:latin typeface="UTM Avo" panose="02040603050506020204" pitchFamily="18" charset="0"/>
              <a:ea typeface="Yu Gothic Light" panose="020B0300000000000000" pitchFamily="34" charset="-128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6650" y="2706208"/>
            <a:ext cx="10158700" cy="144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5612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077"/>
            <a:ext cx="12192000" cy="68640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DB4A33-5C09-4FBA-B591-921B1701A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7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291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E933F5-9303-45D4-ADFA-78DA04A8B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42" y="727773"/>
            <a:ext cx="10682515" cy="566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6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791964-2937-42D7-9181-DC5483200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659008"/>
            <a:ext cx="10972800" cy="590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5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xmlns="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xmlns="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xmlns="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xmlns="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xmlns="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10367224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xmlns="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xmlns="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xmlns="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84467 -0.00162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828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84467 -0.00162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828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50110" y="3429000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930359660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931" t="21034" r="29490" b="15029"/>
          <a:stretch/>
        </p:blipFill>
        <p:spPr>
          <a:xfrm>
            <a:off x="1132189" y="805268"/>
            <a:ext cx="10234863" cy="552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7412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93" y="177801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153309" y="3429000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42871483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8" b="13585"/>
          <a:stretch/>
        </p:blipFill>
        <p:spPr>
          <a:xfrm>
            <a:off x="228600" y="841829"/>
            <a:ext cx="11734800" cy="583474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954314" y="3148584"/>
            <a:ext cx="405384" cy="9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683000" y="3160486"/>
            <a:ext cx="405384" cy="9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915698" y="3182330"/>
            <a:ext cx="405384" cy="9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915698" y="6016171"/>
            <a:ext cx="405384" cy="9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1DA466-8D14-4DD1-9F72-2F109BC1D47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38" b="97033" l="7916" r="93931">
                        <a14:foregroundMark x1="80739" y1="27300" x2="82586" y2="79525"/>
                        <a14:foregroundMark x1="82586" y1="79525" x2="21636" y2="73294"/>
                        <a14:foregroundMark x1="21636" y1="73294" x2="9499" y2="45401"/>
                        <a14:foregroundMark x1="9499" y1="45401" x2="37995" y2="20475"/>
                        <a14:foregroundMark x1="37995" y1="20475" x2="66227" y2="18398"/>
                        <a14:foregroundMark x1="66227" y1="18398" x2="83113" y2="20178"/>
                        <a14:foregroundMark x1="51187" y1="40950" x2="64644" y2="40950"/>
                        <a14:foregroundMark x1="66227" y1="19288" x2="37995" y2="14540"/>
                        <a14:foregroundMark x1="37995" y1="14540" x2="35884" y2="17507"/>
                        <a14:foregroundMark x1="35884" y1="17507" x2="29288" y2="74481"/>
                        <a14:foregroundMark x1="26121" y1="60831" x2="27704" y2="28190"/>
                        <a14:foregroundMark x1="27704" y1="28190" x2="25330" y2="62611"/>
                        <a14:foregroundMark x1="25330" y1="62611" x2="26913" y2="69139"/>
                        <a14:foregroundMark x1="20580" y1="21958" x2="13984" y2="52226"/>
                        <a14:foregroundMark x1="13984" y1="52226" x2="41161" y2="85460"/>
                        <a14:foregroundMark x1="41161" y1="85460" x2="74670" y2="93472"/>
                        <a14:foregroundMark x1="74670" y1="93472" x2="91557" y2="69436"/>
                        <a14:foregroundMark x1="91557" y1="69436" x2="88918" y2="28487"/>
                        <a14:foregroundMark x1="88918" y1="28487" x2="59894" y2="5638"/>
                        <a14:foregroundMark x1="59894" y1="5638" x2="26385" y2="22552"/>
                        <a14:foregroundMark x1="26385" y1="22552" x2="25330" y2="24629"/>
                        <a14:foregroundMark x1="88127" y1="61721" x2="51187" y2="81602"/>
                        <a14:foregroundMark x1="51187" y1="81602" x2="62269" y2="91691"/>
                        <a14:foregroundMark x1="58311" y1="90801" x2="29815" y2="83086"/>
                        <a14:foregroundMark x1="29815" y1="83086" x2="18206" y2="44510"/>
                        <a14:foregroundMark x1="15567" y1="47181" x2="25594" y2="80415"/>
                        <a14:foregroundMark x1="25594" y1="80415" x2="66755" y2="90801"/>
                        <a14:foregroundMark x1="66755" y1="90801" x2="96042" y2="65282"/>
                        <a14:foregroundMark x1="96042" y1="65282" x2="93140" y2="25519"/>
                        <a14:foregroundMark x1="93140" y1="25519" x2="51979" y2="7418"/>
                        <a14:foregroundMark x1="51979" y1="7418" x2="17678" y2="39466"/>
                        <a14:foregroundMark x1="17678" y1="39466" x2="16359" y2="48071"/>
                        <a14:foregroundMark x1="53562" y1="32047" x2="44591" y2="45401"/>
                        <a14:foregroundMark x1="44591" y1="37389" x2="47757" y2="51929"/>
                        <a14:foregroundMark x1="48549" y1="40059" x2="44591" y2="65282"/>
                        <a14:foregroundMark x1="34301" y1="50148" x2="31662" y2="70030"/>
                        <a14:foregroundMark x1="26121" y1="58160" x2="29288" y2="76261"/>
                        <a14:foregroundMark x1="25330" y1="44510" x2="28496" y2="67062"/>
                        <a14:foregroundMark x1="28496" y1="40950" x2="26121" y2="54599"/>
                        <a14:foregroundMark x1="26121" y1="32047" x2="22164" y2="64392"/>
                        <a14:foregroundMark x1="22164" y1="64392" x2="13193" y2="70920"/>
                        <a14:foregroundMark x1="10818" y1="37389" x2="14776" y2="70920"/>
                        <a14:foregroundMark x1="13193" y1="36499" x2="16359" y2="67062"/>
                        <a14:foregroundMark x1="13984" y1="32047" x2="12401" y2="78042"/>
                        <a14:foregroundMark x1="12401" y1="78042" x2="11609" y2="58160"/>
                        <a14:foregroundMark x1="11609" y1="25519" x2="13193" y2="86053"/>
                        <a14:foregroundMark x1="8443" y1="40059" x2="24538" y2="95252"/>
                        <a14:foregroundMark x1="24538" y1="83383" x2="45383" y2="88131"/>
                        <a14:foregroundMark x1="39842" y1="83383" x2="61478" y2="89021"/>
                        <a14:foregroundMark x1="36675" y1="90801" x2="57520" y2="97033"/>
                        <a14:foregroundMark x1="54354" y1="93472" x2="81530" y2="92582"/>
                        <a14:foregroundMark x1="73615" y1="89911" x2="91293" y2="75371"/>
                        <a14:foregroundMark x1="88918" y1="74481" x2="93931" y2="33234"/>
                        <a14:foregroundMark x1="93931" y1="33234" x2="64644" y2="9496"/>
                        <a14:foregroundMark x1="64644" y1="9496" x2="29551" y2="15727"/>
                        <a14:foregroundMark x1="29551" y1="15727" x2="25330" y2="25519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4117" y="460000"/>
            <a:ext cx="1804762" cy="16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958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4237837" y="462285"/>
            <a:ext cx="4414157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UTM Avo" panose="02040603050506020204" pitchFamily="18" charset="0"/>
              </a:rPr>
              <a:t>LUYỆN ĐỌC TỪ KHÓ </a:t>
            </a:r>
          </a:p>
        </p:txBody>
      </p:sp>
      <p:grpSp>
        <p:nvGrpSpPr>
          <p:cNvPr id="18436" name="Group 16"/>
          <p:cNvGrpSpPr>
            <a:grpSpLocks/>
          </p:cNvGrpSpPr>
          <p:nvPr/>
        </p:nvGrpSpPr>
        <p:grpSpPr bwMode="auto">
          <a:xfrm>
            <a:off x="1622943" y="1388453"/>
            <a:ext cx="10569059" cy="4013791"/>
            <a:chOff x="6423096" y="1754247"/>
            <a:chExt cx="5251081" cy="4014174"/>
          </a:xfrm>
        </p:grpSpPr>
        <p:sp>
          <p:nvSpPr>
            <p:cNvPr id="18437" name="TextBox 8"/>
            <p:cNvSpPr txBox="1">
              <a:spLocks noChangeArrowheads="1"/>
            </p:cNvSpPr>
            <p:nvPr/>
          </p:nvSpPr>
          <p:spPr bwMode="auto">
            <a:xfrm>
              <a:off x="6423096" y="1913476"/>
              <a:ext cx="1919552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xuống</a:t>
              </a:r>
              <a:r>
                <a:rPr lang="en-US" altLang="en-US" sz="5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đất</a:t>
              </a:r>
              <a:endParaRPr lang="en-US" altLang="en-US" sz="54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38" name="TextBox 9"/>
            <p:cNvSpPr txBox="1">
              <a:spLocks noChangeArrowheads="1"/>
            </p:cNvSpPr>
            <p:nvPr/>
          </p:nvSpPr>
          <p:spPr bwMode="auto">
            <a:xfrm>
              <a:off x="8846754" y="1754247"/>
              <a:ext cx="1781770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gửi</a:t>
              </a:r>
              <a:r>
                <a:rPr lang="en-US" altLang="en-US" sz="5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tặng</a:t>
              </a:r>
              <a:endParaRPr lang="en-US" altLang="en-US" sz="54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39" name="TextBox 10"/>
            <p:cNvSpPr txBox="1">
              <a:spLocks noChangeArrowheads="1"/>
            </p:cNvSpPr>
            <p:nvPr/>
          </p:nvSpPr>
          <p:spPr bwMode="auto">
            <a:xfrm>
              <a:off x="6423096" y="3291917"/>
              <a:ext cx="1776991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gãy</a:t>
              </a:r>
              <a:r>
                <a:rPr lang="en-US" altLang="en-US" sz="5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cành</a:t>
              </a:r>
              <a:endParaRPr lang="en-US" altLang="en-US" sz="54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1" name="TextBox 12"/>
            <p:cNvSpPr txBox="1">
              <a:spLocks noChangeArrowheads="1"/>
            </p:cNvSpPr>
            <p:nvPr/>
          </p:nvSpPr>
          <p:spPr bwMode="auto">
            <a:xfrm>
              <a:off x="9112038" y="3195403"/>
              <a:ext cx="1366831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đội</a:t>
              </a:r>
              <a:r>
                <a:rPr lang="en-US" altLang="en-US" sz="5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đất</a:t>
              </a:r>
              <a:endParaRPr lang="en-US" altLang="en-US" sz="54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3" name="TextBox 14"/>
            <p:cNvSpPr txBox="1">
              <a:spLocks noChangeArrowheads="1"/>
            </p:cNvSpPr>
            <p:nvPr/>
          </p:nvSpPr>
          <p:spPr bwMode="auto">
            <a:xfrm>
              <a:off x="6423096" y="4752661"/>
              <a:ext cx="1317452" cy="101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6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sụt</a:t>
              </a:r>
              <a:r>
                <a:rPr lang="en-US" altLang="en-US" sz="6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6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sùi</a:t>
              </a:r>
              <a:endParaRPr lang="en-US" altLang="en-US" sz="60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TextBox 14"/>
            <p:cNvSpPr txBox="1">
              <a:spLocks noChangeArrowheads="1"/>
            </p:cNvSpPr>
            <p:nvPr/>
          </p:nvSpPr>
          <p:spPr bwMode="auto">
            <a:xfrm>
              <a:off x="8818822" y="4752661"/>
              <a:ext cx="2855355" cy="101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6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bám</a:t>
              </a:r>
              <a:r>
                <a:rPr lang="en-US" altLang="en-US" sz="6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6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cánh</a:t>
              </a:r>
              <a:r>
                <a:rPr lang="en-US" altLang="en-US" sz="6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6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tay</a:t>
              </a:r>
              <a:endParaRPr lang="en-US" altLang="en-US" sz="60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677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220" r="476" b="8587"/>
          <a:stretch/>
        </p:blipFill>
        <p:spPr>
          <a:xfrm>
            <a:off x="228600" y="566928"/>
            <a:ext cx="11734800" cy="5716681"/>
          </a:xfrm>
          <a:prstGeom prst="rect">
            <a:avLst/>
          </a:prstGeom>
        </p:spPr>
      </p:pic>
      <p:sp>
        <p:nvSpPr>
          <p:cNvPr id="12" name="6-Point Star 11"/>
          <p:cNvSpPr/>
          <p:nvPr/>
        </p:nvSpPr>
        <p:spPr>
          <a:xfrm>
            <a:off x="439357" y="1732213"/>
            <a:ext cx="407987" cy="43021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6-Point Star 12"/>
          <p:cNvSpPr/>
          <p:nvPr/>
        </p:nvSpPr>
        <p:spPr>
          <a:xfrm>
            <a:off x="2060576" y="2271838"/>
            <a:ext cx="407987" cy="260100"/>
          </a:xfrm>
          <a:prstGeom prst="star6">
            <a:avLst>
              <a:gd name="adj" fmla="val 50000"/>
              <a:gd name="hf" fmla="val 115470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6-Point Star 13"/>
          <p:cNvSpPr/>
          <p:nvPr/>
        </p:nvSpPr>
        <p:spPr>
          <a:xfrm>
            <a:off x="3636074" y="2821941"/>
            <a:ext cx="407987" cy="43021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6-Point Star 14"/>
          <p:cNvSpPr/>
          <p:nvPr/>
        </p:nvSpPr>
        <p:spPr>
          <a:xfrm>
            <a:off x="3764090" y="3345565"/>
            <a:ext cx="407987" cy="420497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6" name="6-Point Star 15"/>
          <p:cNvSpPr/>
          <p:nvPr/>
        </p:nvSpPr>
        <p:spPr>
          <a:xfrm>
            <a:off x="439357" y="4690936"/>
            <a:ext cx="407988" cy="43021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60" name="Straight Connector 59"/>
          <p:cNvCxnSpPr/>
          <p:nvPr/>
        </p:nvCxnSpPr>
        <p:spPr>
          <a:xfrm flipH="1">
            <a:off x="7435516" y="1152785"/>
            <a:ext cx="272715" cy="497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7539788" y="1152785"/>
            <a:ext cx="272715" cy="497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2060576" y="2526580"/>
            <a:ext cx="132744" cy="263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cxnSpLocks/>
            <a:stCxn id="13" idx="2"/>
          </p:cNvCxnSpPr>
          <p:nvPr/>
        </p:nvCxnSpPr>
        <p:spPr>
          <a:xfrm flipH="1">
            <a:off x="2115284" y="2531938"/>
            <a:ext cx="149286" cy="2812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3680790" y="3191137"/>
            <a:ext cx="90557" cy="1959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3723639" y="3197741"/>
            <a:ext cx="116428" cy="2354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3840067" y="3700825"/>
            <a:ext cx="104271" cy="2486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3897655" y="3718319"/>
            <a:ext cx="109170" cy="2829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1572745" y="4108126"/>
            <a:ext cx="272715" cy="497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1677017" y="4108126"/>
            <a:ext cx="272715" cy="497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4796375" y="5311283"/>
            <a:ext cx="272715" cy="497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4900647" y="5311283"/>
            <a:ext cx="272715" cy="497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cxnSpLocks/>
          </p:cNvCxnSpPr>
          <p:nvPr/>
        </p:nvCxnSpPr>
        <p:spPr>
          <a:xfrm flipH="1">
            <a:off x="3630050" y="2401888"/>
            <a:ext cx="151803" cy="3610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cxnSpLocks/>
          </p:cNvCxnSpPr>
          <p:nvPr/>
        </p:nvCxnSpPr>
        <p:spPr>
          <a:xfrm flipH="1">
            <a:off x="3827297" y="4749782"/>
            <a:ext cx="117041" cy="4711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6-Point Star 73"/>
          <p:cNvSpPr/>
          <p:nvPr/>
        </p:nvSpPr>
        <p:spPr>
          <a:xfrm>
            <a:off x="430213" y="1079392"/>
            <a:ext cx="407987" cy="43021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93829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7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841" r="476" b="8588"/>
          <a:stretch/>
        </p:blipFill>
        <p:spPr>
          <a:xfrm>
            <a:off x="228600" y="475488"/>
            <a:ext cx="11734800" cy="580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746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33" y="200538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88258" y="3429000"/>
            <a:ext cx="8574814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611970489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877" r="476" b="8587"/>
          <a:stretch/>
        </p:blipFill>
        <p:spPr>
          <a:xfrm>
            <a:off x="228600" y="411480"/>
            <a:ext cx="11734800" cy="5872129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7748016" y="220696"/>
            <a:ext cx="4443984" cy="1655064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567928" y="544088"/>
            <a:ext cx="3090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Hạt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nắng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xuống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đất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chơi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đã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giúp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đỡ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được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những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bạn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Cloud 6"/>
          <p:cNvSpPr/>
          <p:nvPr/>
        </p:nvSpPr>
        <p:spPr>
          <a:xfrm>
            <a:off x="7748016" y="220696"/>
            <a:ext cx="4443984" cy="1655064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763000" y="725062"/>
            <a:ext cx="2596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Hạt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nắng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gặp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bông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hồng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bị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làm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sao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9" name="Cloud 8"/>
          <p:cNvSpPr/>
          <p:nvPr/>
        </p:nvSpPr>
        <p:spPr>
          <a:xfrm>
            <a:off x="7824216" y="220696"/>
            <a:ext cx="4443984" cy="1655064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875776" y="725062"/>
            <a:ext cx="2596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Hạt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nắng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đã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làm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để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giúp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bông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hồng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Cloud 10"/>
          <p:cNvSpPr/>
          <p:nvPr/>
        </p:nvSpPr>
        <p:spPr>
          <a:xfrm>
            <a:off x="7824216" y="274019"/>
            <a:ext cx="4443984" cy="1655064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491728" y="778385"/>
            <a:ext cx="2980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Hạt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nắng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đã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giúp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đỡ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hạt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mầm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như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thế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21856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P spid="7" grpId="0" animBg="1"/>
      <p:bldP spid="7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 animBg="1"/>
      <p:bldP spid="11" grpId="1" animBg="1"/>
      <p:bldP spid="12" grpId="0"/>
      <p:bldP spid="1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730625" y="493490"/>
            <a:ext cx="4487907" cy="8933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b="0" dirty="0">
                <a:solidFill>
                  <a:prstClr val="black"/>
                </a:solidFill>
                <a:latin typeface="UTM Avo" panose="02040603050506020204" pitchFamily="18" charset="0"/>
              </a:rPr>
              <a:t>? </a:t>
            </a:r>
            <a:r>
              <a:rPr lang="en-US" sz="48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Ghép</a:t>
            </a:r>
            <a:r>
              <a:rPr lang="en-US" sz="48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8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đúng</a:t>
            </a:r>
            <a:endParaRPr lang="en-US" sz="4800" b="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1355" y="1976496"/>
            <a:ext cx="3765114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b="0" dirty="0">
                <a:solidFill>
                  <a:schemeClr val="tx1"/>
                </a:solidFill>
                <a:latin typeface="UTM Avo" panose="02040603050506020204" pitchFamily="18" charset="0"/>
              </a:rPr>
              <a:t>a) </a:t>
            </a:r>
            <a:r>
              <a:rPr lang="en-US" b="0" dirty="0" err="1">
                <a:solidFill>
                  <a:srgbClr val="FF0000"/>
                </a:solidFill>
                <a:latin typeface="UTM Avo" panose="02040603050506020204" pitchFamily="18" charset="0"/>
              </a:rPr>
              <a:t>Mẹ</a:t>
            </a:r>
            <a:r>
              <a:rPr lang="en-US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0" dirty="0" err="1">
                <a:solidFill>
                  <a:srgbClr val="FF0000"/>
                </a:solidFill>
                <a:latin typeface="UTM Avo" panose="02040603050506020204" pitchFamily="18" charset="0"/>
              </a:rPr>
              <a:t>Mặt</a:t>
            </a:r>
            <a:r>
              <a:rPr lang="en-US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0" dirty="0" err="1">
                <a:solidFill>
                  <a:srgbClr val="FF0000"/>
                </a:solidFill>
                <a:latin typeface="UTM Avo" panose="02040603050506020204" pitchFamily="18" charset="0"/>
              </a:rPr>
              <a:t>trời</a:t>
            </a:r>
            <a:endParaRPr lang="en-US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1354" y="3439192"/>
            <a:ext cx="3765115" cy="8565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b="0" dirty="0">
                <a:solidFill>
                  <a:schemeClr val="tx1"/>
                </a:solidFill>
                <a:latin typeface="UTM Avo" panose="02040603050506020204" pitchFamily="18" charset="0"/>
              </a:rPr>
              <a:t>b) </a:t>
            </a:r>
            <a:r>
              <a:rPr 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Bông</a:t>
            </a:r>
            <a:r>
              <a:rPr lang="en-US" sz="40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hồng</a:t>
            </a:r>
            <a:endParaRPr lang="en-US" sz="4000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583113" y="1943100"/>
            <a:ext cx="7581900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1)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hạt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nắng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an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ủi</a:t>
            </a:r>
            <a:endParaRPr lang="en-US" sz="4000" b="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83113" y="3278188"/>
            <a:ext cx="7608887" cy="9604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2)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thả</a:t>
            </a: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hạt</a:t>
            </a: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nắng</a:t>
            </a: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xuống</a:t>
            </a: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đất</a:t>
            </a: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chơi</a:t>
            </a:r>
            <a:endParaRPr lang="en-US" sz="3600" b="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751263" y="2806700"/>
            <a:ext cx="831850" cy="60960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4657725" y="4473575"/>
            <a:ext cx="7534275" cy="9350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3)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giúp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hạt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cây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nảy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mầm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4864" y="4798294"/>
            <a:ext cx="3751605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b="0" dirty="0">
                <a:solidFill>
                  <a:schemeClr val="tx1"/>
                </a:solidFill>
                <a:latin typeface="UTM Avo" panose="02040603050506020204" pitchFamily="18" charset="0"/>
              </a:rPr>
              <a:t>c) </a:t>
            </a:r>
            <a:r>
              <a:rPr 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Hạt</a:t>
            </a:r>
            <a:r>
              <a:rPr lang="en-US" sz="40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nắng</a:t>
            </a:r>
            <a:endParaRPr lang="en-US" sz="4000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730625" y="2822575"/>
            <a:ext cx="963613" cy="1062038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14" idx="1"/>
          </p:cNvCxnSpPr>
          <p:nvPr/>
        </p:nvCxnSpPr>
        <p:spPr>
          <a:xfrm flipV="1">
            <a:off x="3730625" y="4940300"/>
            <a:ext cx="927100" cy="26193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90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504"/>
            <a:ext cx="12192000" cy="52406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93316" y="4858057"/>
            <a:ext cx="741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Củng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cố</a:t>
            </a:r>
            <a:endParaRPr lang="en-US" sz="80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1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58091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02754" y="5299317"/>
            <a:ext cx="6315075" cy="70802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000" b="1" dirty="0" err="1">
                <a:latin typeface="UTM Avo" panose="02040603050506020204" pitchFamily="18" charset="0"/>
              </a:rPr>
              <a:t>nờ</a:t>
            </a:r>
            <a:r>
              <a:rPr lang="en-US" sz="4000" b="1" dirty="0">
                <a:latin typeface="UTM Avo" panose="02040603050506020204" pitchFamily="18" charset="0"/>
              </a:rPr>
              <a:t> - </a:t>
            </a:r>
            <a:r>
              <a:rPr lang="en-US" sz="4000" b="1" dirty="0" err="1">
                <a:latin typeface="UTM Avo" panose="02040603050506020204" pitchFamily="18" charset="0"/>
              </a:rPr>
              <a:t>ui</a:t>
            </a:r>
            <a:r>
              <a:rPr lang="en-US" sz="4000" b="1" dirty="0">
                <a:latin typeface="UTM Avo" panose="02040603050506020204" pitchFamily="18" charset="0"/>
              </a:rPr>
              <a:t> - </a:t>
            </a:r>
            <a:r>
              <a:rPr lang="en-US" sz="4000" b="1" dirty="0" err="1">
                <a:latin typeface="UTM Avo" panose="02040603050506020204" pitchFamily="18" charset="0"/>
              </a:rPr>
              <a:t>nui</a:t>
            </a:r>
            <a:r>
              <a:rPr lang="en-US" sz="4000" b="1" dirty="0">
                <a:latin typeface="UTM Avo" panose="02040603050506020204" pitchFamily="18" charset="0"/>
              </a:rPr>
              <a:t> – </a:t>
            </a:r>
            <a:r>
              <a:rPr lang="en-US" sz="4000" b="1" dirty="0" err="1">
                <a:latin typeface="UTM Avo" panose="02040603050506020204" pitchFamily="18" charset="0"/>
              </a:rPr>
              <a:t>sắc</a:t>
            </a:r>
            <a:r>
              <a:rPr lang="en-US" sz="4000" b="1" dirty="0">
                <a:latin typeface="UTM Avo" panose="02040603050506020204" pitchFamily="18" charset="0"/>
              </a:rPr>
              <a:t> - </a:t>
            </a:r>
            <a:r>
              <a:rPr lang="en-US" sz="4000" b="1" dirty="0" err="1">
                <a:latin typeface="UTM Avo" panose="02040603050506020204" pitchFamily="18" charset="0"/>
              </a:rPr>
              <a:t>núi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41115" y="3429000"/>
            <a:ext cx="2955925" cy="91122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b="1" dirty="0" err="1">
                <a:latin typeface="UTM Avo" panose="02040603050506020204" pitchFamily="18" charset="0"/>
              </a:rPr>
              <a:t>n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úi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41115" y="4342222"/>
            <a:ext cx="1477963" cy="7445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b="1" dirty="0">
                <a:solidFill>
                  <a:srgbClr val="008000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7" name="Rectangle 6"/>
          <p:cNvSpPr/>
          <p:nvPr/>
        </p:nvSpPr>
        <p:spPr>
          <a:xfrm>
            <a:off x="8319078" y="4342222"/>
            <a:ext cx="1477963" cy="744538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úi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9491" y="1642317"/>
            <a:ext cx="1855693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72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ui</a:t>
            </a:r>
            <a:endParaRPr lang="en-US" sz="7200" b="1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703981" y="2856811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6000" b="1" dirty="0">
                <a:solidFill>
                  <a:srgbClr val="FFFFFF"/>
                </a:solidFill>
                <a:latin typeface="UTM Avo" panose="02040603050506020204" pitchFamily="18" charset="0"/>
              </a:rPr>
              <a:t>u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638831" y="2855281"/>
            <a:ext cx="914401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i</a:t>
            </a:r>
            <a:endParaRPr lang="en-US" sz="5400" b="1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pic>
        <p:nvPicPr>
          <p:cNvPr id="1026" name="Picture 2" descr="LÊ VĂN THƯA: Một mình leo núi Thần đ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393" y="503599"/>
            <a:ext cx="3945370" cy="262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628901" y="3970177"/>
            <a:ext cx="2219325" cy="70802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000" b="1" dirty="0">
                <a:latin typeface="UTM Avo" panose="02040603050506020204" pitchFamily="18" charset="0"/>
              </a:rPr>
              <a:t>u - </a:t>
            </a:r>
            <a:r>
              <a:rPr lang="en-US" sz="4000" b="1" dirty="0" err="1">
                <a:latin typeface="UTM Avo" panose="02040603050506020204" pitchFamily="18" charset="0"/>
              </a:rPr>
              <a:t>i</a:t>
            </a:r>
            <a:r>
              <a:rPr lang="en-US" sz="4000" b="1" dirty="0">
                <a:latin typeface="UTM Avo" panose="02040603050506020204" pitchFamily="18" charset="0"/>
              </a:rPr>
              <a:t> - </a:t>
            </a:r>
            <a:r>
              <a:rPr lang="en-US" sz="4000" b="1" dirty="0" err="1">
                <a:latin typeface="UTM Avo" panose="02040603050506020204" pitchFamily="18" charset="0"/>
              </a:rPr>
              <a:t>ui</a:t>
            </a:r>
            <a:endParaRPr lang="en-US" sz="40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828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0" y="5413149"/>
            <a:ext cx="606266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latin typeface="UTM Avo" panose="02040603050506020204" pitchFamily="18" charset="0"/>
              </a:rPr>
              <a:t>g - </a:t>
            </a:r>
            <a:r>
              <a:rPr lang="en-US" sz="4000" b="1" dirty="0" err="1">
                <a:latin typeface="UTM Avo" panose="02040603050506020204" pitchFamily="18" charset="0"/>
              </a:rPr>
              <a:t>ưi</a:t>
            </a:r>
            <a:r>
              <a:rPr lang="en-US" sz="4000" b="1" dirty="0">
                <a:latin typeface="UTM Avo" panose="02040603050506020204" pitchFamily="18" charset="0"/>
              </a:rPr>
              <a:t> - </a:t>
            </a:r>
            <a:r>
              <a:rPr lang="en-US" sz="4000" b="1" dirty="0" err="1">
                <a:latin typeface="UTM Avo" panose="02040603050506020204" pitchFamily="18" charset="0"/>
              </a:rPr>
              <a:t>gưi</a:t>
            </a:r>
            <a:r>
              <a:rPr lang="en-US" sz="4000" b="1" dirty="0">
                <a:latin typeface="UTM Avo" panose="02040603050506020204" pitchFamily="18" charset="0"/>
              </a:rPr>
              <a:t> - </a:t>
            </a:r>
            <a:r>
              <a:rPr lang="en-US" sz="4000" b="1" dirty="0" err="1">
                <a:latin typeface="UTM Avo" panose="02040603050506020204" pitchFamily="18" charset="0"/>
              </a:rPr>
              <a:t>hỏi</a:t>
            </a:r>
            <a:r>
              <a:rPr lang="en-US" sz="4000" b="1" dirty="0">
                <a:latin typeface="UTM Avo" panose="02040603050506020204" pitchFamily="18" charset="0"/>
              </a:rPr>
              <a:t> - </a:t>
            </a:r>
            <a:r>
              <a:rPr lang="en-US" sz="4000" b="1" dirty="0" err="1">
                <a:latin typeface="UTM Avo" panose="02040603050506020204" pitchFamily="18" charset="0"/>
              </a:rPr>
              <a:t>gửi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91457" y="3586956"/>
            <a:ext cx="3171825" cy="903287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b="1" dirty="0" err="1">
                <a:latin typeface="UTM Avo" panose="02040603050506020204" pitchFamily="18" charset="0"/>
              </a:rPr>
              <a:t>g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ửi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91457" y="4521282"/>
            <a:ext cx="1585913" cy="738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000" b="1" dirty="0">
                <a:solidFill>
                  <a:srgbClr val="00800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8858320" y="4511757"/>
            <a:ext cx="1585912" cy="738187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ửi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71395" y="1721045"/>
            <a:ext cx="1855693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72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ưi</a:t>
            </a:r>
            <a:endParaRPr lang="en-US" sz="7200" b="1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59535" y="2888777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6000" b="1" dirty="0">
                <a:solidFill>
                  <a:srgbClr val="FFFFFF"/>
                </a:solidFill>
                <a:latin typeface="UTM Avo" panose="02040603050506020204" pitchFamily="18" charset="0"/>
              </a:rPr>
              <a:t>ư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624548" y="2910255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i</a:t>
            </a:r>
            <a:endParaRPr lang="en-US" sz="5400" b="1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728718" y="4038600"/>
            <a:ext cx="3953435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6000" b="1" dirty="0">
                <a:solidFill>
                  <a:srgbClr val="FFFFFF"/>
                </a:solidFill>
                <a:latin typeface="UTM Avo" panose="02040603050506020204" pitchFamily="18" charset="0"/>
              </a:rPr>
              <a:t>ư - </a:t>
            </a:r>
            <a:r>
              <a:rPr lang="en-US" sz="60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i</a:t>
            </a:r>
            <a:r>
              <a:rPr lang="en-US" sz="6000" b="1" dirty="0">
                <a:solidFill>
                  <a:srgbClr val="FFFFFF"/>
                </a:solidFill>
                <a:latin typeface="UTM Avo" panose="02040603050506020204" pitchFamily="18" charset="0"/>
              </a:rPr>
              <a:t> - </a:t>
            </a:r>
            <a:r>
              <a:rPr lang="en-US" sz="60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ưi</a:t>
            </a:r>
            <a:endParaRPr lang="en-US" sz="6000" b="1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95" y="486487"/>
            <a:ext cx="3233737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139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334795" y="2590845"/>
            <a:ext cx="3398005" cy="2872135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9" tIns="42199" rIns="84399" bIns="42199" rtlCol="0" anchor="ctr"/>
          <a:lstStyle/>
          <a:p>
            <a:pPr algn="ctr" defTabSz="844062"/>
            <a:endParaRPr lang="en-US" sz="1663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627163" y="2620884"/>
            <a:ext cx="3398005" cy="2872135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9" tIns="42199" rIns="84399" bIns="42199" rtlCol="0" anchor="ctr"/>
          <a:lstStyle/>
          <a:p>
            <a:pPr algn="ctr" defTabSz="844062"/>
            <a:endParaRPr lang="en-US" sz="1663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16940" y="3011161"/>
            <a:ext cx="3433716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ui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7308" y="3107145"/>
            <a:ext cx="4277712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ưi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组合 1">
            <a:extLst>
              <a:ext uri="{FF2B5EF4-FFF2-40B4-BE49-F238E27FC236}">
                <a16:creationId xmlns:a16="http://schemas.microsoft.com/office/drawing/2014/main" xmlns="" id="{93ABBE59-6086-4F44-9FEF-325A81E5CF27}"/>
              </a:ext>
            </a:extLst>
          </p:cNvPr>
          <p:cNvGrpSpPr/>
          <p:nvPr/>
        </p:nvGrpSpPr>
        <p:grpSpPr>
          <a:xfrm>
            <a:off x="2922308" y="561743"/>
            <a:ext cx="6336411" cy="1365660"/>
            <a:chOff x="1593845" y="1357993"/>
            <a:chExt cx="5281800" cy="3232919"/>
          </a:xfrm>
        </p:grpSpPr>
        <p:sp>
          <p:nvSpPr>
            <p:cNvPr id="14" name="思想气泡: 云 6">
              <a:extLst>
                <a:ext uri="{FF2B5EF4-FFF2-40B4-BE49-F238E27FC236}">
                  <a16:creationId xmlns:a16="http://schemas.microsoft.com/office/drawing/2014/main" xmlns="" id="{84493B8D-0103-4268-86C3-CA5C97ABD342}"/>
                </a:ext>
              </a:extLst>
            </p:cNvPr>
            <p:cNvSpPr/>
            <p:nvPr/>
          </p:nvSpPr>
          <p:spPr>
            <a:xfrm>
              <a:off x="1593845" y="1357993"/>
              <a:ext cx="5281800" cy="3232919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15" name="矩形 7">
              <a:extLst>
                <a:ext uri="{FF2B5EF4-FFF2-40B4-BE49-F238E27FC236}">
                  <a16:creationId xmlns:a16="http://schemas.microsoft.com/office/drawing/2014/main" xmlns="" id="{6F4EE2F4-2376-41CC-8EB4-6D188A92FABB}"/>
                </a:ext>
              </a:extLst>
            </p:cNvPr>
            <p:cNvSpPr/>
            <p:nvPr/>
          </p:nvSpPr>
          <p:spPr>
            <a:xfrm>
              <a:off x="2473890" y="2248747"/>
              <a:ext cx="3624413" cy="7285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 dirty="0">
                <a:solidFill>
                  <a:schemeClr val="bg1"/>
                </a:solidFill>
                <a:latin typeface="UTM Avo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3681881" y="918657"/>
            <a:ext cx="4817268" cy="6042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i="1" dirty="0">
                <a:solidFill>
                  <a:schemeClr val="tx1"/>
                </a:solidFill>
                <a:latin typeface="UTM Avo" panose="02040603050506020204" pitchFamily="18" charset="0"/>
              </a:rPr>
              <a:t>So </a:t>
            </a:r>
            <a:r>
              <a:rPr lang="en-US" sz="4800" b="1" i="1" dirty="0" err="1">
                <a:solidFill>
                  <a:schemeClr val="tx1"/>
                </a:solidFill>
                <a:latin typeface="UTM Avo" panose="02040603050506020204" pitchFamily="18" charset="0"/>
              </a:rPr>
              <a:t>sánh</a:t>
            </a:r>
            <a:r>
              <a:rPr lang="en-US" sz="4800" b="1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ui</a:t>
            </a:r>
            <a:r>
              <a:rPr lang="en-US" sz="48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- </a:t>
            </a:r>
            <a:r>
              <a:rPr lang="en-US" sz="48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ưi</a:t>
            </a:r>
            <a:endParaRPr lang="en-US" sz="4800" b="1" i="1" dirty="0">
              <a:solidFill>
                <a:srgbClr val="FF0000"/>
              </a:solidFill>
              <a:latin typeface="UTM Avo" panose="020406030505060202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BE4B2DD-0E1E-429E-BBBA-89D9A27CFAE0}"/>
              </a:ext>
            </a:extLst>
          </p:cNvPr>
          <p:cNvSpPr txBox="1"/>
          <p:nvPr/>
        </p:nvSpPr>
        <p:spPr>
          <a:xfrm>
            <a:off x="3386723" y="3022761"/>
            <a:ext cx="10800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UTM Avo" panose="02040603050506020204" pitchFamily="18" charset="0"/>
              </a:rPr>
              <a:t>u</a:t>
            </a:r>
            <a:endParaRPr lang="en-US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4C1ED06-3B7B-4375-B726-4A8106515F53}"/>
              </a:ext>
            </a:extLst>
          </p:cNvPr>
          <p:cNvSpPr txBox="1"/>
          <p:nvPr/>
        </p:nvSpPr>
        <p:spPr>
          <a:xfrm>
            <a:off x="7669820" y="3104621"/>
            <a:ext cx="10800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UTM Avo" panose="02040603050506020204" pitchFamily="18" charset="0"/>
              </a:rPr>
              <a:t>ư</a:t>
            </a:r>
            <a:endParaRPr lang="en-US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215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16" grpId="0"/>
      <p:bldP spid="12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91" y="1398843"/>
            <a:ext cx="5944104" cy="3940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89" y="1287260"/>
            <a:ext cx="5823751" cy="41641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22001" y="2288980"/>
            <a:ext cx="1451625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9353660" y="2288979"/>
            <a:ext cx="169030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núi</a:t>
            </a:r>
            <a:endParaRPr lang="en-US" sz="4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22001" y="3580307"/>
            <a:ext cx="1451625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ưi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53659" y="3580306"/>
            <a:ext cx="169030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gửi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60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46401" y="1629230"/>
            <a:ext cx="233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ui</a:t>
            </a:r>
            <a:endParaRPr lang="en-US" sz="8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1879" y="3286827"/>
            <a:ext cx="4912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ngọn</a:t>
            </a:r>
            <a:r>
              <a:rPr lang="en-US" sz="8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núi</a:t>
            </a:r>
            <a:endParaRPr lang="en-US" sz="8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4105" y="1594995"/>
            <a:ext cx="233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ưi</a:t>
            </a:r>
            <a:endParaRPr lang="en-US" sz="8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79861" y="3286827"/>
            <a:ext cx="4912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gửi</a:t>
            </a:r>
            <a:r>
              <a:rPr lang="en-US" sz="8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thư</a:t>
            </a:r>
            <a:endParaRPr lang="en-US" sz="8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6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06567" y="3429000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86748479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463" y="3522663"/>
            <a:ext cx="0" cy="76835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b="0">
              <a:solidFill>
                <a:srgbClr val="FFFFFF">
                  <a:lumMod val="65000"/>
                </a:srgbClr>
              </a:solidFill>
              <a:latin typeface="UTM Avo" panose="02040603050506020204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83" name="TextBox 2"/>
          <p:cNvSpPr txBox="1">
            <a:spLocks noChangeArrowheads="1"/>
          </p:cNvSpPr>
          <p:nvPr/>
        </p:nvSpPr>
        <p:spPr bwMode="auto">
          <a:xfrm>
            <a:off x="827087" y="2707482"/>
            <a:ext cx="185975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0" dirty="0" err="1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cúi</a:t>
            </a:r>
            <a:endParaRPr lang="vi-VN" altLang="en-US" sz="4000" b="0" dirty="0">
              <a:solidFill>
                <a:srgbClr val="000000"/>
              </a:solidFill>
              <a:latin typeface=".VnAvant" panose="020B7200000000000000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4584" name="TextBox 3"/>
          <p:cNvSpPr txBox="1">
            <a:spLocks noChangeArrowheads="1"/>
          </p:cNvSpPr>
          <p:nvPr/>
        </p:nvSpPr>
        <p:spPr bwMode="auto">
          <a:xfrm>
            <a:off x="3975895" y="2482747"/>
            <a:ext cx="2806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0" dirty="0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n-US" sz="4000" b="0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ngửi</a:t>
            </a:r>
            <a:endParaRPr lang="vi-VN" altLang="en-US" sz="4000" b="0" dirty="0">
              <a:solidFill>
                <a:srgbClr val="000000"/>
              </a:solidFill>
              <a:latin typeface=".VnAvant" panose="020B7200000000000000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4585" name="TextBox 4"/>
          <p:cNvSpPr txBox="1">
            <a:spLocks noChangeArrowheads="1"/>
          </p:cNvSpPr>
          <p:nvPr/>
        </p:nvSpPr>
        <p:spPr bwMode="auto">
          <a:xfrm>
            <a:off x="7981156" y="2399903"/>
            <a:ext cx="41989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0" dirty="0" err="1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múi</a:t>
            </a:r>
            <a:r>
              <a:rPr lang="en-US" altLang="en-US" sz="4000" b="0" dirty="0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cam</a:t>
            </a:r>
            <a:endParaRPr lang="vi-VN" altLang="en-US" sz="4000" b="0" dirty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4586" name="TextBox 5"/>
          <p:cNvSpPr txBox="1">
            <a:spLocks noChangeArrowheads="1"/>
          </p:cNvSpPr>
          <p:nvPr/>
        </p:nvSpPr>
        <p:spPr bwMode="auto">
          <a:xfrm>
            <a:off x="933726" y="5664339"/>
            <a:ext cx="2478088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0" dirty="0" err="1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túi</a:t>
            </a:r>
            <a:r>
              <a:rPr lang="en-US" altLang="en-US" sz="4000" b="0" dirty="0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n-US" sz="4000" b="0" dirty="0" err="1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xách</a:t>
            </a:r>
            <a:endParaRPr lang="vi-VN" altLang="en-US" sz="4000" b="0" dirty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719513" y="86112"/>
            <a:ext cx="8274610" cy="53777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 algn="l" defTabSz="4572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 algn="l" defTabSz="4572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 algn="l" defTabSz="4572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 algn="l" defTabSz="4572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b="0" dirty="0">
                <a:solidFill>
                  <a:srgbClr val="000000"/>
                </a:solidFill>
                <a:latin typeface="UTM Avo" panose="02040603050506020204" pitchFamily="18" charset="0"/>
              </a:rPr>
              <a:t>2. </a:t>
            </a:r>
            <a:r>
              <a:rPr lang="en-US" sz="28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Tiếng</a:t>
            </a:r>
            <a:r>
              <a:rPr lang="en-US" sz="28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nào</a:t>
            </a:r>
            <a:r>
              <a:rPr lang="en-US" sz="28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có</a:t>
            </a:r>
            <a:r>
              <a:rPr lang="en-US" sz="28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vần</a:t>
            </a:r>
            <a:r>
              <a:rPr lang="en-US" sz="28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ui</a:t>
            </a:r>
            <a:r>
              <a:rPr lang="en-US" sz="2800" b="0" dirty="0">
                <a:solidFill>
                  <a:srgbClr val="000000"/>
                </a:solidFill>
                <a:latin typeface="UTM Avo" panose="02040603050506020204" pitchFamily="18" charset="0"/>
              </a:rPr>
              <a:t>? </a:t>
            </a:r>
            <a:r>
              <a:rPr lang="en-US" sz="28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Tiếng</a:t>
            </a:r>
            <a:r>
              <a:rPr lang="en-US" sz="28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nào</a:t>
            </a:r>
            <a:r>
              <a:rPr lang="en-US" sz="28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có</a:t>
            </a:r>
            <a:r>
              <a:rPr lang="en-US" sz="28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vần</a:t>
            </a:r>
            <a:r>
              <a:rPr lang="en-US" sz="28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ưi</a:t>
            </a:r>
            <a:r>
              <a:rPr lang="en-US" sz="28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>
                <a:solidFill>
                  <a:srgbClr val="000000"/>
                </a:solidFill>
                <a:latin typeface="UTM Avo" panose="02040603050506020204" pitchFamily="18" charset="0"/>
              </a:rPr>
              <a:t>?</a:t>
            </a:r>
            <a:endParaRPr lang="en-US" sz="3600" b="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4590" name="Oval 18"/>
          <p:cNvSpPr>
            <a:spLocks noChangeArrowheads="1"/>
          </p:cNvSpPr>
          <p:nvPr/>
        </p:nvSpPr>
        <p:spPr bwMode="auto">
          <a:xfrm>
            <a:off x="3125788" y="3278188"/>
            <a:ext cx="1187450" cy="7826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en-US" altLang="en-US" b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4591" name="Text Box 19"/>
          <p:cNvSpPr txBox="1">
            <a:spLocks noChangeArrowheads="1"/>
          </p:cNvSpPr>
          <p:nvPr/>
        </p:nvSpPr>
        <p:spPr bwMode="auto">
          <a:xfrm>
            <a:off x="3003550" y="3295650"/>
            <a:ext cx="14049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ui</a:t>
            </a:r>
            <a:endParaRPr lang="en-US" altLang="en-US" sz="4000" b="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4592" name="Oval 20"/>
          <p:cNvSpPr>
            <a:spLocks noChangeArrowheads="1"/>
          </p:cNvSpPr>
          <p:nvPr/>
        </p:nvSpPr>
        <p:spPr bwMode="auto">
          <a:xfrm>
            <a:off x="7250113" y="3214688"/>
            <a:ext cx="1141412" cy="7826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en-US" altLang="en-US" b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4593" name="Text Box 21"/>
          <p:cNvSpPr txBox="1">
            <a:spLocks noChangeArrowheads="1"/>
          </p:cNvSpPr>
          <p:nvPr/>
        </p:nvSpPr>
        <p:spPr bwMode="auto">
          <a:xfrm>
            <a:off x="7110328" y="3224903"/>
            <a:ext cx="14859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ưi</a:t>
            </a:r>
            <a:endParaRPr lang="en-US" altLang="en-US" sz="4000" b="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721" name="Line 25"/>
          <p:cNvSpPr>
            <a:spLocks noChangeShapeType="1"/>
          </p:cNvSpPr>
          <p:nvPr/>
        </p:nvSpPr>
        <p:spPr bwMode="auto">
          <a:xfrm flipH="1" flipV="1">
            <a:off x="6172993" y="3071710"/>
            <a:ext cx="1204913" cy="306387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69" y="759619"/>
            <a:ext cx="23336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722313"/>
            <a:ext cx="23431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726281"/>
            <a:ext cx="19812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3709643"/>
            <a:ext cx="20478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669" y="3783986"/>
            <a:ext cx="233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4505050" y="5664339"/>
            <a:ext cx="2478087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0" dirty="0" err="1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chui</a:t>
            </a:r>
            <a:endParaRPr lang="vi-VN" altLang="en-US" sz="4000" b="0" dirty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013" y="3478212"/>
            <a:ext cx="26892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5"/>
          <p:cNvSpPr txBox="1">
            <a:spLocks noChangeArrowheads="1"/>
          </p:cNvSpPr>
          <p:nvPr/>
        </p:nvSpPr>
        <p:spPr bwMode="auto">
          <a:xfrm>
            <a:off x="8655050" y="5600699"/>
            <a:ext cx="2979738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0" dirty="0" err="1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khung</a:t>
            </a:r>
            <a:r>
              <a:rPr lang="en-US" altLang="en-US" sz="4000" b="0" dirty="0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n-US" sz="4000" b="0" dirty="0" err="1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cửi</a:t>
            </a:r>
            <a:endParaRPr lang="vi-VN" altLang="en-US" sz="4000" b="0" dirty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718" name="Line 22"/>
          <p:cNvSpPr>
            <a:spLocks noChangeShapeType="1"/>
          </p:cNvSpPr>
          <p:nvPr/>
        </p:nvSpPr>
        <p:spPr bwMode="auto">
          <a:xfrm>
            <a:off x="2193925" y="3173413"/>
            <a:ext cx="985838" cy="3492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 flipH="1" flipV="1">
            <a:off x="8376443" y="3800474"/>
            <a:ext cx="359569" cy="544743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9719" name="Line 23"/>
          <p:cNvSpPr>
            <a:spLocks noChangeShapeType="1"/>
          </p:cNvSpPr>
          <p:nvPr/>
        </p:nvSpPr>
        <p:spPr bwMode="auto">
          <a:xfrm flipH="1">
            <a:off x="3094124" y="4010026"/>
            <a:ext cx="495214" cy="165431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>
            <a:off x="4217988" y="3916363"/>
            <a:ext cx="487362" cy="390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 flipH="1">
            <a:off x="4329113" y="2984500"/>
            <a:ext cx="4532312" cy="6842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117313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4" grpId="0"/>
      <p:bldP spid="24585" grpId="0"/>
      <p:bldP spid="24586" grpId="0" animBg="1"/>
      <p:bldP spid="24590" grpId="0" animBg="1"/>
      <p:bldP spid="24591" grpId="0"/>
      <p:bldP spid="24592" grpId="0" animBg="1"/>
      <p:bldP spid="24593" grpId="0"/>
      <p:bldP spid="26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06&quot;/&gt;&lt;/object&gt;&lt;object type=&quot;3&quot; unique_id=&quot;10005&quot;&gt;&lt;property id=&quot;20148&quot; value=&quot;5&quot;/&gt;&lt;property id=&quot;20300&quot; value=&quot;Slide 2&quot;/&gt;&lt;property id=&quot;20307&quot; value=&quot;267&quot;/&gt;&lt;/object&gt;&lt;object type=&quot;3&quot; unique_id=&quot;10006&quot;&gt;&lt;property id=&quot;20148&quot; value=&quot;5&quot;/&gt;&lt;property id=&quot;20300&quot; value=&quot;Slide 3&quot;/&gt;&lt;property id=&quot;20307&quot; value=&quot;268&quot;/&gt;&lt;/object&gt;&lt;object type=&quot;3&quot; unique_id=&quot;10007&quot;&gt;&lt;property id=&quot;20148&quot; value=&quot;5&quot;/&gt;&lt;property id=&quot;20300&quot; value=&quot;Slide 4&quot;/&gt;&lt;property id=&quot;20307&quot; value=&quot;269&quot;/&gt;&lt;/object&gt;&lt;object type=&quot;3&quot; unique_id=&quot;10008&quot;&gt;&lt;property id=&quot;20148&quot; value=&quot;5&quot;/&gt;&lt;property id=&quot;20300&quot; value=&quot;Slide 5&quot;/&gt;&lt;property id=&quot;20307&quot; value=&quot;270&quot;/&gt;&lt;/object&gt;&lt;object type=&quot;3&quot; unique_id=&quot;10009&quot;&gt;&lt;property id=&quot;20148&quot; value=&quot;5&quot;/&gt;&lt;property id=&quot;20300&quot; value=&quot;Slide 6&quot;/&gt;&lt;property id=&quot;20307&quot; value=&quot;271&quot;/&gt;&lt;/object&gt;&lt;object type=&quot;3&quot; unique_id=&quot;10010&quot;&gt;&lt;property id=&quot;20148&quot; value=&quot;5&quot;/&gt;&lt;property id=&quot;20300&quot; value=&quot;Slide 7&quot;/&gt;&lt;property id=&quot;20307&quot; value=&quot;272&quot;/&gt;&lt;/object&gt;&lt;object type=&quot;3&quot; unique_id=&quot;10011&quot;&gt;&lt;property id=&quot;20148&quot; value=&quot;5&quot;/&gt;&lt;property id=&quot;20300&quot; value=&quot;Slide 8&quot;/&gt;&lt;property id=&quot;20307&quot; value=&quot;273&quot;/&gt;&lt;/object&gt;&lt;object type=&quot;3&quot; unique_id=&quot;10012&quot;&gt;&lt;property id=&quot;20148&quot; value=&quot;5&quot;/&gt;&lt;property id=&quot;20300&quot; value=&quot;Slide 9&quot;/&gt;&lt;property id=&quot;20307&quot; value=&quot;274&quot;/&gt;&lt;/object&gt;&lt;object type=&quot;3&quot; unique_id=&quot;10013&quot;&gt;&lt;property id=&quot;20148&quot; value=&quot;5&quot;/&gt;&lt;property id=&quot;20300&quot; value=&quot;Slide 10&quot;/&gt;&lt;property id=&quot;20307&quot; value=&quot;275&quot;/&gt;&lt;/object&gt;&lt;object type=&quot;3&quot; unique_id=&quot;10014&quot;&gt;&lt;property id=&quot;20148&quot; value=&quot;5&quot;/&gt;&lt;property id=&quot;20300&quot; value=&quot;Slide 11&quot;/&gt;&lt;property id=&quot;20307&quot; value=&quot;276&quot;/&gt;&lt;/object&gt;&lt;object type=&quot;3&quot; unique_id=&quot;10015&quot;&gt;&lt;property id=&quot;20148&quot; value=&quot;5&quot;/&gt;&lt;property id=&quot;20300&quot; value=&quot;Slide 12&quot;/&gt;&lt;property id=&quot;20307&quot; value=&quot;278&quot;/&gt;&lt;/object&gt;&lt;object type=&quot;3&quot; unique_id=&quot;10016&quot;&gt;&lt;property id=&quot;20148&quot; value=&quot;5&quot;/&gt;&lt;property id=&quot;20300&quot; value=&quot;Slide 13&quot;/&gt;&lt;property id=&quot;20307&quot; value=&quot;279&quot;/&gt;&lt;/object&gt;&lt;object type=&quot;3&quot; unique_id=&quot;10017&quot;&gt;&lt;property id=&quot;20148&quot; value=&quot;5&quot;/&gt;&lt;property id=&quot;20300&quot; value=&quot;Slide 14&quot;/&gt;&lt;property id=&quot;20307&quot; value=&quot;280&quot;/&gt;&lt;/object&gt;&lt;object type=&quot;3&quot; unique_id=&quot;10018&quot;&gt;&lt;property id=&quot;20148&quot; value=&quot;5&quot;/&gt;&lt;property id=&quot;20300&quot; value=&quot;Slide 15&quot;/&gt;&lt;property id=&quot;20307&quot; value=&quot;281&quot;/&gt;&lt;/object&gt;&lt;object type=&quot;3&quot; unique_id=&quot;10019&quot;&gt;&lt;property id=&quot;20148&quot; value=&quot;5&quot;/&gt;&lt;property id=&quot;20300&quot; value=&quot;Slide 16&quot;/&gt;&lt;property id=&quot;20307&quot; value=&quot;282&quot;/&gt;&lt;/object&gt;&lt;object type=&quot;3&quot; unique_id=&quot;10020&quot;&gt;&lt;property id=&quot;20148&quot; value=&quot;5&quot;/&gt;&lt;property id=&quot;20300&quot; value=&quot;Slide 17&quot;/&gt;&lt;property id=&quot;20307&quot; value=&quot;430&quot;/&gt;&lt;/object&gt;&lt;object type=&quot;3&quot; unique_id=&quot;10021&quot;&gt;&lt;property id=&quot;20148&quot; value=&quot;5&quot;/&gt;&lt;property id=&quot;20300&quot; value=&quot;Slide 18&quot;/&gt;&lt;property id=&quot;20307&quot; value=&quot;285&quot;/&gt;&lt;/object&gt;&lt;object type=&quot;3&quot; unique_id=&quot;10022&quot;&gt;&lt;property id=&quot;20148&quot; value=&quot;5&quot;/&gt;&lt;property id=&quot;20300&quot; value=&quot;Slide 19&quot;/&gt;&lt;property id=&quot;20307&quot; value=&quot;277&quot;/&gt;&lt;/object&gt;&lt;object type=&quot;3&quot; unique_id=&quot;10023&quot;&gt;&lt;property id=&quot;20148&quot; value=&quot;5&quot;/&gt;&lt;property id=&quot;20300&quot; value=&quot;Slide 20&quot;/&gt;&lt;property id=&quot;20307&quot; value=&quot;286&quot;/&gt;&lt;/object&gt;&lt;object type=&quot;3&quot; unique_id=&quot;10024&quot;&gt;&lt;property id=&quot;20148&quot; value=&quot;5&quot;/&gt;&lt;property id=&quot;20300&quot; value=&quot;Slide 21&quot;/&gt;&lt;property id=&quot;20307&quot; value=&quot;288&quot;/&gt;&lt;/object&gt;&lt;object type=&quot;3&quot; unique_id=&quot;10025&quot;&gt;&lt;property id=&quot;20148&quot; value=&quot;5&quot;/&gt;&lt;property id=&quot;20300&quot; value=&quot;Slide 22&quot;/&gt;&lt;property id=&quot;20307&quot; value=&quot;289&quot;/&gt;&lt;/object&gt;&lt;object type=&quot;3&quot; unique_id=&quot;10026&quot;&gt;&lt;property id=&quot;20148&quot; value=&quot;5&quot;/&gt;&lt;property id=&quot;20300&quot; value=&quot;Slide 23&quot;/&gt;&lt;property id=&quot;20307&quot; value=&quot;290&quot;/&gt;&lt;/object&gt;&lt;object type=&quot;3&quot; unique_id=&quot;10027&quot;&gt;&lt;property id=&quot;20148&quot; value=&quot;5&quot;/&gt;&lt;property id=&quot;20300&quot; value=&quot;Slide 24&quot;/&gt;&lt;property id=&quot;20307&quot; value=&quot;291&quot;/&gt;&lt;/object&gt;&lt;object type=&quot;3&quot; unique_id=&quot;10028&quot;&gt;&lt;property id=&quot;20148&quot; value=&quot;5&quot;/&gt;&lt;property id=&quot;20300&quot; value=&quot;Slide 25&quot;/&gt;&lt;property id=&quot;20307&quot; value=&quot;292&quot;/&gt;&lt;/object&gt;&lt;object type=&quot;3&quot; unique_id=&quot;10029&quot;&gt;&lt;property id=&quot;20148&quot; value=&quot;5&quot;/&gt;&lt;property id=&quot;20300&quot; value=&quot;Slide 26&quot;/&gt;&lt;property id=&quot;20307&quot; value=&quot;294&quot;/&gt;&lt;/object&gt;&lt;object type=&quot;3&quot; unique_id=&quot;10030&quot;&gt;&lt;property id=&quot;20148&quot; value=&quot;5&quot;/&gt;&lt;property id=&quot;20300&quot; value=&quot;Slide 27&quot;/&gt;&lt;property id=&quot;20307&quot; value=&quot;295&quot;/&gt;&lt;/object&gt;&lt;object type=&quot;3&quot; unique_id=&quot;10031&quot;&gt;&lt;property id=&quot;20148&quot; value=&quot;5&quot;/&gt;&lt;property id=&quot;20300&quot; value=&quot;Slide 28&quot;/&gt;&lt;property id=&quot;20307&quot; value=&quot;296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247</Words>
  <Application>Microsoft Office PowerPoint</Application>
  <PresentationFormat>Custom</PresentationFormat>
  <Paragraphs>83</Paragraphs>
  <Slides>28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MTC</cp:lastModifiedBy>
  <cp:revision>74</cp:revision>
  <dcterms:created xsi:type="dcterms:W3CDTF">2020-02-20T14:51:49Z</dcterms:created>
  <dcterms:modified xsi:type="dcterms:W3CDTF">2024-01-19T04:54:37Z</dcterms:modified>
</cp:coreProperties>
</file>