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72"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12192000" cy="6858000"/>
  <p:notesSz cx="6858000" cy="9144000"/>
  <p:embeddedFontLst>
    <p:embeddedFont>
      <p:font typeface="Tahoma" pitchFamily="34" charset="0"/>
      <p:regular r:id="rId20"/>
      <p:bold r:id="rId21"/>
    </p:embeddedFont>
    <p:embeddedFont>
      <p:font typeface="Calibri"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000000"/>
          </p15:clr>
        </p15:guide>
        <p15:guide id="2" pos="384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iyMxGWH906kYDD0k5XSNngi0upL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45548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6"/>
          <p:cNvSpPr>
            <a:spLocks noGrp="1"/>
          </p:cNvSpPr>
          <p:nvPr>
            <p:ph type="pic" idx="2"/>
          </p:nvPr>
        </p:nvSpPr>
        <p:spPr>
          <a:xfrm>
            <a:off x="5183188" y="987425"/>
            <a:ext cx="6172200" cy="4873625"/>
          </a:xfrm>
          <a:prstGeom prst="rect">
            <a:avLst/>
          </a:prstGeom>
          <a:noFill/>
          <a:ln>
            <a:noFill/>
          </a:ln>
        </p:spPr>
      </p:sp>
      <p:sp>
        <p:nvSpPr>
          <p:cNvPr id="68" name="Google Shape;68;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90" name="Google Shape;90;p1"/>
          <p:cNvSpPr/>
          <p:nvPr/>
        </p:nvSpPr>
        <p:spPr>
          <a:xfrm>
            <a:off x="2399108" y="2185680"/>
            <a:ext cx="7858240" cy="892512"/>
          </a:xfrm>
          <a:prstGeom prst="rect">
            <a:avLst/>
          </a:prstGeom>
          <a:noFill/>
          <a:ln>
            <a:noFill/>
          </a:ln>
        </p:spPr>
        <p:txBody>
          <a:bodyPr spcFirstLastPara="1" wrap="square" lIns="91425" tIns="45700" rIns="91425" bIns="45700" anchor="t" anchorCtr="0">
            <a:spAutoFit/>
          </a:bodyPr>
          <a:lstStyle/>
          <a:p>
            <a:pPr lvl="0" algn="ctr">
              <a:lnSpc>
                <a:spcPct val="130000"/>
              </a:lnSpc>
            </a:pPr>
            <a:r>
              <a:rPr lang="en-US" sz="4000" b="1" dirty="0">
                <a:solidFill>
                  <a:srgbClr val="FF0000"/>
                </a:solidFill>
              </a:rPr>
              <a:t>TIN </a:t>
            </a:r>
            <a:r>
              <a:rPr lang="en-US" sz="4000" b="1" dirty="0" smtClean="0">
                <a:solidFill>
                  <a:srgbClr val="FF0000"/>
                </a:solidFill>
              </a:rPr>
              <a:t>3 </a:t>
            </a:r>
            <a:r>
              <a:rPr lang="en-US" sz="4000" b="1" dirty="0">
                <a:solidFill>
                  <a:srgbClr val="FF0000"/>
                </a:solidFill>
              </a:rPr>
              <a:t>– TUẦN 29</a:t>
            </a:r>
            <a:endParaRPr b="1"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9"/>
          <p:cNvSpPr/>
          <p:nvPr/>
        </p:nvSpPr>
        <p:spPr>
          <a:xfrm>
            <a:off x="4085032" y="617500"/>
            <a:ext cx="4353220" cy="701545"/>
          </a:xfrm>
          <a:prstGeom prst="roundRect">
            <a:avLst>
              <a:gd name="adj" fmla="val 16667"/>
            </a:avLst>
          </a:prstGeom>
          <a:solidFill>
            <a:schemeClr val="lt1"/>
          </a:solid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41719C"/>
                </a:solidFill>
                <a:latin typeface="Tahoma"/>
                <a:ea typeface="Tahoma"/>
                <a:cs typeface="Tahoma"/>
                <a:sym typeface="Tahoma"/>
              </a:rPr>
              <a:t>      </a:t>
            </a:r>
            <a:r>
              <a:rPr lang="en-US" sz="3200" b="1">
                <a:solidFill>
                  <a:srgbClr val="FF0000"/>
                </a:solidFill>
                <a:latin typeface="Tahoma"/>
                <a:ea typeface="Tahoma"/>
                <a:cs typeface="Tahoma"/>
                <a:sym typeface="Tahoma"/>
              </a:rPr>
              <a:t>LUYỆN TẬP</a:t>
            </a:r>
            <a:endParaRPr sz="3200" b="1">
              <a:solidFill>
                <a:srgbClr val="FF0000"/>
              </a:solidFill>
              <a:latin typeface="Tahoma"/>
              <a:ea typeface="Tahoma"/>
              <a:cs typeface="Tahoma"/>
              <a:sym typeface="Tahoma"/>
            </a:endParaRPr>
          </a:p>
        </p:txBody>
      </p:sp>
      <p:pic>
        <p:nvPicPr>
          <p:cNvPr id="178" name="Google Shape;178;p9"/>
          <p:cNvPicPr preferRelativeResize="0"/>
          <p:nvPr/>
        </p:nvPicPr>
        <p:blipFill rotWithShape="1">
          <a:blip r:embed="rId3">
            <a:alphaModFix/>
          </a:blip>
          <a:srcRect/>
          <a:stretch/>
        </p:blipFill>
        <p:spPr>
          <a:xfrm>
            <a:off x="4686220" y="650123"/>
            <a:ext cx="695325" cy="647700"/>
          </a:xfrm>
          <a:prstGeom prst="rect">
            <a:avLst/>
          </a:prstGeom>
          <a:noFill/>
          <a:ln>
            <a:noFill/>
          </a:ln>
        </p:spPr>
      </p:pic>
      <p:grpSp>
        <p:nvGrpSpPr>
          <p:cNvPr id="179" name="Google Shape;179;p9"/>
          <p:cNvGrpSpPr/>
          <p:nvPr/>
        </p:nvGrpSpPr>
        <p:grpSpPr>
          <a:xfrm>
            <a:off x="717919" y="1659988"/>
            <a:ext cx="6414401" cy="4529797"/>
            <a:chOff x="717919" y="1659988"/>
            <a:chExt cx="6414401" cy="4529797"/>
          </a:xfrm>
        </p:grpSpPr>
        <p:sp>
          <p:nvSpPr>
            <p:cNvPr id="180" name="Google Shape;180;p9"/>
            <p:cNvSpPr/>
            <p:nvPr/>
          </p:nvSpPr>
          <p:spPr>
            <a:xfrm>
              <a:off x="717919" y="1659988"/>
              <a:ext cx="6414401" cy="4529797"/>
            </a:xfrm>
            <a:prstGeom prst="roundRect">
              <a:avLst>
                <a:gd name="adj" fmla="val 16667"/>
              </a:avLst>
            </a:prstGeom>
            <a:solidFill>
              <a:schemeClr val="lt1"/>
            </a:solid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Google Shape;181;p9"/>
            <p:cNvSpPr/>
            <p:nvPr/>
          </p:nvSpPr>
          <p:spPr>
            <a:xfrm>
              <a:off x="877869" y="2287351"/>
              <a:ext cx="6099705" cy="1381147"/>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sz="2400">
                  <a:solidFill>
                    <a:schemeClr val="dk1"/>
                  </a:solidFill>
                  <a:latin typeface="Calibri"/>
                  <a:ea typeface="Calibri"/>
                  <a:cs typeface="Calibri"/>
                  <a:sym typeface="Calibri"/>
                </a:rPr>
                <a:t>Lớp bạn An được giao nhiệm vụ dọn vệ sinh hai khu vực: khu lớp học và sân trường.</a:t>
              </a:r>
              <a:endParaRPr sz="2400" b="1">
                <a:solidFill>
                  <a:schemeClr val="dk1"/>
                </a:solidFill>
                <a:latin typeface="Arial"/>
                <a:ea typeface="Arial"/>
                <a:cs typeface="Arial"/>
                <a:sym typeface="Arial"/>
              </a:endParaRPr>
            </a:p>
          </p:txBody>
        </p:sp>
        <p:sp>
          <p:nvSpPr>
            <p:cNvPr id="182" name="Google Shape;182;p9"/>
            <p:cNvSpPr txBox="1"/>
            <p:nvPr/>
          </p:nvSpPr>
          <p:spPr>
            <a:xfrm>
              <a:off x="2854954" y="1706268"/>
              <a:ext cx="214033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Tình huống</a:t>
              </a:r>
              <a:endParaRPr sz="2800" b="1">
                <a:solidFill>
                  <a:srgbClr val="FF0000"/>
                </a:solidFill>
                <a:latin typeface="Arial"/>
                <a:ea typeface="Arial"/>
                <a:cs typeface="Arial"/>
                <a:sym typeface="Arial"/>
              </a:endParaRPr>
            </a:p>
          </p:txBody>
        </p:sp>
      </p:grpSp>
      <p:sp>
        <p:nvSpPr>
          <p:cNvPr id="183" name="Google Shape;183;p9"/>
          <p:cNvSpPr/>
          <p:nvPr/>
        </p:nvSpPr>
        <p:spPr>
          <a:xfrm>
            <a:off x="1044113" y="3668498"/>
            <a:ext cx="2801766" cy="2420915"/>
          </a:xfrm>
          <a:prstGeom prst="roundRect">
            <a:avLst>
              <a:gd name="adj" fmla="val 16667"/>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Google Shape;184;p9"/>
          <p:cNvSpPr/>
          <p:nvPr/>
        </p:nvSpPr>
        <p:spPr>
          <a:xfrm>
            <a:off x="4000625" y="3668498"/>
            <a:ext cx="2843928" cy="2414753"/>
          </a:xfrm>
          <a:prstGeom prst="roundRect">
            <a:avLst>
              <a:gd name="adj" fmla="val 16667"/>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9"/>
          <p:cNvSpPr/>
          <p:nvPr/>
        </p:nvSpPr>
        <p:spPr>
          <a:xfrm>
            <a:off x="7485810" y="3635135"/>
            <a:ext cx="3882776" cy="1865126"/>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sz="2400">
                <a:solidFill>
                  <a:srgbClr val="3333CC"/>
                </a:solidFill>
                <a:latin typeface="Calibri"/>
                <a:ea typeface="Calibri"/>
                <a:cs typeface="Calibri"/>
                <a:sym typeface="Calibri"/>
              </a:rPr>
              <a:t>Em hãy trao đổi với bạn và nêu cách chia nhiệm vụ của lớp bạn An thành các nhiệm vụ nhỏ hơn.</a:t>
            </a:r>
            <a:endParaRPr sz="2300">
              <a:solidFill>
                <a:srgbClr val="3333CC"/>
              </a:solidFill>
              <a:latin typeface="Arial"/>
              <a:ea typeface="Arial"/>
              <a:cs typeface="Arial"/>
              <a:sym typeface="Arial"/>
            </a:endParaRPr>
          </a:p>
        </p:txBody>
      </p:sp>
      <p:sp>
        <p:nvSpPr>
          <p:cNvPr id="186" name="Google Shape;186;p9"/>
          <p:cNvSpPr/>
          <p:nvPr/>
        </p:nvSpPr>
        <p:spPr>
          <a:xfrm>
            <a:off x="7394626" y="2033516"/>
            <a:ext cx="4079260" cy="3841162"/>
          </a:xfrm>
          <a:prstGeom prst="roundRect">
            <a:avLst>
              <a:gd name="adj" fmla="val 16667"/>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7" name="Google Shape;187;p9"/>
          <p:cNvPicPr preferRelativeResize="0"/>
          <p:nvPr/>
        </p:nvPicPr>
        <p:blipFill rotWithShape="1">
          <a:blip r:embed="rId6">
            <a:alphaModFix/>
          </a:blip>
          <a:srcRect/>
          <a:stretch/>
        </p:blipFill>
        <p:spPr>
          <a:xfrm>
            <a:off x="8883258" y="2240321"/>
            <a:ext cx="1101996" cy="11307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500"/>
                                        <p:tgtEl>
                                          <p:spTgt spid="1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par>
                                <p:cTn id="13" presetID="10" presetClass="entr" presetSubtype="0" fill="hold" nodeType="withEffect">
                                  <p:stCondLst>
                                    <p:cond delay="0"/>
                                  </p:stCondLst>
                                  <p:childTnLst>
                                    <p:set>
                                      <p:cBhvr>
                                        <p:cTn id="14" dur="1" fill="hold">
                                          <p:stCondLst>
                                            <p:cond delay="0"/>
                                          </p:stCondLst>
                                        </p:cTn>
                                        <p:tgtEl>
                                          <p:spTgt spid="184"/>
                                        </p:tgtEl>
                                        <p:attrNameLst>
                                          <p:attrName>style.visibility</p:attrName>
                                        </p:attrNameLst>
                                      </p:cBhvr>
                                      <p:to>
                                        <p:strVal val="visible"/>
                                      </p:to>
                                    </p:set>
                                    <p:animEffect transition="in" filter="fade">
                                      <p:cBhvr>
                                        <p:cTn id="15" dur="500"/>
                                        <p:tgtEl>
                                          <p:spTgt spid="18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86"/>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187"/>
                                        </p:tgtEl>
                                        <p:attrNameLst>
                                          <p:attrName>style.visibility</p:attrName>
                                        </p:attrNameLst>
                                      </p:cBhvr>
                                      <p:to>
                                        <p:strVal val="visible"/>
                                      </p:to>
                                    </p:set>
                                    <p:animEffect transition="in" filter="fade">
                                      <p:cBhvr>
                                        <p:cTn id="24"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0"/>
          <p:cNvSpPr/>
          <p:nvPr/>
        </p:nvSpPr>
        <p:spPr>
          <a:xfrm>
            <a:off x="4057737" y="593505"/>
            <a:ext cx="4353220" cy="701545"/>
          </a:xfrm>
          <a:prstGeom prst="roundRect">
            <a:avLst>
              <a:gd name="adj" fmla="val 16667"/>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41719C"/>
                </a:solidFill>
                <a:latin typeface="Tahoma"/>
                <a:ea typeface="Tahoma"/>
                <a:cs typeface="Tahoma"/>
                <a:sym typeface="Tahoma"/>
              </a:rPr>
              <a:t>       </a:t>
            </a:r>
            <a:r>
              <a:rPr lang="en-US" sz="3200" b="1">
                <a:solidFill>
                  <a:srgbClr val="FF0000"/>
                </a:solidFill>
                <a:latin typeface="Tahoma"/>
                <a:ea typeface="Tahoma"/>
                <a:cs typeface="Tahoma"/>
                <a:sym typeface="Tahoma"/>
              </a:rPr>
              <a:t>VẬN DỤNG</a:t>
            </a:r>
            <a:endParaRPr sz="3200" b="1">
              <a:solidFill>
                <a:srgbClr val="FF0000"/>
              </a:solidFill>
              <a:latin typeface="Tahoma"/>
              <a:ea typeface="Tahoma"/>
              <a:cs typeface="Tahoma"/>
              <a:sym typeface="Tahoma"/>
            </a:endParaRPr>
          </a:p>
        </p:txBody>
      </p:sp>
      <p:pic>
        <p:nvPicPr>
          <p:cNvPr id="194" name="Google Shape;194;p10"/>
          <p:cNvPicPr preferRelativeResize="0"/>
          <p:nvPr/>
        </p:nvPicPr>
        <p:blipFill rotWithShape="1">
          <a:blip r:embed="rId3">
            <a:alphaModFix/>
          </a:blip>
          <a:srcRect/>
          <a:stretch/>
        </p:blipFill>
        <p:spPr>
          <a:xfrm>
            <a:off x="4694959" y="599725"/>
            <a:ext cx="723900" cy="695325"/>
          </a:xfrm>
          <a:prstGeom prst="rect">
            <a:avLst/>
          </a:prstGeom>
          <a:noFill/>
          <a:ln>
            <a:noFill/>
          </a:ln>
        </p:spPr>
      </p:pic>
      <p:grpSp>
        <p:nvGrpSpPr>
          <p:cNvPr id="195" name="Google Shape;195;p10"/>
          <p:cNvGrpSpPr/>
          <p:nvPr/>
        </p:nvGrpSpPr>
        <p:grpSpPr>
          <a:xfrm>
            <a:off x="689341" y="1514901"/>
            <a:ext cx="6666802" cy="4735774"/>
            <a:chOff x="2183642" y="1651378"/>
            <a:chExt cx="8629535" cy="4735774"/>
          </a:xfrm>
        </p:grpSpPr>
        <p:grpSp>
          <p:nvGrpSpPr>
            <p:cNvPr id="196" name="Google Shape;196;p10"/>
            <p:cNvGrpSpPr/>
            <p:nvPr/>
          </p:nvGrpSpPr>
          <p:grpSpPr>
            <a:xfrm>
              <a:off x="2183642" y="1651378"/>
              <a:ext cx="8629535" cy="4735774"/>
              <a:chOff x="4166852" y="1102007"/>
              <a:chExt cx="9310379" cy="5344219"/>
            </a:xfrm>
          </p:grpSpPr>
          <p:sp>
            <p:nvSpPr>
              <p:cNvPr id="197" name="Google Shape;197;p10"/>
              <p:cNvSpPr/>
              <p:nvPr/>
            </p:nvSpPr>
            <p:spPr>
              <a:xfrm>
                <a:off x="4166852" y="1102007"/>
                <a:ext cx="9310379" cy="5344219"/>
              </a:xfrm>
              <a:prstGeom prst="roundRect">
                <a:avLst>
                  <a:gd name="adj" fmla="val 16667"/>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8" name="Google Shape;198;p10"/>
              <p:cNvSpPr/>
              <p:nvPr/>
            </p:nvSpPr>
            <p:spPr>
              <a:xfrm>
                <a:off x="4309618" y="1754103"/>
                <a:ext cx="9015138" cy="2004611"/>
              </a:xfrm>
              <a:prstGeom prst="rect">
                <a:avLst/>
              </a:prstGeom>
              <a:noFill/>
              <a:ln>
                <a:noFill/>
              </a:ln>
            </p:spPr>
            <p:txBody>
              <a:bodyPr spcFirstLastPara="1" wrap="square" lIns="91425" tIns="45700" rIns="91425" bIns="45700" anchor="t" anchorCtr="0">
                <a:spAutoFit/>
              </a:bodyPr>
              <a:lstStyle/>
              <a:p>
                <a:pPr marL="0" marR="0" lvl="0" indent="0" algn="just" rtl="0">
                  <a:lnSpc>
                    <a:spcPct val="114000"/>
                  </a:lnSpc>
                  <a:spcBef>
                    <a:spcPts val="0"/>
                  </a:spcBef>
                  <a:spcAft>
                    <a:spcPts val="0"/>
                  </a:spcAft>
                  <a:buNone/>
                </a:pPr>
                <a:r>
                  <a:rPr lang="en-US" sz="2400">
                    <a:solidFill>
                      <a:schemeClr val="dk1"/>
                    </a:solidFill>
                    <a:latin typeface="Arial"/>
                    <a:ea typeface="Arial"/>
                    <a:cs typeface="Arial"/>
                    <a:sym typeface="Arial"/>
                  </a:rPr>
                  <a:t>Lớp bạn Lan tổ chức đi tham quan. Cô giáo giao nhiệm vụ cho mỗi bạn về nhà tự chuẩn bị các đồ dùng cá nhân, sau đó cho vào ba lô của mình. </a:t>
                </a:r>
                <a:endParaRPr sz="2400" b="1">
                  <a:solidFill>
                    <a:schemeClr val="dk1"/>
                  </a:solidFill>
                  <a:latin typeface="Arial"/>
                  <a:ea typeface="Arial"/>
                  <a:cs typeface="Arial"/>
                  <a:sym typeface="Arial"/>
                </a:endParaRPr>
              </a:p>
            </p:txBody>
          </p:sp>
        </p:grpSp>
        <p:sp>
          <p:nvSpPr>
            <p:cNvPr id="199" name="Google Shape;199;p10"/>
            <p:cNvSpPr txBox="1"/>
            <p:nvPr/>
          </p:nvSpPr>
          <p:spPr>
            <a:xfrm>
              <a:off x="4985884" y="1749258"/>
              <a:ext cx="272849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Arial"/>
                  <a:ea typeface="Arial"/>
                  <a:cs typeface="Arial"/>
                  <a:sym typeface="Arial"/>
                </a:rPr>
                <a:t>Tình huống a</a:t>
              </a:r>
              <a:endParaRPr sz="2400" b="1">
                <a:solidFill>
                  <a:srgbClr val="FF0000"/>
                </a:solidFill>
                <a:latin typeface="Arial"/>
                <a:ea typeface="Arial"/>
                <a:cs typeface="Arial"/>
                <a:sym typeface="Arial"/>
              </a:endParaRPr>
            </a:p>
          </p:txBody>
        </p:sp>
      </p:grpSp>
      <p:sp>
        <p:nvSpPr>
          <p:cNvPr id="200" name="Google Shape;200;p10"/>
          <p:cNvSpPr/>
          <p:nvPr/>
        </p:nvSpPr>
        <p:spPr>
          <a:xfrm>
            <a:off x="805215" y="3816824"/>
            <a:ext cx="3156985" cy="2338316"/>
          </a:xfrm>
          <a:prstGeom prst="ellipse">
            <a:avLst/>
          </a:prstGeom>
          <a:blipFill rotWithShape="1">
            <a:blip r:embed="rId4">
              <a:alphaModFix/>
            </a:blip>
            <a:stretch>
              <a:fillRect/>
            </a:stretch>
          </a:blip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1" name="Google Shape;201;p10"/>
          <p:cNvSpPr/>
          <p:nvPr/>
        </p:nvSpPr>
        <p:spPr>
          <a:xfrm>
            <a:off x="4139625" y="3830472"/>
            <a:ext cx="3093690" cy="2326944"/>
          </a:xfrm>
          <a:prstGeom prst="ellipse">
            <a:avLst/>
          </a:prstGeom>
          <a:blipFill rotWithShape="1">
            <a:blip r:embed="rId5">
              <a:alphaModFix/>
            </a:blip>
            <a:stretch>
              <a:fillRect/>
            </a:stretch>
          </a:blip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10"/>
          <p:cNvSpPr/>
          <p:nvPr/>
        </p:nvSpPr>
        <p:spPr>
          <a:xfrm>
            <a:off x="7786297" y="3591511"/>
            <a:ext cx="3541581" cy="1865126"/>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sz="2400">
                <a:solidFill>
                  <a:srgbClr val="3333CC"/>
                </a:solidFill>
                <a:latin typeface="Calibri"/>
                <a:ea typeface="Calibri"/>
                <a:cs typeface="Calibri"/>
                <a:sym typeface="Calibri"/>
              </a:rPr>
              <a:t>Nếu em ở lớp bạn Lan, em chia nhiệm vụ cô giao thành các nhiệm vụ nhỏ hơn như thế nào?</a:t>
            </a:r>
            <a:endParaRPr sz="2300">
              <a:solidFill>
                <a:srgbClr val="3333CC"/>
              </a:solidFill>
              <a:latin typeface="Arial"/>
              <a:ea typeface="Arial"/>
              <a:cs typeface="Arial"/>
              <a:sym typeface="Arial"/>
            </a:endParaRPr>
          </a:p>
        </p:txBody>
      </p:sp>
      <p:sp>
        <p:nvSpPr>
          <p:cNvPr id="203" name="Google Shape;203;p10"/>
          <p:cNvSpPr/>
          <p:nvPr/>
        </p:nvSpPr>
        <p:spPr>
          <a:xfrm>
            <a:off x="7629098" y="2074460"/>
            <a:ext cx="3803844" cy="3603009"/>
          </a:xfrm>
          <a:prstGeom prst="roundRect">
            <a:avLst>
              <a:gd name="adj" fmla="val 16667"/>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10"/>
          <p:cNvPicPr preferRelativeResize="0"/>
          <p:nvPr/>
        </p:nvPicPr>
        <p:blipFill rotWithShape="1">
          <a:blip r:embed="rId6">
            <a:alphaModFix/>
          </a:blip>
          <a:srcRect/>
          <a:stretch/>
        </p:blipFill>
        <p:spPr>
          <a:xfrm>
            <a:off x="8980022" y="2267617"/>
            <a:ext cx="1101996" cy="11307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500"/>
                                        <p:tgtEl>
                                          <p:spTgt spid="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0"/>
                                        </p:tgtEl>
                                        <p:attrNameLst>
                                          <p:attrName>style.visibility</p:attrName>
                                        </p:attrNameLst>
                                      </p:cBhvr>
                                      <p:to>
                                        <p:strVal val="visible"/>
                                      </p:to>
                                    </p:set>
                                    <p:animEffect transition="in" filter="fade">
                                      <p:cBhvr>
                                        <p:cTn id="12" dur="500"/>
                                        <p:tgtEl>
                                          <p:spTgt spid="200"/>
                                        </p:tgtEl>
                                      </p:cBhvr>
                                    </p:animEffect>
                                  </p:childTnLst>
                                </p:cTn>
                              </p:par>
                              <p:par>
                                <p:cTn id="13" presetID="10" presetClass="entr" presetSubtype="0" fill="hold" nodeType="withEffect">
                                  <p:stCondLst>
                                    <p:cond delay="0"/>
                                  </p:stCondLst>
                                  <p:childTnLst>
                                    <p:set>
                                      <p:cBhvr>
                                        <p:cTn id="14" dur="1" fill="hold">
                                          <p:stCondLst>
                                            <p:cond delay="0"/>
                                          </p:stCondLst>
                                        </p:cTn>
                                        <p:tgtEl>
                                          <p:spTgt spid="201"/>
                                        </p:tgtEl>
                                        <p:attrNameLst>
                                          <p:attrName>style.visibility</p:attrName>
                                        </p:attrNameLst>
                                      </p:cBhvr>
                                      <p:to>
                                        <p:strVal val="visible"/>
                                      </p:to>
                                    </p:set>
                                    <p:animEffect transition="in" filter="fade">
                                      <p:cBhvr>
                                        <p:cTn id="15" dur="500"/>
                                        <p:tgtEl>
                                          <p:spTgt spid="20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03"/>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204"/>
                                        </p:tgtEl>
                                        <p:attrNameLst>
                                          <p:attrName>style.visibility</p:attrName>
                                        </p:attrNameLst>
                                      </p:cBhvr>
                                      <p:to>
                                        <p:strVal val="visible"/>
                                      </p:to>
                                    </p:set>
                                    <p:animEffect transition="in" filter="fade">
                                      <p:cBhvr>
                                        <p:cTn id="24"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1"/>
          <p:cNvSpPr/>
          <p:nvPr/>
        </p:nvSpPr>
        <p:spPr>
          <a:xfrm>
            <a:off x="4057737" y="593505"/>
            <a:ext cx="4353220" cy="701545"/>
          </a:xfrm>
          <a:prstGeom prst="roundRect">
            <a:avLst>
              <a:gd name="adj" fmla="val 16667"/>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41719C"/>
                </a:solidFill>
                <a:latin typeface="Tahoma"/>
                <a:ea typeface="Tahoma"/>
                <a:cs typeface="Tahoma"/>
                <a:sym typeface="Tahoma"/>
              </a:rPr>
              <a:t>       </a:t>
            </a:r>
            <a:r>
              <a:rPr lang="en-US" sz="3200" b="1">
                <a:solidFill>
                  <a:srgbClr val="FF0000"/>
                </a:solidFill>
                <a:latin typeface="Tahoma"/>
                <a:ea typeface="Tahoma"/>
                <a:cs typeface="Tahoma"/>
                <a:sym typeface="Tahoma"/>
              </a:rPr>
              <a:t>VẬN DỤNG</a:t>
            </a:r>
            <a:endParaRPr sz="3200" b="1">
              <a:solidFill>
                <a:srgbClr val="FF0000"/>
              </a:solidFill>
              <a:latin typeface="Tahoma"/>
              <a:ea typeface="Tahoma"/>
              <a:cs typeface="Tahoma"/>
              <a:sym typeface="Tahoma"/>
            </a:endParaRPr>
          </a:p>
        </p:txBody>
      </p:sp>
      <p:pic>
        <p:nvPicPr>
          <p:cNvPr id="211" name="Google Shape;211;p11"/>
          <p:cNvPicPr preferRelativeResize="0"/>
          <p:nvPr/>
        </p:nvPicPr>
        <p:blipFill rotWithShape="1">
          <a:blip r:embed="rId3">
            <a:alphaModFix/>
          </a:blip>
          <a:srcRect/>
          <a:stretch/>
        </p:blipFill>
        <p:spPr>
          <a:xfrm>
            <a:off x="4694959" y="599725"/>
            <a:ext cx="723900" cy="695325"/>
          </a:xfrm>
          <a:prstGeom prst="rect">
            <a:avLst/>
          </a:prstGeom>
          <a:noFill/>
          <a:ln>
            <a:noFill/>
          </a:ln>
        </p:spPr>
      </p:pic>
      <p:grpSp>
        <p:nvGrpSpPr>
          <p:cNvPr id="212" name="Google Shape;212;p11"/>
          <p:cNvGrpSpPr/>
          <p:nvPr/>
        </p:nvGrpSpPr>
        <p:grpSpPr>
          <a:xfrm>
            <a:off x="689341" y="1542197"/>
            <a:ext cx="6666802" cy="4653887"/>
            <a:chOff x="2183642" y="1651378"/>
            <a:chExt cx="8629535" cy="4653887"/>
          </a:xfrm>
        </p:grpSpPr>
        <p:grpSp>
          <p:nvGrpSpPr>
            <p:cNvPr id="213" name="Google Shape;213;p11"/>
            <p:cNvGrpSpPr/>
            <p:nvPr/>
          </p:nvGrpSpPr>
          <p:grpSpPr>
            <a:xfrm>
              <a:off x="2183642" y="1651378"/>
              <a:ext cx="8629535" cy="4653887"/>
              <a:chOff x="4166852" y="1102007"/>
              <a:chExt cx="9310379" cy="5251811"/>
            </a:xfrm>
          </p:grpSpPr>
          <p:sp>
            <p:nvSpPr>
              <p:cNvPr id="214" name="Google Shape;214;p11"/>
              <p:cNvSpPr/>
              <p:nvPr/>
            </p:nvSpPr>
            <p:spPr>
              <a:xfrm>
                <a:off x="4166852" y="1102007"/>
                <a:ext cx="9310379" cy="5251811"/>
              </a:xfrm>
              <a:prstGeom prst="roundRect">
                <a:avLst>
                  <a:gd name="adj" fmla="val 16667"/>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 name="Google Shape;215;p11"/>
              <p:cNvSpPr/>
              <p:nvPr/>
            </p:nvSpPr>
            <p:spPr>
              <a:xfrm>
                <a:off x="4309618" y="1861913"/>
                <a:ext cx="9015138" cy="1964886"/>
              </a:xfrm>
              <a:prstGeom prst="rect">
                <a:avLst/>
              </a:prstGeom>
              <a:noFill/>
              <a:ln>
                <a:noFill/>
              </a:ln>
            </p:spPr>
            <p:txBody>
              <a:bodyPr spcFirstLastPara="1" wrap="square" lIns="91425" tIns="45700" rIns="91425" bIns="45700" anchor="t" anchorCtr="0">
                <a:spAutoFit/>
              </a:bodyPr>
              <a:lstStyle/>
              <a:p>
                <a:pPr marL="0" marR="0" lvl="0" indent="0" algn="just" rtl="0">
                  <a:lnSpc>
                    <a:spcPct val="114000"/>
                  </a:lnSpc>
                  <a:spcBef>
                    <a:spcPts val="0"/>
                  </a:spcBef>
                  <a:spcAft>
                    <a:spcPts val="0"/>
                  </a:spcAft>
                  <a:buNone/>
                </a:pPr>
                <a:r>
                  <a:rPr lang="en-US" sz="2400">
                    <a:solidFill>
                      <a:schemeClr val="dk1"/>
                    </a:solidFill>
                    <a:latin typeface="Arial"/>
                    <a:ea typeface="Arial"/>
                    <a:cs typeface="Arial"/>
                    <a:sym typeface="Arial"/>
                  </a:rPr>
                  <a:t>Lớp bạn Minh có nhiệm vụ trồng hoa. Lớp bạn ấy nhận bốn loại cây hoa: hồng, cúc, huệ và đồng tiền. Cô giáo giao cho Minh đếm số cây mỗi loại.</a:t>
                </a:r>
                <a:endParaRPr sz="2400" b="1">
                  <a:solidFill>
                    <a:schemeClr val="dk1"/>
                  </a:solidFill>
                  <a:latin typeface="Arial"/>
                  <a:ea typeface="Arial"/>
                  <a:cs typeface="Arial"/>
                  <a:sym typeface="Arial"/>
                </a:endParaRPr>
              </a:p>
            </p:txBody>
          </p:sp>
        </p:grpSp>
        <p:sp>
          <p:nvSpPr>
            <p:cNvPr id="216" name="Google Shape;216;p11"/>
            <p:cNvSpPr txBox="1"/>
            <p:nvPr/>
          </p:nvSpPr>
          <p:spPr>
            <a:xfrm>
              <a:off x="5091880" y="1776554"/>
              <a:ext cx="272849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Arial"/>
                  <a:ea typeface="Arial"/>
                  <a:cs typeface="Arial"/>
                  <a:sym typeface="Arial"/>
                </a:rPr>
                <a:t>Tình huống b</a:t>
              </a:r>
              <a:endParaRPr sz="2400" b="1">
                <a:solidFill>
                  <a:srgbClr val="FF0000"/>
                </a:solidFill>
                <a:latin typeface="Arial"/>
                <a:ea typeface="Arial"/>
                <a:cs typeface="Arial"/>
                <a:sym typeface="Arial"/>
              </a:endParaRPr>
            </a:p>
          </p:txBody>
        </p:sp>
      </p:grpSp>
      <p:sp>
        <p:nvSpPr>
          <p:cNvPr id="217" name="Google Shape;217;p11"/>
          <p:cNvSpPr/>
          <p:nvPr/>
        </p:nvSpPr>
        <p:spPr>
          <a:xfrm>
            <a:off x="7786297" y="3359495"/>
            <a:ext cx="3541581" cy="2267544"/>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sz="2400">
                <a:solidFill>
                  <a:srgbClr val="3333CC"/>
                </a:solidFill>
                <a:latin typeface="Calibri"/>
                <a:ea typeface="Calibri"/>
                <a:cs typeface="Calibri"/>
                <a:sym typeface="Calibri"/>
              </a:rPr>
              <a:t>Em hãy trao đổi với bạn và cho biết bạn Minh nên chia nhiệm vụ đó thành các nhiệm vụ nhỏ hơn như thế nào?</a:t>
            </a:r>
            <a:endParaRPr sz="2300">
              <a:solidFill>
                <a:srgbClr val="3333CC"/>
              </a:solidFill>
              <a:latin typeface="Arial"/>
              <a:ea typeface="Arial"/>
              <a:cs typeface="Arial"/>
              <a:sym typeface="Arial"/>
            </a:endParaRPr>
          </a:p>
        </p:txBody>
      </p:sp>
      <p:sp>
        <p:nvSpPr>
          <p:cNvPr id="218" name="Google Shape;218;p11"/>
          <p:cNvSpPr/>
          <p:nvPr/>
        </p:nvSpPr>
        <p:spPr>
          <a:xfrm>
            <a:off x="7629098" y="1842444"/>
            <a:ext cx="3803844" cy="3971498"/>
          </a:xfrm>
          <a:prstGeom prst="roundRect">
            <a:avLst>
              <a:gd name="adj" fmla="val 16667"/>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9" name="Google Shape;219;p11"/>
          <p:cNvPicPr preferRelativeResize="0"/>
          <p:nvPr/>
        </p:nvPicPr>
        <p:blipFill rotWithShape="1">
          <a:blip r:embed="rId4">
            <a:alphaModFix/>
          </a:blip>
          <a:srcRect/>
          <a:stretch/>
        </p:blipFill>
        <p:spPr>
          <a:xfrm>
            <a:off x="8980022" y="2035601"/>
            <a:ext cx="1405924" cy="1130737"/>
          </a:xfrm>
          <a:prstGeom prst="rect">
            <a:avLst/>
          </a:prstGeom>
          <a:noFill/>
          <a:ln>
            <a:noFill/>
          </a:ln>
        </p:spPr>
      </p:pic>
      <p:pic>
        <p:nvPicPr>
          <p:cNvPr id="220" name="Google Shape;220;p11"/>
          <p:cNvPicPr preferRelativeResize="0"/>
          <p:nvPr/>
        </p:nvPicPr>
        <p:blipFill rotWithShape="1">
          <a:blip r:embed="rId5">
            <a:alphaModFix/>
          </a:blip>
          <a:srcRect/>
          <a:stretch/>
        </p:blipFill>
        <p:spPr>
          <a:xfrm>
            <a:off x="859810" y="4204730"/>
            <a:ext cx="1520756" cy="1438275"/>
          </a:xfrm>
          <a:prstGeom prst="rect">
            <a:avLst/>
          </a:prstGeom>
          <a:noFill/>
          <a:ln>
            <a:noFill/>
          </a:ln>
        </p:spPr>
      </p:pic>
      <p:pic>
        <p:nvPicPr>
          <p:cNvPr id="221" name="Google Shape;221;p11"/>
          <p:cNvPicPr preferRelativeResize="0"/>
          <p:nvPr/>
        </p:nvPicPr>
        <p:blipFill rotWithShape="1">
          <a:blip r:embed="rId6">
            <a:alphaModFix/>
          </a:blip>
          <a:srcRect t="-85" r="4500"/>
          <a:stretch/>
        </p:blipFill>
        <p:spPr>
          <a:xfrm>
            <a:off x="2555979" y="4203514"/>
            <a:ext cx="1529054" cy="1439492"/>
          </a:xfrm>
          <a:prstGeom prst="rect">
            <a:avLst/>
          </a:prstGeom>
          <a:noFill/>
          <a:ln>
            <a:noFill/>
          </a:ln>
        </p:spPr>
      </p:pic>
      <p:pic>
        <p:nvPicPr>
          <p:cNvPr id="222" name="Google Shape;222;p11"/>
          <p:cNvPicPr preferRelativeResize="0"/>
          <p:nvPr/>
        </p:nvPicPr>
        <p:blipFill rotWithShape="1">
          <a:blip r:embed="rId7">
            <a:alphaModFix/>
          </a:blip>
          <a:srcRect/>
          <a:stretch/>
        </p:blipFill>
        <p:spPr>
          <a:xfrm>
            <a:off x="4271616" y="4203514"/>
            <a:ext cx="1352402" cy="1438270"/>
          </a:xfrm>
          <a:prstGeom prst="rect">
            <a:avLst/>
          </a:prstGeom>
          <a:noFill/>
          <a:ln>
            <a:noFill/>
          </a:ln>
        </p:spPr>
      </p:pic>
      <p:pic>
        <p:nvPicPr>
          <p:cNvPr id="223" name="Google Shape;223;p11"/>
          <p:cNvPicPr preferRelativeResize="0"/>
          <p:nvPr/>
        </p:nvPicPr>
        <p:blipFill rotWithShape="1">
          <a:blip r:embed="rId8">
            <a:alphaModFix/>
          </a:blip>
          <a:srcRect l="5524" b="3989"/>
          <a:stretch/>
        </p:blipFill>
        <p:spPr>
          <a:xfrm>
            <a:off x="5827595" y="4203514"/>
            <a:ext cx="1270195" cy="14103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par>
                                <p:cTn id="8" presetID="10" presetClass="entr" presetSubtype="0" fill="hold" nodeType="withEffect">
                                  <p:stCondLst>
                                    <p:cond delay="0"/>
                                  </p:stCondLst>
                                  <p:childTnLst>
                                    <p:set>
                                      <p:cBhvr>
                                        <p:cTn id="9" dur="1" fill="hold">
                                          <p:stCondLst>
                                            <p:cond delay="0"/>
                                          </p:stCondLst>
                                        </p:cTn>
                                        <p:tgtEl>
                                          <p:spTgt spid="220"/>
                                        </p:tgtEl>
                                        <p:attrNameLst>
                                          <p:attrName>style.visibility</p:attrName>
                                        </p:attrNameLst>
                                      </p:cBhvr>
                                      <p:to>
                                        <p:strVal val="visible"/>
                                      </p:to>
                                    </p:set>
                                    <p:animEffect transition="in" filter="fade">
                                      <p:cBhvr>
                                        <p:cTn id="10" dur="500"/>
                                        <p:tgtEl>
                                          <p:spTgt spid="220"/>
                                        </p:tgtEl>
                                      </p:cBhvr>
                                    </p:animEffect>
                                  </p:childTnLst>
                                </p:cTn>
                              </p:par>
                              <p:par>
                                <p:cTn id="11" presetID="10" presetClass="entr" presetSubtype="0" fill="hold" nodeType="withEffect">
                                  <p:stCondLst>
                                    <p:cond delay="0"/>
                                  </p:stCondLst>
                                  <p:childTnLst>
                                    <p:set>
                                      <p:cBhvr>
                                        <p:cTn id="12" dur="1" fill="hold">
                                          <p:stCondLst>
                                            <p:cond delay="0"/>
                                          </p:stCondLst>
                                        </p:cTn>
                                        <p:tgtEl>
                                          <p:spTgt spid="221"/>
                                        </p:tgtEl>
                                        <p:attrNameLst>
                                          <p:attrName>style.visibility</p:attrName>
                                        </p:attrNameLst>
                                      </p:cBhvr>
                                      <p:to>
                                        <p:strVal val="visible"/>
                                      </p:to>
                                    </p:set>
                                    <p:animEffect transition="in" filter="fade">
                                      <p:cBhvr>
                                        <p:cTn id="13" dur="500"/>
                                        <p:tgtEl>
                                          <p:spTgt spid="221"/>
                                        </p:tgtEl>
                                      </p:cBhvr>
                                    </p:animEffect>
                                  </p:childTnLst>
                                </p:cTn>
                              </p:par>
                              <p:par>
                                <p:cTn id="14" presetID="10" presetClass="entr" presetSubtype="0" fill="hold" nodeType="withEffect">
                                  <p:stCondLst>
                                    <p:cond delay="0"/>
                                  </p:stCondLst>
                                  <p:childTnLst>
                                    <p:set>
                                      <p:cBhvr>
                                        <p:cTn id="15" dur="1" fill="hold">
                                          <p:stCondLst>
                                            <p:cond delay="0"/>
                                          </p:stCondLst>
                                        </p:cTn>
                                        <p:tgtEl>
                                          <p:spTgt spid="222"/>
                                        </p:tgtEl>
                                        <p:attrNameLst>
                                          <p:attrName>style.visibility</p:attrName>
                                        </p:attrNameLst>
                                      </p:cBhvr>
                                      <p:to>
                                        <p:strVal val="visible"/>
                                      </p:to>
                                    </p:set>
                                    <p:animEffect transition="in" filter="fade">
                                      <p:cBhvr>
                                        <p:cTn id="16" dur="500"/>
                                        <p:tgtEl>
                                          <p:spTgt spid="222"/>
                                        </p:tgtEl>
                                      </p:cBhvr>
                                    </p:animEffect>
                                  </p:childTnLst>
                                </p:cTn>
                              </p:par>
                              <p:par>
                                <p:cTn id="17" presetID="10" presetClass="entr" presetSubtype="0" fill="hold" nodeType="withEffect">
                                  <p:stCondLst>
                                    <p:cond delay="0"/>
                                  </p:stCondLst>
                                  <p:childTnLst>
                                    <p:set>
                                      <p:cBhvr>
                                        <p:cTn id="18" dur="1" fill="hold">
                                          <p:stCondLst>
                                            <p:cond delay="0"/>
                                          </p:stCondLst>
                                        </p:cTn>
                                        <p:tgtEl>
                                          <p:spTgt spid="223"/>
                                        </p:tgtEl>
                                        <p:attrNameLst>
                                          <p:attrName>style.visibility</p:attrName>
                                        </p:attrNameLst>
                                      </p:cBhvr>
                                      <p:to>
                                        <p:strVal val="visible"/>
                                      </p:to>
                                    </p:set>
                                    <p:animEffect transition="in" filter="fade">
                                      <p:cBhvr>
                                        <p:cTn id="19" dur="500"/>
                                        <p:tgtEl>
                                          <p:spTgt spid="22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18"/>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219"/>
                                        </p:tgtEl>
                                        <p:attrNameLst>
                                          <p:attrName>style.visibility</p:attrName>
                                        </p:attrNameLst>
                                      </p:cBhvr>
                                      <p:to>
                                        <p:strVal val="visible"/>
                                      </p:to>
                                    </p:set>
                                    <p:animEffect transition="in" filter="fade">
                                      <p:cBhvr>
                                        <p:cTn id="28"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29" name="Google Shape;229;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230" name="Google Shape;230;p12"/>
          <p:cNvPicPr preferRelativeResize="0"/>
          <p:nvPr/>
        </p:nvPicPr>
        <p:blipFill rotWithShape="1">
          <a:blip r:embed="rId3">
            <a:alphaModFix/>
          </a:blip>
          <a:srcRect l="20312" t="20294" r="20624" b="18750"/>
          <a:stretch/>
        </p:blipFill>
        <p:spPr>
          <a:xfrm>
            <a:off x="1200150" y="152400"/>
            <a:ext cx="9944100" cy="6157686"/>
          </a:xfrm>
          <a:prstGeom prst="rect">
            <a:avLst/>
          </a:prstGeom>
          <a:noFill/>
          <a:ln>
            <a:noFill/>
          </a:ln>
        </p:spPr>
      </p:pic>
      <p:sp>
        <p:nvSpPr>
          <p:cNvPr id="231" name="Google Shape;231;p12"/>
          <p:cNvSpPr txBox="1"/>
          <p:nvPr/>
        </p:nvSpPr>
        <p:spPr>
          <a:xfrm>
            <a:off x="2388114" y="5956143"/>
            <a:ext cx="57759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0000"/>
                </a:solidFill>
                <a:latin typeface="Calibri"/>
                <a:ea typeface="Calibri"/>
                <a:cs typeface="Calibri"/>
                <a:sym typeface="Calibri"/>
              </a:rPr>
              <a:t>c</a:t>
            </a:r>
            <a:endParaRPr sz="4000" b="1">
              <a:solidFill>
                <a:srgbClr val="FF0000"/>
              </a:solidFill>
              <a:latin typeface="Calibri"/>
              <a:ea typeface="Calibri"/>
              <a:cs typeface="Calibri"/>
              <a:sym typeface="Calibri"/>
            </a:endParaRPr>
          </a:p>
        </p:txBody>
      </p:sp>
      <p:sp>
        <p:nvSpPr>
          <p:cNvPr id="232" name="Google Shape;232;p12"/>
          <p:cNvSpPr txBox="1"/>
          <p:nvPr/>
        </p:nvSpPr>
        <p:spPr>
          <a:xfrm>
            <a:off x="4737357" y="5956143"/>
            <a:ext cx="57759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0000"/>
                </a:solidFill>
                <a:latin typeface="Calibri"/>
                <a:ea typeface="Calibri"/>
                <a:cs typeface="Calibri"/>
                <a:sym typeface="Calibri"/>
              </a:rPr>
              <a:t>d</a:t>
            </a:r>
            <a:endParaRPr sz="4000" b="1">
              <a:solidFill>
                <a:srgbClr val="FF0000"/>
              </a:solidFill>
              <a:latin typeface="Calibri"/>
              <a:ea typeface="Calibri"/>
              <a:cs typeface="Calibri"/>
              <a:sym typeface="Calibri"/>
            </a:endParaRPr>
          </a:p>
        </p:txBody>
      </p:sp>
      <p:sp>
        <p:nvSpPr>
          <p:cNvPr id="233" name="Google Shape;233;p12"/>
          <p:cNvSpPr txBox="1"/>
          <p:nvPr/>
        </p:nvSpPr>
        <p:spPr>
          <a:xfrm>
            <a:off x="9404607" y="5956143"/>
            <a:ext cx="57759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0000"/>
                </a:solidFill>
                <a:latin typeface="Calibri"/>
                <a:ea typeface="Calibri"/>
                <a:cs typeface="Calibri"/>
                <a:sym typeface="Calibri"/>
              </a:rPr>
              <a:t>b</a:t>
            </a:r>
            <a:endParaRPr sz="4000" b="1">
              <a:solidFill>
                <a:srgbClr val="FF0000"/>
              </a:solidFill>
              <a:latin typeface="Calibri"/>
              <a:ea typeface="Calibri"/>
              <a:cs typeface="Calibri"/>
              <a:sym typeface="Calibri"/>
            </a:endParaRPr>
          </a:p>
        </p:txBody>
      </p:sp>
      <p:sp>
        <p:nvSpPr>
          <p:cNvPr id="234" name="Google Shape;234;p12"/>
          <p:cNvSpPr txBox="1"/>
          <p:nvPr/>
        </p:nvSpPr>
        <p:spPr>
          <a:xfrm>
            <a:off x="7131564" y="5968686"/>
            <a:ext cx="57759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0000"/>
                </a:solidFill>
                <a:latin typeface="Calibri"/>
                <a:ea typeface="Calibri"/>
                <a:cs typeface="Calibri"/>
                <a:sym typeface="Calibri"/>
              </a:rPr>
              <a:t>a</a:t>
            </a:r>
            <a:endParaRPr sz="4000" b="1">
              <a:solidFill>
                <a:srgbClr val="FF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500"/>
                                        <p:tgtEl>
                                          <p:spTgt spid="2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2"/>
                                        </p:tgtEl>
                                        <p:attrNameLst>
                                          <p:attrName>style.visibility</p:attrName>
                                        </p:attrNameLst>
                                      </p:cBhvr>
                                      <p:to>
                                        <p:strVal val="visible"/>
                                      </p:to>
                                    </p:set>
                                    <p:animEffect transition="in" filter="fade">
                                      <p:cBhvr>
                                        <p:cTn id="12" dur="500"/>
                                        <p:tgtEl>
                                          <p:spTgt spid="2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3"/>
                                        </p:tgtEl>
                                        <p:attrNameLst>
                                          <p:attrName>style.visibility</p:attrName>
                                        </p:attrNameLst>
                                      </p:cBhvr>
                                      <p:to>
                                        <p:strVal val="visible"/>
                                      </p:to>
                                    </p:set>
                                    <p:animEffect transition="in" filter="fade">
                                      <p:cBhvr>
                                        <p:cTn id="17" dur="500"/>
                                        <p:tgtEl>
                                          <p:spTgt spid="2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4"/>
                                        </p:tgtEl>
                                        <p:attrNameLst>
                                          <p:attrName>style.visibility</p:attrName>
                                        </p:attrNameLst>
                                      </p:cBhvr>
                                      <p:to>
                                        <p:strVal val="visible"/>
                                      </p:to>
                                    </p:set>
                                    <p:animEffect transition="in" filter="fade">
                                      <p:cBhvr>
                                        <p:cTn id="22"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40" name="Google Shape;240;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241" name="Google Shape;241;p13"/>
          <p:cNvPicPr preferRelativeResize="0"/>
          <p:nvPr/>
        </p:nvPicPr>
        <p:blipFill rotWithShape="1">
          <a:blip r:embed="rId3">
            <a:alphaModFix/>
          </a:blip>
          <a:srcRect l="6735" t="22396" r="44070" b="21092"/>
          <a:stretch/>
        </p:blipFill>
        <p:spPr>
          <a:xfrm>
            <a:off x="1352550" y="207169"/>
            <a:ext cx="9029700" cy="5831681"/>
          </a:xfrm>
          <a:prstGeom prst="rect">
            <a:avLst/>
          </a:prstGeom>
          <a:noFill/>
          <a:ln>
            <a:noFill/>
          </a:ln>
        </p:spPr>
      </p:pic>
      <p:pic>
        <p:nvPicPr>
          <p:cNvPr id="242" name="Google Shape;242;p13"/>
          <p:cNvPicPr preferRelativeResize="0"/>
          <p:nvPr/>
        </p:nvPicPr>
        <p:blipFill rotWithShape="1">
          <a:blip r:embed="rId4">
            <a:alphaModFix/>
          </a:blip>
          <a:srcRect l="6515" t="21875" r="43265" b="21354"/>
          <a:stretch/>
        </p:blipFill>
        <p:spPr>
          <a:xfrm>
            <a:off x="1352550" y="0"/>
            <a:ext cx="10401300" cy="661073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48" name="Google Shape;248;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249" name="Google Shape;249;p14"/>
          <p:cNvPicPr preferRelativeResize="0"/>
          <p:nvPr/>
        </p:nvPicPr>
        <p:blipFill rotWithShape="1">
          <a:blip r:embed="rId3">
            <a:alphaModFix/>
          </a:blip>
          <a:srcRect l="5856" t="22135" r="43192" b="28385"/>
          <a:stretch/>
        </p:blipFill>
        <p:spPr>
          <a:xfrm>
            <a:off x="89233" y="163129"/>
            <a:ext cx="11913269" cy="6504371"/>
          </a:xfrm>
          <a:prstGeom prst="rect">
            <a:avLst/>
          </a:prstGeom>
          <a:noFill/>
          <a:ln>
            <a:noFill/>
          </a:ln>
        </p:spPr>
      </p:pic>
      <p:pic>
        <p:nvPicPr>
          <p:cNvPr id="250" name="Google Shape;250;p14"/>
          <p:cNvPicPr preferRelativeResize="0"/>
          <p:nvPr/>
        </p:nvPicPr>
        <p:blipFill rotWithShape="1">
          <a:blip r:embed="rId4">
            <a:alphaModFix/>
          </a:blip>
          <a:srcRect l="6222" t="20833" r="43117" b="20572"/>
          <a:stretch/>
        </p:blipFill>
        <p:spPr>
          <a:xfrm>
            <a:off x="89233" y="-46032"/>
            <a:ext cx="11913269" cy="69040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fade">
                                      <p:cBhvr>
                                        <p:cTn id="7"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56" name="Google Shape;25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257" name="Google Shape;257;p15"/>
          <p:cNvPicPr preferRelativeResize="0"/>
          <p:nvPr/>
        </p:nvPicPr>
        <p:blipFill rotWithShape="1">
          <a:blip r:embed="rId3">
            <a:alphaModFix/>
          </a:blip>
          <a:srcRect l="5789" t="21093" r="42751" b="22135"/>
          <a:stretch/>
        </p:blipFill>
        <p:spPr>
          <a:xfrm>
            <a:off x="1333500" y="209549"/>
            <a:ext cx="9677400" cy="6002511"/>
          </a:xfrm>
          <a:prstGeom prst="rect">
            <a:avLst/>
          </a:prstGeom>
          <a:noFill/>
          <a:ln>
            <a:noFill/>
          </a:ln>
        </p:spPr>
      </p:pic>
      <p:pic>
        <p:nvPicPr>
          <p:cNvPr id="258" name="Google Shape;258;p15"/>
          <p:cNvPicPr preferRelativeResize="0"/>
          <p:nvPr/>
        </p:nvPicPr>
        <p:blipFill rotWithShape="1">
          <a:blip r:embed="rId4">
            <a:alphaModFix/>
          </a:blip>
          <a:srcRect l="6003" t="22396" r="42313" b="21354"/>
          <a:stretch/>
        </p:blipFill>
        <p:spPr>
          <a:xfrm>
            <a:off x="1466850" y="209549"/>
            <a:ext cx="10210800" cy="62479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5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6"/>
          <p:cNvSpPr/>
          <p:nvPr/>
        </p:nvSpPr>
        <p:spPr>
          <a:xfrm>
            <a:off x="4235621" y="1815353"/>
            <a:ext cx="7167485" cy="2877671"/>
          </a:xfrm>
          <a:prstGeom prst="horizontalScroll">
            <a:avLst>
              <a:gd name="adj" fmla="val 12500"/>
            </a:avLst>
          </a:prstGeom>
          <a:solidFill>
            <a:srgbClr val="CC00CC"/>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800" b="1">
                <a:solidFill>
                  <a:schemeClr val="lt1"/>
                </a:solidFill>
                <a:latin typeface="Calibri"/>
                <a:ea typeface="Calibri"/>
                <a:cs typeface="Calibri"/>
                <a:sym typeface="Calibri"/>
              </a:rPr>
              <a:t>Khi thực hiện một nhiệm vụ, nên chia nó thành các nhiệm vụ nhỏ hơn để dễ hiểu và dễ thực hiện.</a:t>
            </a:r>
            <a:endParaRPr sz="2800" b="1">
              <a:solidFill>
                <a:schemeClr val="lt1"/>
              </a:solidFill>
              <a:latin typeface="Arial"/>
              <a:ea typeface="Arial"/>
              <a:cs typeface="Arial"/>
              <a:sym typeface="Arial"/>
            </a:endParaRPr>
          </a:p>
        </p:txBody>
      </p:sp>
      <p:grpSp>
        <p:nvGrpSpPr>
          <p:cNvPr id="265" name="Google Shape;265;p16"/>
          <p:cNvGrpSpPr/>
          <p:nvPr/>
        </p:nvGrpSpPr>
        <p:grpSpPr>
          <a:xfrm>
            <a:off x="759707" y="1815353"/>
            <a:ext cx="3216608" cy="4270161"/>
            <a:chOff x="1082437" y="1224464"/>
            <a:chExt cx="3216608" cy="4511429"/>
          </a:xfrm>
        </p:grpSpPr>
        <p:pic>
          <p:nvPicPr>
            <p:cNvPr id="266" name="Google Shape;266;p16"/>
            <p:cNvPicPr preferRelativeResize="0"/>
            <p:nvPr/>
          </p:nvPicPr>
          <p:blipFill rotWithShape="1">
            <a:blip r:embed="rId3">
              <a:alphaModFix/>
            </a:blip>
            <a:srcRect/>
            <a:stretch/>
          </p:blipFill>
          <p:spPr>
            <a:xfrm>
              <a:off x="1082437" y="1224464"/>
              <a:ext cx="3216608" cy="4511429"/>
            </a:xfrm>
            <a:prstGeom prst="rect">
              <a:avLst/>
            </a:prstGeom>
            <a:noFill/>
            <a:ln>
              <a:noFill/>
            </a:ln>
          </p:spPr>
        </p:pic>
        <p:sp>
          <p:nvSpPr>
            <p:cNvPr id="267" name="Google Shape;267;p16"/>
            <p:cNvSpPr/>
            <p:nvPr/>
          </p:nvSpPr>
          <p:spPr>
            <a:xfrm>
              <a:off x="3739488" y="1624083"/>
              <a:ext cx="450376" cy="464025"/>
            </a:xfrm>
            <a:prstGeom prst="ellipse">
              <a:avLst/>
            </a:prstGeom>
            <a:solidFill>
              <a:srgbClr val="CC00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16"/>
            <p:cNvSpPr/>
            <p:nvPr/>
          </p:nvSpPr>
          <p:spPr>
            <a:xfrm>
              <a:off x="3182206" y="1924335"/>
              <a:ext cx="297976" cy="302526"/>
            </a:xfrm>
            <a:prstGeom prst="ellipse">
              <a:avLst/>
            </a:prstGeom>
            <a:solidFill>
              <a:srgbClr val="CC00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69" name="Google Shape;269;p16"/>
          <p:cNvSpPr/>
          <p:nvPr/>
        </p:nvSpPr>
        <p:spPr>
          <a:xfrm>
            <a:off x="4567550" y="566018"/>
            <a:ext cx="2989697" cy="658446"/>
          </a:xfrm>
          <a:prstGeom prst="roundRect">
            <a:avLst>
              <a:gd name="adj" fmla="val 16667"/>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Arial"/>
                <a:ea typeface="Arial"/>
                <a:cs typeface="Arial"/>
                <a:sym typeface="Arial"/>
              </a:rPr>
              <a:t>GHI NHỚ</a:t>
            </a:r>
            <a:endParaRPr sz="2800" b="1">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p:nvPr/>
        </p:nvSpPr>
        <p:spPr>
          <a:xfrm>
            <a:off x="5486401" y="943428"/>
            <a:ext cx="1335314" cy="1242252"/>
          </a:xfrm>
          <a:prstGeom prst="ellipse">
            <a:avLst/>
          </a:prstGeom>
          <a:blipFill rotWithShape="1">
            <a:blip r:embed="rId4">
              <a:alphaModFix/>
            </a:blip>
            <a:stretch>
              <a:fillRect/>
            </a:stretch>
          </a:blip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2399108" y="2185680"/>
            <a:ext cx="7858240" cy="169277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4000" b="1" i="0" u="none" strike="noStrike" cap="none">
                <a:solidFill>
                  <a:srgbClr val="FF0000"/>
                </a:solidFill>
                <a:latin typeface="Tahoma"/>
                <a:ea typeface="Tahoma"/>
                <a:cs typeface="Tahoma"/>
                <a:sym typeface="Tahoma"/>
              </a:rPr>
              <a:t>GIẢI QUYẾT VẤN ĐỀ VỚI </a:t>
            </a:r>
            <a:endParaRPr sz="4000" b="1" i="0" u="none" strike="noStrike" cap="none">
              <a:solidFill>
                <a:srgbClr val="FF0000"/>
              </a:solidFill>
              <a:latin typeface="Tahoma"/>
              <a:ea typeface="Tahoma"/>
              <a:cs typeface="Tahoma"/>
              <a:sym typeface="Tahoma"/>
            </a:endParaRPr>
          </a:p>
          <a:p>
            <a:pPr marL="0" marR="0" lvl="0" indent="0" algn="ctr" rtl="0">
              <a:lnSpc>
                <a:spcPct val="130000"/>
              </a:lnSpc>
              <a:spcBef>
                <a:spcPts val="0"/>
              </a:spcBef>
              <a:spcAft>
                <a:spcPts val="0"/>
              </a:spcAft>
              <a:buNone/>
            </a:pPr>
            <a:r>
              <a:rPr lang="en-US" sz="4000" b="1" i="0" u="none" strike="noStrike" cap="none">
                <a:solidFill>
                  <a:srgbClr val="FF0000"/>
                </a:solidFill>
                <a:latin typeface="Tahoma"/>
                <a:ea typeface="Tahoma"/>
                <a:cs typeface="Tahoma"/>
                <a:sym typeface="Tahoma"/>
              </a:rPr>
              <a:t>SỰ TRỢ GIÚP CỦA MÁY TÍNH </a:t>
            </a:r>
            <a:endParaRPr/>
          </a:p>
        </p:txBody>
      </p:sp>
    </p:spTree>
    <p:extLst>
      <p:ext uri="{BB962C8B-B14F-4D97-AF65-F5344CB8AC3E}">
        <p14:creationId xmlns:p14="http://schemas.microsoft.com/office/powerpoint/2010/main" val="1835015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96" name="Google Shape;96;p2"/>
          <p:cNvPicPr preferRelativeResize="0">
            <a:picLocks noGrp="1"/>
          </p:cNvPicPr>
          <p:nvPr>
            <p:ph type="body" idx="1"/>
          </p:nvPr>
        </p:nvPicPr>
        <p:blipFill rotWithShape="1">
          <a:blip r:embed="rId3">
            <a:alphaModFix/>
          </a:blip>
          <a:srcRect l="5724" t="1272" r="10944" b="-1271"/>
          <a:stretch/>
        </p:blipFill>
        <p:spPr>
          <a:xfrm>
            <a:off x="171450" y="54522"/>
            <a:ext cx="11772899" cy="680347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3"/>
          <p:cNvPicPr preferRelativeResize="0"/>
          <p:nvPr/>
        </p:nvPicPr>
        <p:blipFill rotWithShape="1">
          <a:blip r:embed="rId3">
            <a:alphaModFix/>
          </a:blip>
          <a:srcRect/>
          <a:stretch/>
        </p:blipFill>
        <p:spPr>
          <a:xfrm>
            <a:off x="0" y="1"/>
            <a:ext cx="12192000" cy="6858000"/>
          </a:xfrm>
          <a:prstGeom prst="rect">
            <a:avLst/>
          </a:prstGeom>
          <a:noFill/>
          <a:ln>
            <a:noFill/>
          </a:ln>
        </p:spPr>
      </p:pic>
      <p:sp>
        <p:nvSpPr>
          <p:cNvPr id="102" name="Google Shape;102;p3"/>
          <p:cNvSpPr txBox="1"/>
          <p:nvPr/>
        </p:nvSpPr>
        <p:spPr>
          <a:xfrm>
            <a:off x="1799771" y="1262037"/>
            <a:ext cx="245932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chemeClr val="lt1"/>
                </a:solidFill>
                <a:latin typeface="Arial"/>
                <a:ea typeface="Arial"/>
                <a:cs typeface="Arial"/>
                <a:sym typeface="Arial"/>
              </a:rPr>
              <a:t>TÌNH HUỐNG</a:t>
            </a:r>
            <a:endParaRPr sz="2800" b="1">
              <a:solidFill>
                <a:schemeClr val="lt1"/>
              </a:solidFill>
              <a:latin typeface="Arial"/>
              <a:ea typeface="Arial"/>
              <a:cs typeface="Arial"/>
              <a:sym typeface="Arial"/>
            </a:endParaRPr>
          </a:p>
        </p:txBody>
      </p:sp>
      <p:sp>
        <p:nvSpPr>
          <p:cNvPr id="103" name="Google Shape;103;p3"/>
          <p:cNvSpPr/>
          <p:nvPr/>
        </p:nvSpPr>
        <p:spPr>
          <a:xfrm>
            <a:off x="760907" y="2490985"/>
            <a:ext cx="4885148" cy="2973122"/>
          </a:xfrm>
          <a:prstGeom prst="rect">
            <a:avLst/>
          </a:prstGeom>
          <a:noFill/>
          <a:ln w="38100" cap="flat" cmpd="sng">
            <a:solidFill>
              <a:srgbClr val="92D05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None/>
            </a:pPr>
            <a:r>
              <a:rPr lang="en-US" sz="2400">
                <a:solidFill>
                  <a:schemeClr val="dk1"/>
                </a:solidFill>
                <a:latin typeface="Calibri"/>
                <a:ea typeface="Calibri"/>
                <a:cs typeface="Calibri"/>
                <a:sym typeface="Calibri"/>
              </a:rPr>
              <a:t>Lớp bạn Mận phát động quyên góp vở mới ủng hộ các bạn vùng khó khăn. Vở quyên góp được có ba loại với số trang: 100, 80 và 60. Cô giáo giao cho bạn Mận nhiệm vụ đếm số vở mỗi loại.</a:t>
            </a:r>
            <a:endParaRPr sz="2400">
              <a:solidFill>
                <a:schemeClr val="dk1"/>
              </a:solidFill>
              <a:latin typeface="Arial"/>
              <a:ea typeface="Arial"/>
              <a:cs typeface="Arial"/>
              <a:sym typeface="Arial"/>
            </a:endParaRPr>
          </a:p>
        </p:txBody>
      </p:sp>
      <p:sp>
        <p:nvSpPr>
          <p:cNvPr id="104" name="Google Shape;104;p3"/>
          <p:cNvSpPr/>
          <p:nvPr/>
        </p:nvSpPr>
        <p:spPr>
          <a:xfrm>
            <a:off x="6738257" y="684216"/>
            <a:ext cx="4611916" cy="2860897"/>
          </a:xfrm>
          <a:prstGeom prst="roundRect">
            <a:avLst>
              <a:gd name="adj" fmla="val 16667"/>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par>
                                <p:cTn id="8" presetID="10" presetClass="entr" presetSubtype="0" fill="hold"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fade">
                                      <p:cBhvr>
                                        <p:cTn id="1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sp>
        <p:nvSpPr>
          <p:cNvPr id="110" name="Google Shape;110;p4"/>
          <p:cNvSpPr txBox="1"/>
          <p:nvPr/>
        </p:nvSpPr>
        <p:spPr>
          <a:xfrm>
            <a:off x="1931761" y="1839616"/>
            <a:ext cx="8431305" cy="1874359"/>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4000" b="1">
                <a:solidFill>
                  <a:srgbClr val="00B050"/>
                </a:solidFill>
                <a:latin typeface="Arial"/>
                <a:ea typeface="Arial"/>
                <a:cs typeface="Arial"/>
                <a:sym typeface="Arial"/>
              </a:rPr>
              <a:t>BÀI 28</a:t>
            </a:r>
            <a:endParaRPr sz="4000" b="1">
              <a:solidFill>
                <a:srgbClr val="00B050"/>
              </a:solidFill>
              <a:latin typeface="Arial"/>
              <a:ea typeface="Arial"/>
              <a:cs typeface="Arial"/>
              <a:sym typeface="Arial"/>
            </a:endParaRPr>
          </a:p>
          <a:p>
            <a:pPr marL="0" marR="0" lvl="0" indent="0" algn="ctr" rtl="0">
              <a:lnSpc>
                <a:spcPct val="120000"/>
              </a:lnSpc>
              <a:spcBef>
                <a:spcPts val="1800"/>
              </a:spcBef>
              <a:spcAft>
                <a:spcPts val="0"/>
              </a:spcAft>
              <a:buNone/>
            </a:pPr>
            <a:r>
              <a:rPr lang="en-US" sz="4400" b="1">
                <a:solidFill>
                  <a:srgbClr val="FF0000"/>
                </a:solidFill>
                <a:latin typeface="Arial"/>
                <a:ea typeface="Arial"/>
                <a:cs typeface="Arial"/>
                <a:sym typeface="Arial"/>
              </a:rPr>
              <a:t>CHIA NHỎ NHIỆM VỤ</a:t>
            </a:r>
            <a:endParaRPr sz="4400" b="1">
              <a:solidFill>
                <a:srgbClr val="FF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grpSp>
        <p:nvGrpSpPr>
          <p:cNvPr id="116" name="Google Shape;116;p5"/>
          <p:cNvGrpSpPr/>
          <p:nvPr/>
        </p:nvGrpSpPr>
        <p:grpSpPr>
          <a:xfrm>
            <a:off x="3834621" y="515843"/>
            <a:ext cx="4353220" cy="701545"/>
            <a:chOff x="4168573" y="1295284"/>
            <a:chExt cx="4353220" cy="701545"/>
          </a:xfrm>
        </p:grpSpPr>
        <p:sp>
          <p:nvSpPr>
            <p:cNvPr id="117" name="Google Shape;117;p5"/>
            <p:cNvSpPr/>
            <p:nvPr/>
          </p:nvSpPr>
          <p:spPr>
            <a:xfrm>
              <a:off x="4168573" y="1295284"/>
              <a:ext cx="4353220" cy="701545"/>
            </a:xfrm>
            <a:prstGeom prst="roundRect">
              <a:avLst>
                <a:gd name="adj" fmla="val 16667"/>
              </a:avLst>
            </a:prstGeom>
            <a:solidFill>
              <a:schemeClr val="lt1"/>
            </a:solid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41719C"/>
                  </a:solidFill>
                  <a:latin typeface="Tahoma"/>
                  <a:ea typeface="Tahoma"/>
                  <a:cs typeface="Tahoma"/>
                  <a:sym typeface="Tahoma"/>
                </a:rPr>
                <a:t>       </a:t>
              </a:r>
              <a:r>
                <a:rPr lang="en-US" sz="3200" b="1">
                  <a:solidFill>
                    <a:srgbClr val="FF0000"/>
                  </a:solidFill>
                  <a:latin typeface="Tahoma"/>
                  <a:ea typeface="Tahoma"/>
                  <a:cs typeface="Tahoma"/>
                  <a:sym typeface="Tahoma"/>
                </a:rPr>
                <a:t>KHÁM PHÁ</a:t>
              </a:r>
              <a:endParaRPr sz="3200" b="1">
                <a:solidFill>
                  <a:srgbClr val="FF0000"/>
                </a:solidFill>
                <a:latin typeface="Tahoma"/>
                <a:ea typeface="Tahoma"/>
                <a:cs typeface="Tahoma"/>
                <a:sym typeface="Tahoma"/>
              </a:endParaRPr>
            </a:p>
          </p:txBody>
        </p:sp>
        <p:pic>
          <p:nvPicPr>
            <p:cNvPr id="118" name="Google Shape;118;p5"/>
            <p:cNvPicPr preferRelativeResize="0"/>
            <p:nvPr/>
          </p:nvPicPr>
          <p:blipFill rotWithShape="1">
            <a:blip r:embed="rId3">
              <a:alphaModFix/>
            </a:blip>
            <a:srcRect/>
            <a:stretch/>
          </p:blipFill>
          <p:spPr>
            <a:xfrm>
              <a:off x="4764400" y="1310006"/>
              <a:ext cx="722412" cy="665379"/>
            </a:xfrm>
            <a:prstGeom prst="rect">
              <a:avLst/>
            </a:prstGeom>
            <a:noFill/>
            <a:ln>
              <a:noFill/>
            </a:ln>
          </p:spPr>
        </p:pic>
      </p:grpSp>
      <p:pic>
        <p:nvPicPr>
          <p:cNvPr id="119" name="Google Shape;119;p5"/>
          <p:cNvPicPr preferRelativeResize="0"/>
          <p:nvPr/>
        </p:nvPicPr>
        <p:blipFill rotWithShape="1">
          <a:blip r:embed="rId4">
            <a:alphaModFix/>
          </a:blip>
          <a:srcRect/>
          <a:stretch/>
        </p:blipFill>
        <p:spPr>
          <a:xfrm>
            <a:off x="7188477" y="2554068"/>
            <a:ext cx="3960812" cy="2671515"/>
          </a:xfrm>
          <a:prstGeom prst="rect">
            <a:avLst/>
          </a:prstGeom>
          <a:noFill/>
          <a:ln>
            <a:noFill/>
          </a:ln>
        </p:spPr>
      </p:pic>
      <p:sp>
        <p:nvSpPr>
          <p:cNvPr id="120" name="Google Shape;120;p5"/>
          <p:cNvSpPr/>
          <p:nvPr/>
        </p:nvSpPr>
        <p:spPr>
          <a:xfrm>
            <a:off x="1055135" y="1625599"/>
            <a:ext cx="5646057" cy="4412343"/>
          </a:xfrm>
          <a:prstGeom prst="roundRect">
            <a:avLst>
              <a:gd name="adj" fmla="val 16667"/>
            </a:avLst>
          </a:prstGeom>
          <a:solidFill>
            <a:srgbClr val="CC00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5"/>
          <p:cNvSpPr txBox="1"/>
          <p:nvPr/>
        </p:nvSpPr>
        <p:spPr>
          <a:xfrm>
            <a:off x="1277257" y="1944914"/>
            <a:ext cx="5225143"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lt1"/>
                </a:solidFill>
                <a:latin typeface="Arial"/>
                <a:ea typeface="Arial"/>
                <a:cs typeface="Arial"/>
                <a:sym typeface="Arial"/>
              </a:rPr>
              <a:t>a. Mận chia nhiệm vụ được giao thành hai nhiệm vụ nhỏ như sau:</a:t>
            </a:r>
            <a:endParaRPr sz="2400" b="1">
              <a:solidFill>
                <a:schemeClr val="lt1"/>
              </a:solidFill>
              <a:latin typeface="Arial"/>
              <a:ea typeface="Arial"/>
              <a:cs typeface="Arial"/>
              <a:sym typeface="Arial"/>
            </a:endParaRPr>
          </a:p>
        </p:txBody>
      </p:sp>
      <p:sp>
        <p:nvSpPr>
          <p:cNvPr id="122" name="Google Shape;122;p5"/>
          <p:cNvSpPr/>
          <p:nvPr/>
        </p:nvSpPr>
        <p:spPr>
          <a:xfrm>
            <a:off x="1323119" y="3302569"/>
            <a:ext cx="5121223" cy="904243"/>
          </a:xfrm>
          <a:prstGeom prst="rect">
            <a:avLst/>
          </a:prstGeom>
          <a:solidFill>
            <a:srgbClr val="FFFF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Arial"/>
                <a:ea typeface="Arial"/>
                <a:cs typeface="Arial"/>
                <a:sym typeface="Arial"/>
              </a:rPr>
              <a:t>Nhiệm vụ 1. </a:t>
            </a:r>
            <a:r>
              <a:rPr lang="en-US" sz="2400">
                <a:solidFill>
                  <a:schemeClr val="dk1"/>
                </a:solidFill>
                <a:latin typeface="Arial"/>
                <a:ea typeface="Arial"/>
                <a:cs typeface="Arial"/>
                <a:sym typeface="Arial"/>
              </a:rPr>
              <a:t>Xếp riêng các quyển vở cùng số trang vào một chỗ.</a:t>
            </a:r>
            <a:endParaRPr/>
          </a:p>
        </p:txBody>
      </p:sp>
      <p:sp>
        <p:nvSpPr>
          <p:cNvPr id="123" name="Google Shape;123;p5"/>
          <p:cNvSpPr/>
          <p:nvPr/>
        </p:nvSpPr>
        <p:spPr>
          <a:xfrm>
            <a:off x="1323119" y="4733470"/>
            <a:ext cx="5121223" cy="883555"/>
          </a:xfrm>
          <a:prstGeom prst="rect">
            <a:avLst/>
          </a:prstGeom>
          <a:solidFill>
            <a:srgbClr val="00FF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dk1"/>
                </a:solidFill>
                <a:latin typeface="Arial"/>
                <a:ea typeface="Arial"/>
                <a:cs typeface="Arial"/>
                <a:sym typeface="Arial"/>
              </a:rPr>
              <a:t>Nhiệm vụ 2. </a:t>
            </a:r>
            <a:r>
              <a:rPr lang="en-US" sz="2200">
                <a:solidFill>
                  <a:schemeClr val="dk1"/>
                </a:solidFill>
                <a:latin typeface="Arial"/>
                <a:ea typeface="Arial"/>
                <a:cs typeface="Arial"/>
                <a:sym typeface="Arial"/>
              </a:rPr>
              <a:t>Đếm số quyển vở ở từng chỗ.</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
                                            <p:txEl>
                                              <p:pRg st="0" end="0"/>
                                            </p:txEl>
                                          </p:spTgt>
                                        </p:tgtEl>
                                        <p:attrNameLst>
                                          <p:attrName>style.visibility</p:attrName>
                                        </p:attrNameLst>
                                      </p:cBhvr>
                                      <p:to>
                                        <p:strVal val="visible"/>
                                      </p:to>
                                    </p:set>
                                    <p:animEffect transition="in" filter="fade">
                                      <p:cBhvr>
                                        <p:cTn id="12" dur="500"/>
                                        <p:tgtEl>
                                          <p:spTgt spid="1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
                                        </p:tgtEl>
                                        <p:attrNameLst>
                                          <p:attrName>style.visibility</p:attrName>
                                        </p:attrNameLst>
                                      </p:cBhvr>
                                      <p:to>
                                        <p:strVal val="visible"/>
                                      </p:to>
                                    </p:set>
                                    <p:animEffect transition="in" filter="fade">
                                      <p:cBhvr>
                                        <p:cTn id="17" dur="500"/>
                                        <p:tgtEl>
                                          <p:spTgt spid="1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3"/>
                                        </p:tgtEl>
                                        <p:attrNameLst>
                                          <p:attrName>style.visibility</p:attrName>
                                        </p:attrNameLst>
                                      </p:cBhvr>
                                      <p:to>
                                        <p:strVal val="visible"/>
                                      </p:to>
                                    </p:set>
                                    <p:animEffect transition="in" filter="fade">
                                      <p:cBhvr>
                                        <p:cTn id="2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grpSp>
        <p:nvGrpSpPr>
          <p:cNvPr id="129" name="Google Shape;129;p6"/>
          <p:cNvGrpSpPr/>
          <p:nvPr/>
        </p:nvGrpSpPr>
        <p:grpSpPr>
          <a:xfrm>
            <a:off x="3878164" y="515843"/>
            <a:ext cx="4353220" cy="701545"/>
            <a:chOff x="4168573" y="1295284"/>
            <a:chExt cx="4353220" cy="701545"/>
          </a:xfrm>
        </p:grpSpPr>
        <p:sp>
          <p:nvSpPr>
            <p:cNvPr id="130" name="Google Shape;130;p6"/>
            <p:cNvSpPr/>
            <p:nvPr/>
          </p:nvSpPr>
          <p:spPr>
            <a:xfrm>
              <a:off x="4168573" y="1295284"/>
              <a:ext cx="4353220" cy="701545"/>
            </a:xfrm>
            <a:prstGeom prst="roundRect">
              <a:avLst>
                <a:gd name="adj" fmla="val 16667"/>
              </a:avLst>
            </a:prstGeom>
            <a:solidFill>
              <a:schemeClr val="lt1"/>
            </a:solid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41719C"/>
                  </a:solidFill>
                  <a:latin typeface="Tahoma"/>
                  <a:ea typeface="Tahoma"/>
                  <a:cs typeface="Tahoma"/>
                  <a:sym typeface="Tahoma"/>
                </a:rPr>
                <a:t>       </a:t>
              </a:r>
              <a:r>
                <a:rPr lang="en-US" sz="3200" b="1">
                  <a:solidFill>
                    <a:srgbClr val="FF0000"/>
                  </a:solidFill>
                  <a:latin typeface="Tahoma"/>
                  <a:ea typeface="Tahoma"/>
                  <a:cs typeface="Tahoma"/>
                  <a:sym typeface="Tahoma"/>
                </a:rPr>
                <a:t>KHÁM PHÁ</a:t>
              </a:r>
              <a:endParaRPr sz="3200" b="1">
                <a:solidFill>
                  <a:srgbClr val="FF0000"/>
                </a:solidFill>
                <a:latin typeface="Tahoma"/>
                <a:ea typeface="Tahoma"/>
                <a:cs typeface="Tahoma"/>
                <a:sym typeface="Tahoma"/>
              </a:endParaRPr>
            </a:p>
          </p:txBody>
        </p:sp>
        <p:pic>
          <p:nvPicPr>
            <p:cNvPr id="131" name="Google Shape;131;p6"/>
            <p:cNvPicPr preferRelativeResize="0"/>
            <p:nvPr/>
          </p:nvPicPr>
          <p:blipFill rotWithShape="1">
            <a:blip r:embed="rId3">
              <a:alphaModFix/>
            </a:blip>
            <a:srcRect/>
            <a:stretch/>
          </p:blipFill>
          <p:spPr>
            <a:xfrm>
              <a:off x="4764400" y="1310872"/>
              <a:ext cx="722412" cy="665379"/>
            </a:xfrm>
            <a:prstGeom prst="rect">
              <a:avLst/>
            </a:prstGeom>
            <a:noFill/>
            <a:ln>
              <a:noFill/>
            </a:ln>
          </p:spPr>
        </p:pic>
      </p:grpSp>
      <p:pic>
        <p:nvPicPr>
          <p:cNvPr id="132" name="Google Shape;132;p6"/>
          <p:cNvPicPr preferRelativeResize="0"/>
          <p:nvPr/>
        </p:nvPicPr>
        <p:blipFill rotWithShape="1">
          <a:blip r:embed="rId4">
            <a:alphaModFix/>
          </a:blip>
          <a:srcRect/>
          <a:stretch/>
        </p:blipFill>
        <p:spPr>
          <a:xfrm>
            <a:off x="0" y="-32282"/>
            <a:ext cx="12192000" cy="6858001"/>
          </a:xfrm>
          <a:prstGeom prst="rect">
            <a:avLst/>
          </a:prstGeom>
          <a:noFill/>
          <a:ln>
            <a:noFill/>
          </a:ln>
        </p:spPr>
      </p:pic>
      <p:sp>
        <p:nvSpPr>
          <p:cNvPr id="133" name="Google Shape;133;p6"/>
          <p:cNvSpPr/>
          <p:nvPr/>
        </p:nvSpPr>
        <p:spPr>
          <a:xfrm>
            <a:off x="711200" y="1291764"/>
            <a:ext cx="5413829" cy="5110195"/>
          </a:xfrm>
          <a:prstGeom prst="ellipse">
            <a:avLst/>
          </a:prstGeom>
          <a:solidFill>
            <a:schemeClr val="lt1"/>
          </a:solidFill>
          <a:ln>
            <a:noFill/>
          </a:ln>
        </p:spPr>
        <p:txBody>
          <a:bodyPr spcFirstLastPara="1" wrap="square" lIns="91425" tIns="45700" rIns="91425" bIns="45700" anchor="b" anchorCtr="0">
            <a:noAutofit/>
          </a:bodyPr>
          <a:lstStyle/>
          <a:p>
            <a:pPr marL="0" marR="0" lvl="0" indent="0" algn="ctr" rtl="0">
              <a:lnSpc>
                <a:spcPct val="130000"/>
              </a:lnSpc>
              <a:spcBef>
                <a:spcPts val="0"/>
              </a:spcBef>
              <a:spcAft>
                <a:spcPts val="0"/>
              </a:spcAft>
              <a:buNone/>
            </a:pPr>
            <a:endParaRPr sz="2600">
              <a:solidFill>
                <a:schemeClr val="dk1"/>
              </a:solidFill>
              <a:latin typeface="Arial"/>
              <a:ea typeface="Arial"/>
              <a:cs typeface="Arial"/>
              <a:sym typeface="Arial"/>
            </a:endParaRPr>
          </a:p>
        </p:txBody>
      </p:sp>
      <p:sp>
        <p:nvSpPr>
          <p:cNvPr id="134" name="Google Shape;134;p6"/>
          <p:cNvSpPr/>
          <p:nvPr/>
        </p:nvSpPr>
        <p:spPr>
          <a:xfrm>
            <a:off x="1661887" y="1993309"/>
            <a:ext cx="3483429" cy="609253"/>
          </a:xfrm>
          <a:prstGeom prst="roundRect">
            <a:avLst>
              <a:gd name="adj" fmla="val 16667"/>
            </a:avLst>
          </a:prstGeom>
          <a:solidFill>
            <a:srgbClr val="FF33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lt1"/>
                </a:solidFill>
                <a:latin typeface="Arial"/>
                <a:ea typeface="Arial"/>
                <a:cs typeface="Arial"/>
                <a:sym typeface="Arial"/>
              </a:rPr>
              <a:t>Câu hỏi</a:t>
            </a:r>
            <a:endParaRPr sz="2600" b="1">
              <a:solidFill>
                <a:schemeClr val="lt1"/>
              </a:solidFill>
              <a:latin typeface="Arial"/>
              <a:ea typeface="Arial"/>
              <a:cs typeface="Arial"/>
              <a:sym typeface="Arial"/>
            </a:endParaRPr>
          </a:p>
        </p:txBody>
      </p:sp>
      <p:sp>
        <p:nvSpPr>
          <p:cNvPr id="135" name="Google Shape;135;p6"/>
          <p:cNvSpPr/>
          <p:nvPr/>
        </p:nvSpPr>
        <p:spPr>
          <a:xfrm>
            <a:off x="1306290" y="3101905"/>
            <a:ext cx="4194628" cy="2384486"/>
          </a:xfrm>
          <a:prstGeom prst="roundRect">
            <a:avLst>
              <a:gd name="adj" fmla="val 16667"/>
            </a:avLst>
          </a:prstGeom>
          <a:noFill/>
          <a:ln w="19050" cap="flat" cmpd="sng">
            <a:solidFill>
              <a:srgbClr val="FF33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2600">
                <a:solidFill>
                  <a:schemeClr val="dk1"/>
                </a:solidFill>
                <a:latin typeface="Arial"/>
                <a:ea typeface="Arial"/>
                <a:cs typeface="Arial"/>
                <a:sym typeface="Arial"/>
              </a:rPr>
              <a:t>Em có cách chia khác với cách chia của bạn Mận không? </a:t>
            </a:r>
            <a:endParaRPr/>
          </a:p>
        </p:txBody>
      </p:sp>
      <p:sp>
        <p:nvSpPr>
          <p:cNvPr id="136" name="Google Shape;136;p6"/>
          <p:cNvSpPr/>
          <p:nvPr/>
        </p:nvSpPr>
        <p:spPr>
          <a:xfrm>
            <a:off x="6720857" y="1426906"/>
            <a:ext cx="4397086" cy="1563031"/>
          </a:xfrm>
          <a:prstGeom prst="roundRect">
            <a:avLst>
              <a:gd name="adj" fmla="val 16667"/>
            </a:avLst>
          </a:prstGeom>
          <a:solidFill>
            <a:schemeClr val="lt1"/>
          </a:solidFill>
          <a:ln w="38100" cap="flat" cmpd="sng">
            <a:solidFill>
              <a:schemeClr val="lt1"/>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None/>
            </a:pPr>
            <a:r>
              <a:rPr lang="en-US" sz="2400" b="1">
                <a:solidFill>
                  <a:schemeClr val="dk1"/>
                </a:solidFill>
                <a:latin typeface="Arial"/>
                <a:ea typeface="Arial"/>
                <a:cs typeface="Arial"/>
                <a:sym typeface="Arial"/>
              </a:rPr>
              <a:t>Hoạt động nhóm đôi</a:t>
            </a:r>
            <a:endParaRPr sz="2400" b="1">
              <a:solidFill>
                <a:schemeClr val="dk1"/>
              </a:solidFill>
              <a:latin typeface="Arial"/>
              <a:ea typeface="Arial"/>
              <a:cs typeface="Arial"/>
              <a:sym typeface="Arial"/>
            </a:endParaRPr>
          </a:p>
        </p:txBody>
      </p:sp>
      <p:sp>
        <p:nvSpPr>
          <p:cNvPr id="137" name="Google Shape;137;p6"/>
          <p:cNvSpPr/>
          <p:nvPr/>
        </p:nvSpPr>
        <p:spPr>
          <a:xfrm>
            <a:off x="6763659" y="4668588"/>
            <a:ext cx="4397086" cy="1635606"/>
          </a:xfrm>
          <a:prstGeom prst="roundRect">
            <a:avLst>
              <a:gd name="adj" fmla="val 16667"/>
            </a:avLst>
          </a:prstGeom>
          <a:solidFill>
            <a:schemeClr val="lt1"/>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400" b="1">
                <a:solidFill>
                  <a:schemeClr val="dk1"/>
                </a:solidFill>
                <a:latin typeface="Arial"/>
                <a:ea typeface="Arial"/>
                <a:cs typeface="Arial"/>
                <a:sym typeface="Arial"/>
              </a:rPr>
              <a:t>Thời gian: </a:t>
            </a:r>
            <a:endParaRPr/>
          </a:p>
          <a:p>
            <a:pPr marL="0" marR="0" lvl="0" indent="0" algn="ctr" rtl="0">
              <a:lnSpc>
                <a:spcPct val="150000"/>
              </a:lnSpc>
              <a:spcBef>
                <a:spcPts val="0"/>
              </a:spcBef>
              <a:spcAft>
                <a:spcPts val="0"/>
              </a:spcAft>
              <a:buNone/>
            </a:pPr>
            <a:r>
              <a:rPr lang="en-US" sz="2400" b="1">
                <a:solidFill>
                  <a:schemeClr val="dk1"/>
                </a:solidFill>
                <a:latin typeface="Arial"/>
                <a:ea typeface="Arial"/>
                <a:cs typeface="Arial"/>
                <a:sym typeface="Arial"/>
              </a:rPr>
              <a:t>5 phút</a:t>
            </a:r>
            <a:endParaRPr sz="2400" b="1">
              <a:solidFill>
                <a:schemeClr val="dk1"/>
              </a:solidFill>
              <a:latin typeface="Arial"/>
              <a:ea typeface="Arial"/>
              <a:cs typeface="Arial"/>
              <a:sym typeface="Arial"/>
            </a:endParaRPr>
          </a:p>
        </p:txBody>
      </p:sp>
      <p:sp>
        <p:nvSpPr>
          <p:cNvPr id="138" name="Google Shape;138;p6"/>
          <p:cNvSpPr/>
          <p:nvPr/>
        </p:nvSpPr>
        <p:spPr>
          <a:xfrm>
            <a:off x="7243000" y="1684960"/>
            <a:ext cx="3352800" cy="609600"/>
          </a:xfrm>
          <a:prstGeom prst="rect">
            <a:avLst/>
          </a:prstGeom>
          <a:solidFill>
            <a:srgbClr val="92D05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Hình thức thực hiện</a:t>
            </a:r>
            <a:endParaRPr sz="2400" b="1">
              <a:solidFill>
                <a:schemeClr val="lt1"/>
              </a:solidFill>
              <a:latin typeface="Arial"/>
              <a:ea typeface="Arial"/>
              <a:cs typeface="Arial"/>
              <a:sym typeface="Arial"/>
            </a:endParaRPr>
          </a:p>
        </p:txBody>
      </p:sp>
      <p:pic>
        <p:nvPicPr>
          <p:cNvPr id="139" name="Google Shape;139;p6"/>
          <p:cNvPicPr preferRelativeResize="0"/>
          <p:nvPr/>
        </p:nvPicPr>
        <p:blipFill rotWithShape="1">
          <a:blip r:embed="rId5">
            <a:alphaModFix/>
          </a:blip>
          <a:srcRect/>
          <a:stretch/>
        </p:blipFill>
        <p:spPr>
          <a:xfrm>
            <a:off x="8048032" y="3162659"/>
            <a:ext cx="1828340" cy="1368404"/>
          </a:xfrm>
          <a:prstGeom prst="rect">
            <a:avLst/>
          </a:prstGeom>
          <a:noFill/>
          <a:ln>
            <a:noFill/>
          </a:ln>
        </p:spPr>
      </p:pic>
      <p:sp>
        <p:nvSpPr>
          <p:cNvPr id="140" name="Google Shape;140;p6"/>
          <p:cNvSpPr/>
          <p:nvPr/>
        </p:nvSpPr>
        <p:spPr>
          <a:xfrm>
            <a:off x="7286542" y="4862207"/>
            <a:ext cx="3352800" cy="609600"/>
          </a:xfrm>
          <a:prstGeom prst="rect">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Thời gian</a:t>
            </a:r>
            <a:endParaRPr sz="2400" b="1">
              <a:solidFill>
                <a:schemeClr val="lt1"/>
              </a:solidFill>
              <a:latin typeface="Arial"/>
              <a:ea typeface="Arial"/>
              <a:cs typeface="Arial"/>
              <a:sym typeface="Arial"/>
            </a:endParaRPr>
          </a:p>
        </p:txBody>
      </p:sp>
      <p:grpSp>
        <p:nvGrpSpPr>
          <p:cNvPr id="141" name="Google Shape;141;p6"/>
          <p:cNvGrpSpPr/>
          <p:nvPr/>
        </p:nvGrpSpPr>
        <p:grpSpPr>
          <a:xfrm>
            <a:off x="3965247" y="269101"/>
            <a:ext cx="4353220" cy="701545"/>
            <a:chOff x="4168573" y="1295284"/>
            <a:chExt cx="4353220" cy="701545"/>
          </a:xfrm>
        </p:grpSpPr>
        <p:sp>
          <p:nvSpPr>
            <p:cNvPr id="142" name="Google Shape;142;p6"/>
            <p:cNvSpPr/>
            <p:nvPr/>
          </p:nvSpPr>
          <p:spPr>
            <a:xfrm>
              <a:off x="4168573" y="1295284"/>
              <a:ext cx="4353220" cy="701545"/>
            </a:xfrm>
            <a:prstGeom prst="roundRect">
              <a:avLst>
                <a:gd name="adj" fmla="val 16667"/>
              </a:avLst>
            </a:prstGeom>
            <a:solidFill>
              <a:schemeClr val="lt1"/>
            </a:solid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41719C"/>
                  </a:solidFill>
                  <a:latin typeface="Tahoma"/>
                  <a:ea typeface="Tahoma"/>
                  <a:cs typeface="Tahoma"/>
                  <a:sym typeface="Tahoma"/>
                </a:rPr>
                <a:t>       </a:t>
              </a:r>
              <a:r>
                <a:rPr lang="en-US" sz="3200" b="1">
                  <a:solidFill>
                    <a:srgbClr val="FF0000"/>
                  </a:solidFill>
                  <a:latin typeface="Tahoma"/>
                  <a:ea typeface="Tahoma"/>
                  <a:cs typeface="Tahoma"/>
                  <a:sym typeface="Tahoma"/>
                </a:rPr>
                <a:t>KHÁM PHÁ</a:t>
              </a:r>
              <a:endParaRPr sz="3200" b="1">
                <a:solidFill>
                  <a:srgbClr val="FF0000"/>
                </a:solidFill>
                <a:latin typeface="Tahoma"/>
                <a:ea typeface="Tahoma"/>
                <a:cs typeface="Tahoma"/>
                <a:sym typeface="Tahoma"/>
              </a:endParaRPr>
            </a:p>
          </p:txBody>
        </p:sp>
        <p:pic>
          <p:nvPicPr>
            <p:cNvPr id="143" name="Google Shape;143;p6"/>
            <p:cNvPicPr preferRelativeResize="0"/>
            <p:nvPr/>
          </p:nvPicPr>
          <p:blipFill rotWithShape="1">
            <a:blip r:embed="rId3">
              <a:alphaModFix/>
            </a:blip>
            <a:srcRect/>
            <a:stretch/>
          </p:blipFill>
          <p:spPr>
            <a:xfrm>
              <a:off x="4764400" y="1310006"/>
              <a:ext cx="722412" cy="665379"/>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500"/>
                                        <p:tgtEl>
                                          <p:spTgt spid="1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6">
                                            <p:txEl>
                                              <p:pRg st="0" end="0"/>
                                            </p:txEl>
                                          </p:spTgt>
                                        </p:tgtEl>
                                        <p:attrNameLst>
                                          <p:attrName>style.visibility</p:attrName>
                                        </p:attrNameLst>
                                      </p:cBhvr>
                                      <p:to>
                                        <p:strVal val="visible"/>
                                      </p:to>
                                    </p:set>
                                    <p:animEffect transition="in" filter="fade">
                                      <p:cBhvr>
                                        <p:cTn id="17" dur="500"/>
                                        <p:tgtEl>
                                          <p:spTgt spid="13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0"/>
                                        </p:tgtEl>
                                        <p:attrNameLst>
                                          <p:attrName>style.visibility</p:attrName>
                                        </p:attrNameLst>
                                      </p:cBhvr>
                                      <p:to>
                                        <p:strVal val="visible"/>
                                      </p:to>
                                    </p:set>
                                    <p:animEffect transition="in" filter="fade">
                                      <p:cBhvr>
                                        <p:cTn id="22" dur="500"/>
                                        <p:tgtEl>
                                          <p:spTgt spid="1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7">
                                            <p:txEl>
                                              <p:pRg st="0" end="0"/>
                                            </p:txEl>
                                          </p:spTgt>
                                        </p:tgtEl>
                                        <p:attrNameLst>
                                          <p:attrName>style.visibility</p:attrName>
                                        </p:attrNameLst>
                                      </p:cBhvr>
                                      <p:to>
                                        <p:strVal val="visible"/>
                                      </p:to>
                                    </p:set>
                                    <p:animEffect transition="in" filter="fade">
                                      <p:cBhvr>
                                        <p:cTn id="27" dur="500"/>
                                        <p:tgtEl>
                                          <p:spTgt spid="13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7">
                                            <p:txEl>
                                              <p:pRg st="1" end="1"/>
                                            </p:txEl>
                                          </p:spTgt>
                                        </p:tgtEl>
                                        <p:attrNameLst>
                                          <p:attrName>style.visibility</p:attrName>
                                        </p:attrNameLst>
                                      </p:cBhvr>
                                      <p:to>
                                        <p:strVal val="visible"/>
                                      </p:to>
                                    </p:set>
                                    <p:animEffect transition="in" filter="fade">
                                      <p:cBhvr>
                                        <p:cTn id="32" dur="500"/>
                                        <p:tgtEl>
                                          <p:spTgt spid="1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7"/>
          <p:cNvPicPr preferRelativeResize="0"/>
          <p:nvPr/>
        </p:nvPicPr>
        <p:blipFill rotWithShape="1">
          <a:blip r:embed="rId3">
            <a:alphaModFix/>
          </a:blip>
          <a:srcRect/>
          <a:stretch/>
        </p:blipFill>
        <p:spPr>
          <a:xfrm>
            <a:off x="0" y="-32282"/>
            <a:ext cx="12192000" cy="6858001"/>
          </a:xfrm>
          <a:prstGeom prst="rect">
            <a:avLst/>
          </a:prstGeom>
          <a:noFill/>
          <a:ln>
            <a:noFill/>
          </a:ln>
        </p:spPr>
      </p:pic>
      <p:sp>
        <p:nvSpPr>
          <p:cNvPr id="150" name="Google Shape;150;p7"/>
          <p:cNvSpPr/>
          <p:nvPr/>
        </p:nvSpPr>
        <p:spPr>
          <a:xfrm>
            <a:off x="537028" y="1272030"/>
            <a:ext cx="5457350" cy="51868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 name="Google Shape;151;p7"/>
          <p:cNvSpPr/>
          <p:nvPr/>
        </p:nvSpPr>
        <p:spPr>
          <a:xfrm>
            <a:off x="1048649" y="1479700"/>
            <a:ext cx="4394208" cy="690872"/>
          </a:xfrm>
          <a:prstGeom prst="rect">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Arial"/>
                <a:ea typeface="Arial"/>
                <a:cs typeface="Arial"/>
                <a:sym typeface="Arial"/>
              </a:rPr>
              <a:t>TÌNH HUỐNG</a:t>
            </a:r>
            <a:endParaRPr sz="2800" b="1">
              <a:solidFill>
                <a:schemeClr val="lt1"/>
              </a:solidFill>
              <a:latin typeface="Arial"/>
              <a:ea typeface="Arial"/>
              <a:cs typeface="Arial"/>
              <a:sym typeface="Arial"/>
            </a:endParaRPr>
          </a:p>
        </p:txBody>
      </p:sp>
      <p:sp>
        <p:nvSpPr>
          <p:cNvPr id="152" name="Google Shape;152;p7"/>
          <p:cNvSpPr/>
          <p:nvPr/>
        </p:nvSpPr>
        <p:spPr>
          <a:xfrm>
            <a:off x="6647531" y="1272029"/>
            <a:ext cx="4891316" cy="324565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7"/>
          <p:cNvSpPr/>
          <p:nvPr/>
        </p:nvSpPr>
        <p:spPr>
          <a:xfrm>
            <a:off x="6647531" y="4777832"/>
            <a:ext cx="4891316" cy="16936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7"/>
          <p:cNvSpPr/>
          <p:nvPr/>
        </p:nvSpPr>
        <p:spPr>
          <a:xfrm>
            <a:off x="7335383" y="5005952"/>
            <a:ext cx="3559639" cy="534236"/>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lt1"/>
                </a:solidFill>
                <a:latin typeface="Arial"/>
                <a:ea typeface="Arial"/>
                <a:cs typeface="Arial"/>
                <a:sym typeface="Arial"/>
              </a:rPr>
              <a:t>Hình thức thực hiện</a:t>
            </a:r>
            <a:endParaRPr sz="2600" b="1">
              <a:solidFill>
                <a:schemeClr val="lt1"/>
              </a:solidFill>
              <a:latin typeface="Arial"/>
              <a:ea typeface="Arial"/>
              <a:cs typeface="Arial"/>
              <a:sym typeface="Arial"/>
            </a:endParaRPr>
          </a:p>
        </p:txBody>
      </p:sp>
      <p:sp>
        <p:nvSpPr>
          <p:cNvPr id="155" name="Google Shape;155;p7"/>
          <p:cNvSpPr/>
          <p:nvPr/>
        </p:nvSpPr>
        <p:spPr>
          <a:xfrm>
            <a:off x="899878" y="2336105"/>
            <a:ext cx="4847775" cy="1799167"/>
          </a:xfrm>
          <a:prstGeom prst="roundRect">
            <a:avLst>
              <a:gd name="adj" fmla="val 16667"/>
            </a:avLst>
          </a:prstGeom>
          <a:noFill/>
          <a:ln w="28575" cap="flat" cmpd="sng">
            <a:solidFill>
              <a:srgbClr val="CC00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30000"/>
              </a:lnSpc>
              <a:spcBef>
                <a:spcPts val="0"/>
              </a:spcBef>
              <a:spcAft>
                <a:spcPts val="0"/>
              </a:spcAft>
              <a:buNone/>
            </a:pPr>
            <a:r>
              <a:rPr lang="en-US" sz="2600">
                <a:solidFill>
                  <a:schemeClr val="dk1"/>
                </a:solidFill>
                <a:latin typeface="Arial"/>
                <a:ea typeface="Arial"/>
                <a:cs typeface="Arial"/>
                <a:sym typeface="Arial"/>
              </a:rPr>
              <a:t>Tổ em có nhiệm vụ vệ sinh phòng học gồm: lau bàn ghế, lbảng đen và quét sàn nhà.</a:t>
            </a:r>
            <a:endParaRPr sz="2600">
              <a:solidFill>
                <a:schemeClr val="dk1"/>
              </a:solidFill>
              <a:latin typeface="Arial"/>
              <a:ea typeface="Arial"/>
              <a:cs typeface="Arial"/>
              <a:sym typeface="Arial"/>
            </a:endParaRPr>
          </a:p>
        </p:txBody>
      </p:sp>
      <p:sp>
        <p:nvSpPr>
          <p:cNvPr id="156" name="Google Shape;156;p7"/>
          <p:cNvSpPr/>
          <p:nvPr/>
        </p:nvSpPr>
        <p:spPr>
          <a:xfrm>
            <a:off x="7250900" y="5642850"/>
            <a:ext cx="4208400" cy="6084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2400">
                <a:solidFill>
                  <a:schemeClr val="dk1"/>
                </a:solidFill>
                <a:latin typeface="Arial"/>
                <a:ea typeface="Arial"/>
                <a:cs typeface="Arial"/>
                <a:sym typeface="Arial"/>
              </a:rPr>
              <a:t>Hoạt động nhóm 3-4-5 HS</a:t>
            </a:r>
            <a:endParaRPr sz="2400">
              <a:solidFill>
                <a:schemeClr val="dk1"/>
              </a:solidFill>
              <a:latin typeface="Arial"/>
              <a:ea typeface="Arial"/>
              <a:cs typeface="Arial"/>
              <a:sym typeface="Arial"/>
            </a:endParaRPr>
          </a:p>
        </p:txBody>
      </p:sp>
      <p:grpSp>
        <p:nvGrpSpPr>
          <p:cNvPr id="157" name="Google Shape;157;p7"/>
          <p:cNvGrpSpPr/>
          <p:nvPr/>
        </p:nvGrpSpPr>
        <p:grpSpPr>
          <a:xfrm>
            <a:off x="3965247" y="269101"/>
            <a:ext cx="4353220" cy="701545"/>
            <a:chOff x="4168573" y="1295284"/>
            <a:chExt cx="4353220" cy="701545"/>
          </a:xfrm>
        </p:grpSpPr>
        <p:sp>
          <p:nvSpPr>
            <p:cNvPr id="158" name="Google Shape;158;p7"/>
            <p:cNvSpPr/>
            <p:nvPr/>
          </p:nvSpPr>
          <p:spPr>
            <a:xfrm>
              <a:off x="4168573" y="1295284"/>
              <a:ext cx="4353220" cy="701545"/>
            </a:xfrm>
            <a:prstGeom prst="roundRect">
              <a:avLst>
                <a:gd name="adj" fmla="val 16667"/>
              </a:avLst>
            </a:prstGeom>
            <a:solidFill>
              <a:schemeClr val="lt1"/>
            </a:solid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41719C"/>
                  </a:solidFill>
                  <a:latin typeface="Tahoma"/>
                  <a:ea typeface="Tahoma"/>
                  <a:cs typeface="Tahoma"/>
                  <a:sym typeface="Tahoma"/>
                </a:rPr>
                <a:t>       </a:t>
              </a:r>
              <a:r>
                <a:rPr lang="en-US" sz="3200" b="1">
                  <a:solidFill>
                    <a:srgbClr val="FF0000"/>
                  </a:solidFill>
                  <a:latin typeface="Tahoma"/>
                  <a:ea typeface="Tahoma"/>
                  <a:cs typeface="Tahoma"/>
                  <a:sym typeface="Tahoma"/>
                </a:rPr>
                <a:t>KHÁM PHÁ</a:t>
              </a:r>
              <a:endParaRPr sz="3200" b="1">
                <a:solidFill>
                  <a:srgbClr val="FF0000"/>
                </a:solidFill>
                <a:latin typeface="Tahoma"/>
                <a:ea typeface="Tahoma"/>
                <a:cs typeface="Tahoma"/>
                <a:sym typeface="Tahoma"/>
              </a:endParaRPr>
            </a:p>
          </p:txBody>
        </p:sp>
        <p:pic>
          <p:nvPicPr>
            <p:cNvPr id="159" name="Google Shape;159;p7"/>
            <p:cNvPicPr preferRelativeResize="0"/>
            <p:nvPr/>
          </p:nvPicPr>
          <p:blipFill rotWithShape="1">
            <a:blip r:embed="rId4">
              <a:alphaModFix/>
            </a:blip>
            <a:srcRect/>
            <a:stretch/>
          </p:blipFill>
          <p:spPr>
            <a:xfrm>
              <a:off x="4764400" y="1310006"/>
              <a:ext cx="722412" cy="665379"/>
            </a:xfrm>
            <a:prstGeom prst="rect">
              <a:avLst/>
            </a:prstGeom>
            <a:noFill/>
            <a:ln>
              <a:noFill/>
            </a:ln>
          </p:spPr>
        </p:pic>
      </p:grpSp>
      <p:sp>
        <p:nvSpPr>
          <p:cNvPr id="160" name="Google Shape;160;p7"/>
          <p:cNvSpPr/>
          <p:nvPr/>
        </p:nvSpPr>
        <p:spPr>
          <a:xfrm>
            <a:off x="658981" y="4412564"/>
            <a:ext cx="5213444" cy="1575317"/>
          </a:xfrm>
          <a:prstGeom prst="roundRect">
            <a:avLst>
              <a:gd name="adj" fmla="val 16667"/>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2400">
                <a:solidFill>
                  <a:srgbClr val="FF0000"/>
                </a:solidFill>
                <a:latin typeface="Arial"/>
                <a:ea typeface="Arial"/>
                <a:cs typeface="Arial"/>
                <a:sym typeface="Arial"/>
              </a:rPr>
              <a:t>Yêu cầu: </a:t>
            </a:r>
            <a:r>
              <a:rPr lang="en-US" sz="2400">
                <a:solidFill>
                  <a:schemeClr val="dk1"/>
                </a:solidFill>
                <a:latin typeface="Arial"/>
                <a:ea typeface="Arial"/>
                <a:cs typeface="Arial"/>
                <a:sym typeface="Arial"/>
              </a:rPr>
              <a:t>Em hãy chia nhiệm vụ cho các bạn và so sánh với cách chia của bạn xem cách nào hợp lý hơn.</a:t>
            </a:r>
            <a:endParaRPr sz="2400">
              <a:solidFill>
                <a:schemeClr val="dk1"/>
              </a:solidFill>
              <a:latin typeface="Arial"/>
              <a:ea typeface="Arial"/>
              <a:cs typeface="Arial"/>
              <a:sym typeface="Arial"/>
            </a:endParaRPr>
          </a:p>
        </p:txBody>
      </p:sp>
      <p:pic>
        <p:nvPicPr>
          <p:cNvPr id="161" name="Google Shape;161;p7"/>
          <p:cNvPicPr preferRelativeResize="0"/>
          <p:nvPr/>
        </p:nvPicPr>
        <p:blipFill rotWithShape="1">
          <a:blip r:embed="rId5">
            <a:alphaModFix/>
          </a:blip>
          <a:srcRect/>
          <a:stretch/>
        </p:blipFill>
        <p:spPr>
          <a:xfrm>
            <a:off x="7130497" y="1359336"/>
            <a:ext cx="3872101" cy="30532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500"/>
                                        <p:tgtEl>
                                          <p:spTgt spid="1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500"/>
                                        <p:tgtEl>
                                          <p:spTgt spid="1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0"/>
                                        </p:tgtEl>
                                        <p:attrNameLst>
                                          <p:attrName>style.visibility</p:attrName>
                                        </p:attrNameLst>
                                      </p:cBhvr>
                                      <p:to>
                                        <p:strVal val="visible"/>
                                      </p:to>
                                    </p:set>
                                    <p:animEffect transition="in" filter="fade">
                                      <p:cBhvr>
                                        <p:cTn id="17" dur="500"/>
                                        <p:tgtEl>
                                          <p:spTgt spid="1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4"/>
                                        </p:tgtEl>
                                        <p:attrNameLst>
                                          <p:attrName>style.visibility</p:attrName>
                                        </p:attrNameLst>
                                      </p:cBhvr>
                                      <p:to>
                                        <p:strVal val="visible"/>
                                      </p:to>
                                    </p:set>
                                    <p:animEffect transition="in" filter="fade">
                                      <p:cBhvr>
                                        <p:cTn id="22" dur="500"/>
                                        <p:tgtEl>
                                          <p:spTgt spid="1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6"/>
                                        </p:tgtEl>
                                        <p:attrNameLst>
                                          <p:attrName>style.visibility</p:attrName>
                                        </p:attrNameLst>
                                      </p:cBhvr>
                                      <p:to>
                                        <p:strVal val="visible"/>
                                      </p:to>
                                    </p:set>
                                    <p:animEffect transition="in" filter="fade">
                                      <p:cBhvr>
                                        <p:cTn id="27"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8"/>
          <p:cNvSpPr/>
          <p:nvPr/>
        </p:nvSpPr>
        <p:spPr>
          <a:xfrm>
            <a:off x="4085032" y="617500"/>
            <a:ext cx="4353220" cy="701545"/>
          </a:xfrm>
          <a:prstGeom prst="roundRect">
            <a:avLst>
              <a:gd name="adj" fmla="val 16667"/>
            </a:avLst>
          </a:prstGeom>
          <a:solidFill>
            <a:schemeClr val="lt1"/>
          </a:solid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41719C"/>
                </a:solidFill>
                <a:latin typeface="Tahoma"/>
                <a:ea typeface="Tahoma"/>
                <a:cs typeface="Tahoma"/>
                <a:sym typeface="Tahoma"/>
              </a:rPr>
              <a:t>      </a:t>
            </a:r>
            <a:r>
              <a:rPr lang="en-US" sz="3200" b="1">
                <a:solidFill>
                  <a:srgbClr val="FF0000"/>
                </a:solidFill>
                <a:latin typeface="Tahoma"/>
                <a:ea typeface="Tahoma"/>
                <a:cs typeface="Tahoma"/>
                <a:sym typeface="Tahoma"/>
              </a:rPr>
              <a:t>LUYỆN TẬP</a:t>
            </a:r>
            <a:endParaRPr sz="3200" b="1">
              <a:solidFill>
                <a:srgbClr val="FF0000"/>
              </a:solidFill>
              <a:latin typeface="Tahoma"/>
              <a:ea typeface="Tahoma"/>
              <a:cs typeface="Tahoma"/>
              <a:sym typeface="Tahoma"/>
            </a:endParaRPr>
          </a:p>
        </p:txBody>
      </p:sp>
      <p:pic>
        <p:nvPicPr>
          <p:cNvPr id="167" name="Google Shape;167;p8"/>
          <p:cNvPicPr preferRelativeResize="0"/>
          <p:nvPr/>
        </p:nvPicPr>
        <p:blipFill rotWithShape="1">
          <a:blip r:embed="rId3">
            <a:alphaModFix/>
          </a:blip>
          <a:srcRect/>
          <a:stretch/>
        </p:blipFill>
        <p:spPr>
          <a:xfrm>
            <a:off x="4686220" y="650123"/>
            <a:ext cx="695325" cy="647700"/>
          </a:xfrm>
          <a:prstGeom prst="rect">
            <a:avLst/>
          </a:prstGeom>
          <a:noFill/>
          <a:ln>
            <a:noFill/>
          </a:ln>
        </p:spPr>
      </p:pic>
      <p:grpSp>
        <p:nvGrpSpPr>
          <p:cNvPr id="168" name="Google Shape;168;p8"/>
          <p:cNvGrpSpPr/>
          <p:nvPr/>
        </p:nvGrpSpPr>
        <p:grpSpPr>
          <a:xfrm>
            <a:off x="717919" y="1974508"/>
            <a:ext cx="6005611" cy="4117009"/>
            <a:chOff x="717919" y="1974508"/>
            <a:chExt cx="6005611" cy="4117009"/>
          </a:xfrm>
        </p:grpSpPr>
        <p:sp>
          <p:nvSpPr>
            <p:cNvPr id="169" name="Google Shape;169;p8"/>
            <p:cNvSpPr/>
            <p:nvPr/>
          </p:nvSpPr>
          <p:spPr>
            <a:xfrm>
              <a:off x="717919" y="1974508"/>
              <a:ext cx="6005611" cy="4117009"/>
            </a:xfrm>
            <a:prstGeom prst="roundRect">
              <a:avLst>
                <a:gd name="adj" fmla="val 16667"/>
              </a:avLst>
            </a:prstGeom>
            <a:solidFill>
              <a:schemeClr val="lt1"/>
            </a:solidFill>
            <a:ln w="38100" cap="flat" cmpd="sng">
              <a:solidFill>
                <a:srgbClr val="CC00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8"/>
            <p:cNvSpPr/>
            <p:nvPr/>
          </p:nvSpPr>
          <p:spPr>
            <a:xfrm>
              <a:off x="757186" y="3177265"/>
              <a:ext cx="5926003" cy="2429383"/>
            </a:xfrm>
            <a:prstGeom prst="rect">
              <a:avLst/>
            </a:prstGeom>
            <a:noFill/>
            <a:ln>
              <a:noFill/>
            </a:ln>
          </p:spPr>
          <p:txBody>
            <a:bodyPr spcFirstLastPara="1" wrap="square" lIns="91425" tIns="45700" rIns="91425" bIns="45700" anchor="t" anchorCtr="0">
              <a:spAutoFit/>
            </a:bodyPr>
            <a:lstStyle/>
            <a:p>
              <a:pPr marL="573088" marR="0" lvl="0" indent="-573088" algn="just" rtl="0">
                <a:lnSpc>
                  <a:spcPct val="130000"/>
                </a:lnSpc>
                <a:spcBef>
                  <a:spcPts val="0"/>
                </a:spcBef>
                <a:spcAft>
                  <a:spcPts val="0"/>
                </a:spcAft>
                <a:buClr>
                  <a:srgbClr val="FF0000"/>
                </a:buClr>
                <a:buSzPts val="2600"/>
                <a:buFont typeface="Noto Sans Symbols"/>
                <a:buChar char="❖"/>
              </a:pPr>
              <a:r>
                <a:rPr lang="en-US" sz="2600">
                  <a:solidFill>
                    <a:schemeClr val="dk1"/>
                  </a:solidFill>
                  <a:latin typeface="Arial"/>
                  <a:ea typeface="Arial"/>
                  <a:cs typeface="Arial"/>
                  <a:sym typeface="Arial"/>
                </a:rPr>
                <a:t>Em hãy trao đổi với bạn để chia nhỏ các nhiệm vụ: </a:t>
              </a:r>
              <a:endParaRPr sz="2600">
                <a:solidFill>
                  <a:schemeClr val="dk1"/>
                </a:solidFill>
                <a:latin typeface="Arial"/>
                <a:ea typeface="Arial"/>
                <a:cs typeface="Arial"/>
                <a:sym typeface="Arial"/>
              </a:endParaRPr>
            </a:p>
            <a:p>
              <a:pPr marL="511175" marR="0" lvl="0" indent="-336550" algn="just" rtl="0">
                <a:lnSpc>
                  <a:spcPct val="130000"/>
                </a:lnSpc>
                <a:spcBef>
                  <a:spcPts val="1000"/>
                </a:spcBef>
                <a:spcAft>
                  <a:spcPts val="0"/>
                </a:spcAft>
                <a:buClr>
                  <a:srgbClr val="FF0000"/>
                </a:buClr>
                <a:buSzPts val="2600"/>
                <a:buFont typeface="Arial"/>
                <a:buChar char="•"/>
              </a:pPr>
              <a:r>
                <a:rPr lang="en-US" sz="2600">
                  <a:solidFill>
                    <a:schemeClr val="dk1"/>
                  </a:solidFill>
                  <a:latin typeface="Arial"/>
                  <a:ea typeface="Arial"/>
                  <a:cs typeface="Arial"/>
                  <a:sym typeface="Arial"/>
                </a:rPr>
                <a:t>Chuẩn bị cặp sách trước khi đi học;</a:t>
              </a:r>
              <a:endParaRPr sz="2600">
                <a:solidFill>
                  <a:schemeClr val="dk1"/>
                </a:solidFill>
                <a:latin typeface="Arial"/>
                <a:ea typeface="Arial"/>
                <a:cs typeface="Arial"/>
                <a:sym typeface="Arial"/>
              </a:endParaRPr>
            </a:p>
            <a:p>
              <a:pPr marL="511175" marR="0" lvl="0" indent="-336550" algn="just" rtl="0">
                <a:lnSpc>
                  <a:spcPct val="130000"/>
                </a:lnSpc>
                <a:spcBef>
                  <a:spcPts val="1000"/>
                </a:spcBef>
                <a:spcAft>
                  <a:spcPts val="0"/>
                </a:spcAft>
                <a:buClr>
                  <a:srgbClr val="FF0000"/>
                </a:buClr>
                <a:buSzPts val="2600"/>
                <a:buFont typeface="Arial"/>
                <a:buChar char="•"/>
              </a:pPr>
              <a:r>
                <a:rPr lang="en-US" sz="2600">
                  <a:solidFill>
                    <a:schemeClr val="dk1"/>
                  </a:solidFill>
                  <a:latin typeface="Arial"/>
                  <a:ea typeface="Arial"/>
                  <a:cs typeface="Arial"/>
                  <a:sym typeface="Arial"/>
                </a:rPr>
                <a:t>Thực hiện dãy phép tính 7 + 2 × 3.</a:t>
              </a:r>
              <a:endParaRPr sz="2600" b="1">
                <a:solidFill>
                  <a:schemeClr val="dk1"/>
                </a:solidFill>
                <a:latin typeface="Arial"/>
                <a:ea typeface="Arial"/>
                <a:cs typeface="Arial"/>
                <a:sym typeface="Arial"/>
              </a:endParaRPr>
            </a:p>
          </p:txBody>
        </p:sp>
        <p:sp>
          <p:nvSpPr>
            <p:cNvPr id="171" name="Google Shape;171;p8"/>
            <p:cNvSpPr txBox="1"/>
            <p:nvPr/>
          </p:nvSpPr>
          <p:spPr>
            <a:xfrm>
              <a:off x="3002746" y="2212621"/>
              <a:ext cx="138371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Bài tập</a:t>
              </a:r>
              <a:endParaRPr sz="2800" b="1">
                <a:solidFill>
                  <a:srgbClr val="FF0000"/>
                </a:solidFill>
                <a:latin typeface="Arial"/>
                <a:ea typeface="Arial"/>
                <a:cs typeface="Arial"/>
                <a:sym typeface="Arial"/>
              </a:endParaRPr>
            </a:p>
          </p:txBody>
        </p:sp>
      </p:grpSp>
      <p:pic>
        <p:nvPicPr>
          <p:cNvPr id="172" name="Google Shape;172;p8"/>
          <p:cNvPicPr preferRelativeResize="0"/>
          <p:nvPr/>
        </p:nvPicPr>
        <p:blipFill rotWithShape="1">
          <a:blip r:embed="rId4">
            <a:alphaModFix/>
          </a:blip>
          <a:srcRect/>
          <a:stretch/>
        </p:blipFill>
        <p:spPr>
          <a:xfrm>
            <a:off x="7144608" y="2031643"/>
            <a:ext cx="4029898" cy="40556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8"/>
                                        </p:tgtEl>
                                        <p:attrNameLst>
                                          <p:attrName>style.visibility</p:attrName>
                                        </p:attrNameLst>
                                      </p:cBhvr>
                                      <p:to>
                                        <p:strVal val="visible"/>
                                      </p:to>
                                    </p:set>
                                    <p:animEffect transition="in" filter="fade">
                                      <p:cBhvr>
                                        <p:cTn id="12"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479</Words>
  <Application>Microsoft Office PowerPoint</Application>
  <PresentationFormat>Custom</PresentationFormat>
  <Paragraphs>58</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Noto Sans Symbols</vt:lpstr>
      <vt:lpstr>Tahoma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cp:revision>
  <dcterms:created xsi:type="dcterms:W3CDTF">2022-01-27T15:18:21Z</dcterms:created>
  <dcterms:modified xsi:type="dcterms:W3CDTF">2024-04-05T06:52:22Z</dcterms:modified>
</cp:coreProperties>
</file>