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7" roundtripDataSignature="AMtx7mi7kUVQ/NdQ+AWYdCu0YvPjxv59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DAAD86-B65A-49EB-971D-4CD464CC2273}">
  <a:tblStyle styleId="{EFDAAD86-B65A-49EB-971D-4CD464CC227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194" name="Google Shape;19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  <p:sp>
        <p:nvSpPr>
          <p:cNvPr id="259" name="Google Shape;25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d503ba38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6d503ba38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6d503ba38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34.png"/><Relationship Id="rId13" Type="http://schemas.openxmlformats.org/officeDocument/2006/relationships/image" Target="../media/image41.png"/><Relationship Id="rId12" Type="http://schemas.openxmlformats.org/officeDocument/2006/relationships/slide" Target="/ppt/slides/slide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21.gif"/><Relationship Id="rId14" Type="http://schemas.openxmlformats.org/officeDocument/2006/relationships/image" Target="../media/image37.png"/><Relationship Id="rId5" Type="http://schemas.openxmlformats.org/officeDocument/2006/relationships/image" Target="../media/image20.png"/><Relationship Id="rId6" Type="http://schemas.openxmlformats.org/officeDocument/2006/relationships/image" Target="../media/image27.gif"/><Relationship Id="rId7" Type="http://schemas.openxmlformats.org/officeDocument/2006/relationships/image" Target="../media/image24.png"/><Relationship Id="rId8" Type="http://schemas.openxmlformats.org/officeDocument/2006/relationships/image" Target="../media/image25.gif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4.xml"/><Relationship Id="rId10" Type="http://schemas.openxmlformats.org/officeDocument/2006/relationships/image" Target="../media/image35.png"/><Relationship Id="rId13" Type="http://schemas.openxmlformats.org/officeDocument/2006/relationships/slide" Target="/ppt/slides/slide17.xml"/><Relationship Id="rId12" Type="http://schemas.openxmlformats.org/officeDocument/2006/relationships/slide" Target="/ppt/slides/slide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Relationship Id="rId15" Type="http://schemas.openxmlformats.org/officeDocument/2006/relationships/slide" Target="/ppt/slides/slide16.xml"/><Relationship Id="rId14" Type="http://schemas.openxmlformats.org/officeDocument/2006/relationships/image" Target="../media/image37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39.png"/><Relationship Id="rId8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Relationship Id="rId5" Type="http://schemas.openxmlformats.org/officeDocument/2006/relationships/slide" Target="/ppt/slides/slide13.xml"/><Relationship Id="rId6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Relationship Id="rId5" Type="http://schemas.openxmlformats.org/officeDocument/2006/relationships/slide" Target="/ppt/slides/slide13.xml"/><Relationship Id="rId6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Relationship Id="rId5" Type="http://schemas.openxmlformats.org/officeDocument/2006/relationships/slide" Target="/ppt/slides/slide13.xml"/><Relationship Id="rId6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43.png"/><Relationship Id="rId5" Type="http://schemas.openxmlformats.org/officeDocument/2006/relationships/slide" Target="/ppt/slides/slide13.xml"/><Relationship Id="rId6" Type="http://schemas.openxmlformats.org/officeDocument/2006/relationships/image" Target="../media/image4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399108" y="2226021"/>
            <a:ext cx="785824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TIN 3 - TUẦN 33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9"/>
          <p:cNvGrpSpPr/>
          <p:nvPr/>
        </p:nvGrpSpPr>
        <p:grpSpPr>
          <a:xfrm>
            <a:off x="4057737" y="320143"/>
            <a:ext cx="4353220" cy="701545"/>
            <a:chOff x="4057737" y="593505"/>
            <a:chExt cx="4353220" cy="701545"/>
          </a:xfrm>
        </p:grpSpPr>
        <p:sp>
          <p:nvSpPr>
            <p:cNvPr id="181" name="Google Shape;181;p9"/>
            <p:cNvSpPr/>
            <p:nvPr/>
          </p:nvSpPr>
          <p:spPr>
            <a:xfrm>
              <a:off x="4057737" y="593505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VẬN DỤNG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2" name="Google Shape;18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94959" y="612965"/>
              <a:ext cx="695907" cy="6684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1" y="1447203"/>
            <a:ext cx="4321628" cy="3059906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id="188" name="Google Shape;1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4611" y="1447203"/>
            <a:ext cx="4079875" cy="3059906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189" name="Google Shape;189;p10"/>
          <p:cNvSpPr txBox="1"/>
          <p:nvPr/>
        </p:nvSpPr>
        <p:spPr>
          <a:xfrm>
            <a:off x="2109684" y="4854332"/>
            <a:ext cx="79867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Nhiều loài chim đang bị săn bắt theo kiểu “tận diệt”.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Các em hãy chung tay giải cứu các loài chim bằng cách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trả lời đúng các câu hỏi </a:t>
            </a:r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1650610" y="274640"/>
            <a:ext cx="8904848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giải cứu loài chim.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1"/>
          <p:cNvGrpSpPr/>
          <p:nvPr/>
        </p:nvGrpSpPr>
        <p:grpSpPr>
          <a:xfrm>
            <a:off x="-675249" y="-188774"/>
            <a:ext cx="12590584" cy="6714126"/>
            <a:chOff x="-1035896" y="-1421250"/>
            <a:chExt cx="13540209" cy="7863124"/>
          </a:xfrm>
        </p:grpSpPr>
        <p:grpSp>
          <p:nvGrpSpPr>
            <p:cNvPr id="197" name="Google Shape;197;p11"/>
            <p:cNvGrpSpPr/>
            <p:nvPr/>
          </p:nvGrpSpPr>
          <p:grpSpPr>
            <a:xfrm>
              <a:off x="-1035896" y="-1421250"/>
              <a:ext cx="13294897" cy="7863124"/>
              <a:chOff x="-1035896" y="-1394698"/>
              <a:chExt cx="13294897" cy="7863124"/>
            </a:xfrm>
          </p:grpSpPr>
          <p:pic>
            <p:nvPicPr>
              <p:cNvPr id="198" name="Google Shape;198;p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7001" y="-745266"/>
                <a:ext cx="12192000" cy="72136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9" name="Google Shape;199;p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-1035896" y="-1394698"/>
                <a:ext cx="6324600" cy="5048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0" name="Google Shape;200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6300658" y="0"/>
              <a:ext cx="6203655" cy="5048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22406">
            <a:off x="2093927" y="2156049"/>
            <a:ext cx="1195163" cy="91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05204" y="1201545"/>
            <a:ext cx="1118254" cy="188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55563" y="1839965"/>
            <a:ext cx="940733" cy="117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55563" y="1640104"/>
            <a:ext cx="934166" cy="1572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Ã¬nh áº£nh cÃ³ liÃªn quan" id="205" name="Google Shape;205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7770597" y="2214050"/>
            <a:ext cx="1303550" cy="138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13423" y="1676512"/>
            <a:ext cx="934166" cy="1572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565418">
            <a:off x="12632973" y="896888"/>
            <a:ext cx="1497875" cy="145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-2067509" y="1471252"/>
            <a:ext cx="1082331" cy="129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-827118">
            <a:off x="1237818" y="2853880"/>
            <a:ext cx="3015115" cy="393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Tai nguyen thiet ke tro choi\Bảng gỗ\images.jpg" id="210" name="Google Shape;210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14051" y="843405"/>
            <a:ext cx="2538885" cy="2550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1"/>
          <p:cNvSpPr txBox="1"/>
          <p:nvPr/>
        </p:nvSpPr>
        <p:spPr>
          <a:xfrm>
            <a:off x="5291524" y="1801648"/>
            <a:ext cx="179087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GIẢI CỨU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LOÀI CHIM</a:t>
            </a:r>
            <a:endParaRPr/>
          </a:p>
        </p:txBody>
      </p:sp>
      <p:pic>
        <p:nvPicPr>
          <p:cNvPr descr="C:\Users\ADMIN\Desktop\Tai nguyen thiet ke tro choi\Angry birds epic birds\1505573783630 (2).png" id="212" name="Google Shape;212;p11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729427" y="3475908"/>
            <a:ext cx="934118" cy="56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699281" y="4206151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6641" y="1307076"/>
            <a:ext cx="1334549" cy="989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12"/>
          <p:cNvGrpSpPr/>
          <p:nvPr/>
        </p:nvGrpSpPr>
        <p:grpSpPr>
          <a:xfrm>
            <a:off x="1901020" y="953877"/>
            <a:ext cx="865791" cy="1696390"/>
            <a:chOff x="3041936" y="0"/>
            <a:chExt cx="1154388" cy="2261853"/>
          </a:xfrm>
        </p:grpSpPr>
        <p:pic>
          <p:nvPicPr>
            <p:cNvPr id="221" name="Google Shape;221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50125" y="542617"/>
              <a:ext cx="946199" cy="17192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41936" y="0"/>
              <a:ext cx="1154388" cy="1943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3" name="Google Shape;22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12076" y="1307076"/>
            <a:ext cx="1213321" cy="9856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2"/>
          <p:cNvGrpSpPr/>
          <p:nvPr/>
        </p:nvGrpSpPr>
        <p:grpSpPr>
          <a:xfrm>
            <a:off x="3082646" y="953877"/>
            <a:ext cx="925178" cy="1457325"/>
            <a:chOff x="4240362" y="1928291"/>
            <a:chExt cx="1233570" cy="1943100"/>
          </a:xfrm>
        </p:grpSpPr>
        <p:pic>
          <p:nvPicPr>
            <p:cNvPr id="225" name="Google Shape;225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40329" y="2858252"/>
              <a:ext cx="1133603" cy="908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40362" y="1928291"/>
              <a:ext cx="1154388" cy="1943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40866" y="1585016"/>
            <a:ext cx="1154255" cy="97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28827" y="1071243"/>
            <a:ext cx="865791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1204217">
            <a:off x="5284616" y="1566117"/>
            <a:ext cx="1025957" cy="101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01593" y="1071243"/>
            <a:ext cx="865791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>
            <a:hlinkClick action="ppaction://hlinksldjump" r:id="rId11"/>
          </p:cNvPr>
          <p:cNvSpPr/>
          <p:nvPr/>
        </p:nvSpPr>
        <p:spPr>
          <a:xfrm>
            <a:off x="2145341" y="888142"/>
            <a:ext cx="420392" cy="400421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32" name="Google Shape;232;p12">
            <a:hlinkClick action="ppaction://hlinksldjump" r:id="rId12"/>
          </p:cNvPr>
          <p:cNvSpPr/>
          <p:nvPr/>
        </p:nvSpPr>
        <p:spPr>
          <a:xfrm>
            <a:off x="3307087" y="888142"/>
            <a:ext cx="420392" cy="400421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33" name="Google Shape;233;p12">
            <a:hlinkClick action="ppaction://hlinksldjump" r:id="rId13"/>
          </p:cNvPr>
          <p:cNvSpPr/>
          <p:nvPr/>
        </p:nvSpPr>
        <p:spPr>
          <a:xfrm>
            <a:off x="5631593" y="925783"/>
            <a:ext cx="420392" cy="400421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624919" y="-28156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495376" y="-2827564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55537" y="-283299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523575" y="-2812574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39219" y="-27013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853519" y="-25870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67819" y="-24727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082119" y="-23584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196419" y="-22441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310719" y="-21298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425019" y="-20155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39319" y="-19012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653619" y="-17869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767919" y="-16726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82219" y="-15583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96519" y="-14440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110819" y="-13297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25119" y="-12154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339419" y="-11011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53719" y="-9868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/>
          <p:nvPr/>
        </p:nvSpPr>
        <p:spPr>
          <a:xfrm>
            <a:off x="4439180" y="925783"/>
            <a:ext cx="420392" cy="400421"/>
          </a:xfrm>
          <a:prstGeom prst="ellipse">
            <a:avLst/>
          </a:prstGeom>
          <a:solidFill>
            <a:srgbClr val="FFFF0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sng" cap="none" strike="noStrike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</a:t>
            </a:r>
            <a:endParaRPr b="0" i="0" sz="2700" u="none" cap="none" strike="noStrike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>
            <a:hlinkClick action="ppaction://hlinkshowjump?jump=lastslide"/>
          </p:cNvPr>
          <p:cNvSpPr/>
          <p:nvPr/>
        </p:nvSpPr>
        <p:spPr>
          <a:xfrm>
            <a:off x="11125200" y="6153150"/>
            <a:ext cx="800100" cy="70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9643" y="60000"/>
                </a:moveTo>
                <a:lnTo>
                  <a:pt x="20357" y="15000"/>
                </a:lnTo>
                <a:lnTo>
                  <a:pt x="20357" y="105000"/>
                </a:lnTo>
                <a:close/>
              </a:path>
              <a:path extrusionOk="0" fill="darken" h="120000" w="120000">
                <a:moveTo>
                  <a:pt x="99643" y="60000"/>
                </a:moveTo>
                <a:lnTo>
                  <a:pt x="20357" y="15000"/>
                </a:lnTo>
                <a:lnTo>
                  <a:pt x="20357" y="105000"/>
                </a:lnTo>
                <a:close/>
              </a:path>
              <a:path extrusionOk="0" fill="none" h="120000" w="120000">
                <a:moveTo>
                  <a:pt x="99643" y="60000"/>
                </a:moveTo>
                <a:lnTo>
                  <a:pt x="20357" y="105000"/>
                </a:lnTo>
                <a:lnTo>
                  <a:pt x="20357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wooden-board-theme-image-1-vector-clip-art_csp9738361.jpg" id="262" name="Google Shape;26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0680" y="330798"/>
            <a:ext cx="9174479" cy="4063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wooden-board-theme-image-1-vector-clip-art_csp9738361.jpg" id="263" name="Google Shape;26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2480" y="3784981"/>
            <a:ext cx="6441141" cy="320151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3"/>
          <p:cNvSpPr txBox="1"/>
          <p:nvPr/>
        </p:nvSpPr>
        <p:spPr>
          <a:xfrm>
            <a:off x="2852480" y="1447542"/>
            <a:ext cx="6760464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Cô giáo yêu cầu các bạn tính chu vi và diện tích mặt bàn đang ngồi học.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Hãy xác định: Những gì đã cho? </a:t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4320683" y="4425775"/>
            <a:ext cx="39492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Mặt bàn HCN; Công thức tính chu vi và diện</a:t>
            </a:r>
            <a:br>
              <a:rPr b="1" i="0" lang="en-US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tích HCN; Cách đo khoảng cách; Thước đo </a:t>
            </a:r>
            <a:endParaRPr b="1" i="0" sz="24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\Desktop\Tai nguyen thiet ke tro choi\Bảng gỗ\Picture1 (2).png" id="266" name="Google Shape;266;p13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61114" y="5501387"/>
            <a:ext cx="1385171" cy="588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7181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wooden-board-theme-image-1-vector-clip-art_csp9738361.jpg" id="272" name="Google Shape;2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8694" y="3949135"/>
            <a:ext cx="6091518" cy="236299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3913094" y="4538146"/>
            <a:ext cx="4343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Tính chu vi, diện tích của mặt bàn đang ngồi học.</a:t>
            </a:r>
            <a:endParaRPr b="1" i="0" sz="24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\Desktop\Giai cuu con vat\wooden-board-theme-image-1-vector-clip-art_csp9738361.jpg" id="274" name="Google Shape;27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0680" y="330798"/>
            <a:ext cx="9174479" cy="406341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/>
          <p:nvPr/>
        </p:nvSpPr>
        <p:spPr>
          <a:xfrm>
            <a:off x="2852480" y="1447542"/>
            <a:ext cx="6760464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Cô giáo yêu cầu các bạn tính chu vi và diện tích mặt bàn đang ngồi học.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Hãy xác định: cần làm gì? </a:t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\Desktop\Tai nguyen thiet ke tro choi\Bảng gỗ\Picture1 (2).png" id="276" name="Google Shape;276;p14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61114" y="5501387"/>
            <a:ext cx="1385171" cy="588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wooden-board-theme-image-1-vector-clip-art_csp9738361.jpg" id="282" name="Google Shape;28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7168" y="3841557"/>
            <a:ext cx="5301502" cy="236299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5"/>
          <p:cNvSpPr txBox="1"/>
          <p:nvPr/>
        </p:nvSpPr>
        <p:spPr>
          <a:xfrm>
            <a:off x="4437831" y="4501415"/>
            <a:ext cx="32877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Quần áo, cách gấp quần áo</a:t>
            </a:r>
            <a:endParaRPr b="1" i="0" sz="24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\Desktop\Giai cuu con vat\wooden-board-theme-image-1-vector-clip-art_csp9738361.jpg" id="284" name="Google Shape;2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0681" y="330798"/>
            <a:ext cx="8629426" cy="384908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5"/>
          <p:cNvSpPr txBox="1"/>
          <p:nvPr/>
        </p:nvSpPr>
        <p:spPr>
          <a:xfrm>
            <a:off x="2565162" y="1544953"/>
            <a:ext cx="67604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Mẹ bảo em gấp quần áo của mình.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Hãy xác định: những gì đã cho?</a:t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\Desktop\Tai nguyen thiet ke tro choi\Bảng gỗ\Picture1 (2).png" id="286" name="Google Shape;286;p15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61114" y="5501387"/>
            <a:ext cx="1385171" cy="588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Giai cuu con vat\wooden-board-theme-image-1-vector-clip-art_csp9738361.jpg" id="292" name="Google Shape;29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0681" y="330798"/>
            <a:ext cx="8629426" cy="384908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2565162" y="1544953"/>
            <a:ext cx="67604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Mẹ bảo em gấp quần áo của mình.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Hãy xác định: sản phẩm tạo ra là gì?</a:t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\Desktop\Giai cuu con vat\wooden-board-theme-image-1-vector-clip-art_csp9738361.jpg" id="294" name="Google Shape;2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7168" y="3841557"/>
            <a:ext cx="5301502" cy="236299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6"/>
          <p:cNvSpPr txBox="1"/>
          <p:nvPr/>
        </p:nvSpPr>
        <p:spPr>
          <a:xfrm>
            <a:off x="4349348" y="4589517"/>
            <a:ext cx="37371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Quần áo sau khi đã gấp</a:t>
            </a:r>
            <a:endParaRPr b="1" i="0" sz="24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\Desktop\Tai nguyen thiet ke tro choi\Bảng gỗ\Picture1 (2).png" id="296" name="Google Shape;296;p16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61114" y="5501387"/>
            <a:ext cx="1385171" cy="588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/>
          <p:nvPr/>
        </p:nvSpPr>
        <p:spPr>
          <a:xfrm>
            <a:off x="4338950" y="528866"/>
            <a:ext cx="3726873" cy="7481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3949421" y="2081080"/>
            <a:ext cx="7281481" cy="2652285"/>
          </a:xfrm>
          <a:prstGeom prst="horizontalScroll">
            <a:avLst>
              <a:gd fmla="val 12500" name="adj"/>
            </a:avLst>
          </a:prstGeom>
          <a:solidFill>
            <a:srgbClr val="CC00CC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Trước khi thực hiện một nhiệm vụ, cần xác định những gì đã cho, cần làm gì hay tạo ra sản phẩm nào.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7"/>
          <p:cNvGrpSpPr/>
          <p:nvPr/>
        </p:nvGrpSpPr>
        <p:grpSpPr>
          <a:xfrm>
            <a:off x="732813" y="1627874"/>
            <a:ext cx="3216608" cy="4511429"/>
            <a:chOff x="1082437" y="1224464"/>
            <a:chExt cx="3216608" cy="4511429"/>
          </a:xfrm>
        </p:grpSpPr>
        <p:pic>
          <p:nvPicPr>
            <p:cNvPr id="304" name="Google Shape;304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17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d503ba384_0_0"/>
          <p:cNvSpPr/>
          <p:nvPr/>
        </p:nvSpPr>
        <p:spPr>
          <a:xfrm>
            <a:off x="5486401" y="943428"/>
            <a:ext cx="1335300" cy="12423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6d503ba384_0_0"/>
          <p:cNvSpPr/>
          <p:nvPr/>
        </p:nvSpPr>
        <p:spPr>
          <a:xfrm>
            <a:off x="2399108" y="2226021"/>
            <a:ext cx="78582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GIẢI QUYẾT VẤN ĐỀ VỚI </a:t>
            </a:r>
            <a:endParaRPr b="1" i="0" sz="40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SỰ TRỢ GIÚP CỦA MÁY TÍNH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4400898" y="531867"/>
            <a:ext cx="3457933" cy="595983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ÔN BÀI CŨ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2057400" y="1667436"/>
            <a:ext cx="7893424" cy="2985246"/>
            <a:chOff x="5425299" y="2918692"/>
            <a:chExt cx="8213260" cy="4906438"/>
          </a:xfrm>
        </p:grpSpPr>
        <p:sp>
          <p:nvSpPr>
            <p:cNvPr id="104" name="Google Shape;104;p2"/>
            <p:cNvSpPr/>
            <p:nvPr/>
          </p:nvSpPr>
          <p:spPr>
            <a:xfrm>
              <a:off x="5752034" y="3614082"/>
              <a:ext cx="7765518" cy="3515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Em hãy diễn đạt câu tục ngữ sau theo cách nói “</a:t>
              </a:r>
              <a:r>
                <a:rPr b="0" i="0" lang="en-US" sz="3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Nếu…thì…</a:t>
              </a:r>
              <a:r>
                <a:rPr b="0" i="0" lang="en-US" sz="32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”:</a:t>
              </a:r>
              <a:endParaRPr/>
            </a:p>
            <a:p>
              <a:pPr indent="0" lvl="0" marL="0" marR="0" rtl="0" algn="ctr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Bao giờ cho đến tháng năm</a:t>
              </a:r>
              <a:br>
                <a:rPr b="0" i="0" lang="en-US" sz="32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US" sz="32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Thổi nồi cơm nếp vừa nằm vừa ăn.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425299" y="2918692"/>
              <a:ext cx="8213260" cy="4906438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2057400" y="5096435"/>
            <a:ext cx="7893424" cy="108921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đến tháng năm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thổi nồi cơm nếp vừa nằm, vừa ăn.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/>
        </p:nvSpPr>
        <p:spPr>
          <a:xfrm>
            <a:off x="2792374" y="1745485"/>
            <a:ext cx="6916404" cy="1874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BÀI 30</a:t>
            </a:r>
            <a:endParaRPr b="1" i="0" sz="4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XÁC ĐỊNH NHIỆM VỤ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4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19" name="Google Shape;119;p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4"/>
          <p:cNvSpPr/>
          <p:nvPr/>
        </p:nvSpPr>
        <p:spPr>
          <a:xfrm>
            <a:off x="1077201" y="4924986"/>
            <a:ext cx="4678140" cy="1313881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Cô giáo giao nhiệm vụ cho mỗi bạn: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Gấp con ếch bằng một tờ giấy màu xanh.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307" y="1019112"/>
            <a:ext cx="4745375" cy="386553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5970494" y="1869141"/>
            <a:ext cx="5351929" cy="2677559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33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xác định với nhiệm vụ này thì </a:t>
            </a:r>
            <a:r>
              <a:rPr b="0" i="0" lang="en-US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những gì đã cho </a:t>
            </a:r>
            <a:r>
              <a:rPr b="0" i="0" lang="en-US" sz="23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b="0" i="0" lang="en-US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sản phẩm tạo ra</a:t>
            </a:r>
            <a:r>
              <a:rPr b="0" i="0" lang="en-US" sz="23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là gì?</a:t>
            </a:r>
            <a:endParaRPr b="1" i="0" sz="23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5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0" name="Google Shape;130;p5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1" name="Google Shape;13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5"/>
          <p:cNvSpPr/>
          <p:nvPr/>
        </p:nvSpPr>
        <p:spPr>
          <a:xfrm>
            <a:off x="1104095" y="4898092"/>
            <a:ext cx="4678140" cy="1313881"/>
          </a:xfrm>
          <a:prstGeom prst="roundRect">
            <a:avLst>
              <a:gd fmla="val 16667" name="adj"/>
            </a:avLst>
          </a:prstGeom>
          <a:solidFill>
            <a:srgbClr val="E1EFD8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Cô giáo giao nhiệm vụ cho mỗi bạn: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Gấp con ếch bằng một tờ giấy màu xanh.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201" y="1019112"/>
            <a:ext cx="4745375" cy="386553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6333565" y="1519518"/>
            <a:ext cx="4746812" cy="3818964"/>
          </a:xfrm>
          <a:prstGeom prst="roundRect">
            <a:avLst>
              <a:gd fmla="val 16667" name="adj"/>
            </a:avLst>
          </a:prstGeom>
          <a:solidFill>
            <a:srgbClr val="FFE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 Những gì đã cho là: 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2575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Calibri"/>
              <a:buChar char="-"/>
            </a:pPr>
            <a:r>
              <a:rPr b="0" i="0" lang="en-US" sz="24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Tờ giấy màu xanh; </a:t>
            </a:r>
            <a:endParaRPr b="0" i="0" sz="2400" u="none" cap="none" strike="noStrike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2575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Calibri"/>
              <a:buChar char="-"/>
            </a:pPr>
            <a:r>
              <a:rPr b="0" i="0" lang="en-US" sz="24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Cách gấp con ếch đã được học. </a:t>
            </a:r>
            <a:endParaRPr b="0" i="0" sz="2400" u="none" cap="none" strike="noStrike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• Sản phẩm tạo ra là: 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US" sz="24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Con ếch giấy màu xanh.</a:t>
            </a:r>
            <a:endParaRPr b="0" i="0" sz="2400" u="none" cap="none" strike="noStrike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>
            <a:off x="1042133" y="295355"/>
            <a:ext cx="10094441" cy="1016803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1313" lvl="0" marL="341313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Trong giờ học Toán, cô giáo giao nhiệm vụ cho cả lớp thực hiện dãy phép tính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68 + 16 : 2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526728" y="1592542"/>
            <a:ext cx="7864238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Noto Sans Symbols"/>
              <a:buChar char="❖"/>
            </a:pPr>
            <a:r>
              <a:rPr b="0" i="0" lang="en-US" sz="23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Với nhiệm vụ trên, hai bạn An và Hoa xác định như sau:</a:t>
            </a:r>
            <a:endParaRPr b="0" i="0" sz="23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2" name="Google Shape;142;p6"/>
          <p:cNvGraphicFramePr/>
          <p:nvPr/>
        </p:nvGraphicFramePr>
        <p:xfrm>
          <a:off x="1173557" y="23131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{EFDAAD86-B65A-49EB-971D-4CD464CC2273}</a:tableStyleId>
              </a:tblPr>
              <a:tblGrid>
                <a:gridCol w="2905250"/>
                <a:gridCol w="3521125"/>
              </a:tblGrid>
              <a:tr h="55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Bạn An xác định nhiệm vụ</a:t>
                      </a:r>
                      <a:endParaRPr sz="23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Bạn Hoa xác định nhiệm vụ</a:t>
                      </a:r>
                      <a:endParaRPr sz="23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564800">
                <a:tc>
                  <a:txBody>
                    <a:bodyPr/>
                    <a:lstStyle/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Những gì đã cho: </a:t>
                      </a:r>
                      <a:endParaRPr/>
                    </a:p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 Dãy phép tính </a:t>
                      </a:r>
                      <a:endParaRPr/>
                    </a:p>
                    <a:p>
                      <a:pPr indent="2317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68 + 16 : 2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Những gì đã cho: 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7800" lvl="0" marL="177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-"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Dãy phép tính 68 + 16 : 2 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7800" lvl="0" marL="177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-"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Quy tắc về thứ tự ưu tiên thực hiện các phép tính.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1296525">
                <a:tc>
                  <a:txBody>
                    <a:bodyPr/>
                    <a:lstStyle/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Việc cần làm:</a:t>
                      </a:r>
                      <a:endParaRPr/>
                    </a:p>
                    <a:p>
                      <a:pPr indent="-233363" lvl="0" marL="287338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 Tính giá trị của dãy phép tính trên.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Việc cần làm:</a:t>
                      </a:r>
                      <a:endParaRPr/>
                    </a:p>
                    <a:p>
                      <a:pPr indent="-231775" lvl="0" marL="2317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- Tính giá trị của dãy phép tính trên.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43" name="Google Shape;143;p6"/>
          <p:cNvGrpSpPr/>
          <p:nvPr/>
        </p:nvGrpSpPr>
        <p:grpSpPr>
          <a:xfrm>
            <a:off x="7997588" y="2038818"/>
            <a:ext cx="3512996" cy="3375012"/>
            <a:chOff x="7983941" y="2602711"/>
            <a:chExt cx="3512996" cy="3375012"/>
          </a:xfrm>
        </p:grpSpPr>
        <p:grpSp>
          <p:nvGrpSpPr>
            <p:cNvPr id="144" name="Google Shape;144;p6"/>
            <p:cNvGrpSpPr/>
            <p:nvPr/>
          </p:nvGrpSpPr>
          <p:grpSpPr>
            <a:xfrm>
              <a:off x="7983941" y="2602711"/>
              <a:ext cx="3512996" cy="3375012"/>
              <a:chOff x="1265496" y="1987076"/>
              <a:chExt cx="4353025" cy="3993026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1265496" y="1987076"/>
                <a:ext cx="4353025" cy="3993026"/>
              </a:xfrm>
              <a:prstGeom prst="roundRect">
                <a:avLst>
                  <a:gd fmla="val 16667" name="adj"/>
                </a:avLst>
              </a:prstGeom>
              <a:solidFill>
                <a:srgbClr val="FFE1FF"/>
              </a:solidFill>
              <a:ln cap="flat" cmpd="sng" w="28575">
                <a:solidFill>
                  <a:srgbClr val="FF33C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6" name="Google Shape;146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246348" y="2265129"/>
                <a:ext cx="2113902" cy="105823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7" name="Google Shape;147;p6"/>
            <p:cNvSpPr/>
            <p:nvPr/>
          </p:nvSpPr>
          <p:spPr>
            <a:xfrm>
              <a:off x="8065827" y="4031946"/>
              <a:ext cx="3330057" cy="179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trao đổi với bạn và cho biết bạn nào xác định nhiệm vụ đầy đủ hơn?</a:t>
              </a:r>
              <a:endParaRPr b="0" i="0" sz="23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8" name="Google Shape;148;p6"/>
          <p:cNvGraphicFramePr/>
          <p:nvPr/>
        </p:nvGraphicFramePr>
        <p:xfrm>
          <a:off x="4078797" y="23185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{EFDAAD86-B65A-49EB-971D-4CD464CC2273}</a:tableStyleId>
              </a:tblPr>
              <a:tblGrid>
                <a:gridCol w="3521125"/>
              </a:tblGrid>
              <a:tr h="55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Bạn Hoa xác định nhiệm vụ</a:t>
                      </a:r>
                      <a:endParaRPr sz="23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</a:tr>
              <a:tr h="156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Những gì đã cho: 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7800" lvl="0" marL="177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-"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Dãy phép tính 68 + 16 : 2 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77800" lvl="0" marL="1778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Char char="-"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Quy tắc về thứ tự ưu tiên thực hiện các phép tính.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129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• Việc cần làm:</a:t>
                      </a:r>
                      <a:endParaRPr/>
                    </a:p>
                    <a:p>
                      <a:pPr indent="-231775" lvl="0" marL="2317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- Tính giá trị của dãy phép tính trên.</a:t>
                      </a:r>
                      <a:endParaRPr sz="2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>
            <a:off x="4085032" y="267878"/>
            <a:ext cx="4353220" cy="7015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i="0" sz="32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220" y="300501"/>
            <a:ext cx="695325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7"/>
          <p:cNvGrpSpPr/>
          <p:nvPr/>
        </p:nvGrpSpPr>
        <p:grpSpPr>
          <a:xfrm>
            <a:off x="685802" y="1326639"/>
            <a:ext cx="5714998" cy="4872455"/>
            <a:chOff x="766484" y="1326639"/>
            <a:chExt cx="5714998" cy="4872455"/>
          </a:xfrm>
        </p:grpSpPr>
        <p:sp>
          <p:nvSpPr>
            <p:cNvPr id="156" name="Google Shape;156;p7"/>
            <p:cNvSpPr/>
            <p:nvPr/>
          </p:nvSpPr>
          <p:spPr>
            <a:xfrm>
              <a:off x="766484" y="1326639"/>
              <a:ext cx="5714998" cy="4872455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914400" y="1589908"/>
              <a:ext cx="5567082" cy="2263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300"/>
                <a:buFont typeface="Noto Sans Symbols"/>
                <a:buChar char="❖"/>
              </a:pPr>
              <a:r>
                <a:rPr b="0" i="0" lang="en-US" sz="23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Cô giáo giao nhiệm vụ cho mỗi bạn: </a:t>
              </a:r>
              <a:endParaRPr b="0" i="0" sz="23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57200" lvl="0" marL="457200" marR="0" rtl="0" algn="just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SzPts val="2300"/>
                <a:buFont typeface="Calibri"/>
                <a:buAutoNum type="alphaLcPeriod"/>
              </a:pPr>
              <a:r>
                <a:rPr b="0" i="0" lang="en-US" sz="23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Dùng một tờ giấy màu vàng để gấp và cắt thành ngôi sao năm cánh. </a:t>
              </a:r>
              <a:endParaRPr b="0" i="0" sz="23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57200" lvl="0" marL="457200" marR="0" rtl="0" algn="just">
                <a:lnSpc>
                  <a:spcPct val="114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SzPts val="2300"/>
                <a:buFont typeface="Calibri"/>
                <a:buAutoNum type="alphaLcPeriod"/>
              </a:pPr>
              <a:r>
                <a:rPr b="0" i="0" lang="en-US" sz="2300" u="none" cap="none" strike="noStrike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Tạo trang trình chiếu về cơ quan tuần hoàn của con người.</a:t>
              </a:r>
              <a:endParaRPr b="1" i="0" sz="23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" name="Google Shape;15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83490" y="3903764"/>
              <a:ext cx="2498868" cy="204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28979" y="3890318"/>
              <a:ext cx="2608590" cy="20286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7"/>
          <p:cNvGrpSpPr/>
          <p:nvPr/>
        </p:nvGrpSpPr>
        <p:grpSpPr>
          <a:xfrm>
            <a:off x="6548716" y="1146412"/>
            <a:ext cx="5043071" cy="5139785"/>
            <a:chOff x="6548716" y="1146412"/>
            <a:chExt cx="5043071" cy="5139785"/>
          </a:xfrm>
        </p:grpSpPr>
        <p:grpSp>
          <p:nvGrpSpPr>
            <p:cNvPr id="161" name="Google Shape;161;p7"/>
            <p:cNvGrpSpPr/>
            <p:nvPr/>
          </p:nvGrpSpPr>
          <p:grpSpPr>
            <a:xfrm>
              <a:off x="6548716" y="1146412"/>
              <a:ext cx="5043071" cy="5139785"/>
              <a:chOff x="6964953" y="1989766"/>
              <a:chExt cx="5043071" cy="5139785"/>
            </a:xfrm>
          </p:grpSpPr>
          <p:grpSp>
            <p:nvGrpSpPr>
              <p:cNvPr id="162" name="Google Shape;162;p7"/>
              <p:cNvGrpSpPr/>
              <p:nvPr/>
            </p:nvGrpSpPr>
            <p:grpSpPr>
              <a:xfrm>
                <a:off x="6964953" y="1989766"/>
                <a:ext cx="5043071" cy="5139785"/>
                <a:chOff x="2847" y="1261892"/>
                <a:chExt cx="6248972" cy="6080955"/>
              </a:xfrm>
            </p:grpSpPr>
            <p:sp>
              <p:nvSpPr>
                <p:cNvPr id="163" name="Google Shape;163;p7"/>
                <p:cNvSpPr/>
                <p:nvPr/>
              </p:nvSpPr>
              <p:spPr>
                <a:xfrm>
                  <a:off x="2847" y="1491918"/>
                  <a:ext cx="6248972" cy="5850929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FE1FF"/>
                </a:solidFill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7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2344211" y="1261892"/>
                  <a:ext cx="1889180" cy="13026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7"/>
              <p:cNvSpPr/>
              <p:nvPr/>
            </p:nvSpPr>
            <p:spPr>
              <a:xfrm>
                <a:off x="6964954" y="3077326"/>
                <a:ext cx="5043070" cy="864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2200" u="none" cap="none" strike="noStrike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Em hãy trao đổi với bạn và hoàn thành phiếu học tập sau:</a:t>
                </a:r>
                <a:endParaRPr b="0" i="0" sz="22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66" name="Google Shape;166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64018" y="3108878"/>
              <a:ext cx="4806745" cy="28772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8"/>
          <p:cNvGrpSpPr/>
          <p:nvPr/>
        </p:nvGrpSpPr>
        <p:grpSpPr>
          <a:xfrm>
            <a:off x="4085032" y="317246"/>
            <a:ext cx="4353220" cy="701545"/>
            <a:chOff x="4085032" y="617500"/>
            <a:chExt cx="4353220" cy="701545"/>
          </a:xfrm>
        </p:grpSpPr>
        <p:sp>
          <p:nvSpPr>
            <p:cNvPr id="172" name="Google Shape;172;p8"/>
            <p:cNvSpPr/>
            <p:nvPr/>
          </p:nvSpPr>
          <p:spPr>
            <a:xfrm>
              <a:off x="4085032" y="617500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LUYỆN TẬP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3" name="Google Shape;17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86220" y="650123"/>
              <a:ext cx="695325" cy="6477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74" name="Google Shape;174;p8"/>
          <p:cNvGraphicFramePr/>
          <p:nvPr/>
        </p:nvGraphicFramePr>
        <p:xfrm>
          <a:off x="1215945" y="19652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{EFDAAD86-B65A-49EB-971D-4CD464CC2273}</a:tableStyleId>
              </a:tblPr>
              <a:tblGrid>
                <a:gridCol w="4611650"/>
                <a:gridCol w="5076975"/>
              </a:tblGrid>
              <a:tr h="489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Nhiệm vụ a</a:t>
                      </a:r>
                      <a:endParaRPr sz="3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Nhiệm vụ b</a:t>
                      </a:r>
                      <a:endParaRPr sz="3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  <a:tr h="1488975">
                <a:tc>
                  <a:txBody>
                    <a:bodyPr/>
                    <a:lstStyle/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Những gì đã cho: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-"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Tờ giấy màu vàng, kéo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42900" lvl="0" marL="342900" marR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-"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Cách gấp, cắt và dán giấy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Những gì đã cho:</a:t>
                      </a:r>
                      <a:endParaRPr/>
                    </a:p>
                    <a:p>
                      <a:pPr indent="-177800" lvl="0" marL="231775" marR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Máy tính có phần mềm PowerPoint, trong máy có ảnh</a:t>
                      </a:r>
                      <a:b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các cơ quan tuần hoàn của người, cách tạo bài trình chiếu đã</a:t>
                      </a:r>
                      <a:b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được học.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1269250">
                <a:tc>
                  <a:txBody>
                    <a:bodyPr/>
                    <a:lstStyle/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Sản phẩm tạo ra là:</a:t>
                      </a:r>
                      <a:endParaRPr/>
                    </a:p>
                    <a:p>
                      <a:pPr indent="53975" lvl="0" marL="0" marR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 Ngôi sao năm cánh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Sản phẩm tạo ra là:</a:t>
                      </a:r>
                      <a:endParaRPr/>
                    </a:p>
                    <a:p>
                      <a:pPr indent="-177800" lvl="0" marL="231775" marR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 Trang trình chiếu về cơ quan tuần hoàn của con người.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