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6858000" cx="12192000"/>
  <p:notesSz cx="6858000" cy="9144000"/>
  <p:embeddedFontLst>
    <p:embeddedFont>
      <p:font typeface="Tahoma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23" roundtripDataSignature="AMtx7mjtvZVcp4fn3CianPktPCfvvsPw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E98779F-77D1-4DDF-931E-1590984999B5}">
  <a:tblStyle styleId="{0E98779F-77D1-4DDF-931E-1590984999B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254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E8EBF5"/>
          </a:solidFill>
        </a:fill>
      </a:tcStyle>
    </a:lastRow>
    <a:seCell>
      <a:tcTxStyle/>
    </a:seCell>
    <a:swCell>
      <a:tcTxStyle/>
    </a:swCell>
    <a:firstRow>
      <a:tcTxStyle b="on" i="off"/>
      <a:tcStyle>
        <a:fill>
          <a:solidFill>
            <a:srgbClr val="E8EBF5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font" Target="fonts/Tahoma-bold.fntdata"/><Relationship Id="rId10" Type="http://schemas.openxmlformats.org/officeDocument/2006/relationships/slide" Target="slides/slide4.xml"/><Relationship Id="rId21" Type="http://schemas.openxmlformats.org/officeDocument/2006/relationships/font" Target="fonts/Tahoma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c5785f624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2c5785f624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2c5785f624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15.png"/><Relationship Id="rId8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2399108" y="2185680"/>
            <a:ext cx="7858240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TIN 3 - TUẦN 28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" name="Google Shape;165;p9"/>
          <p:cNvGraphicFramePr/>
          <p:nvPr/>
        </p:nvGraphicFramePr>
        <p:xfrm>
          <a:off x="394263" y="4913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{0E98779F-77D1-4DDF-931E-1590984999B5}</a:tableStyleId>
              </a:tblPr>
              <a:tblGrid>
                <a:gridCol w="4555100"/>
                <a:gridCol w="3075525"/>
              </a:tblGrid>
              <a:tr h="12010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 u="none" cap="none" strike="noStrike">
                          <a:solidFill>
                            <a:srgbClr val="FF0000"/>
                          </a:solidFill>
                        </a:rPr>
                        <a:t>Bước 1.</a:t>
                      </a:r>
                      <a:r>
                        <a:rPr b="0" lang="en-US" sz="2200" u="none" cap="none" strike="noStrike"/>
                        <a:t> </a:t>
                      </a:r>
                      <a:r>
                        <a:rPr b="1" lang="en-US" sz="2200" u="none" cap="none" strike="noStrike"/>
                        <a:t>Làm ướt hai bàn tay bằng nước; lấy xà phòng vào lòng bàn tay</a:t>
                      </a:r>
                      <a:endParaRPr b="1" sz="2200" u="none" cap="none" strike="noStrike"/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918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0000"/>
                          </a:solidFill>
                        </a:rPr>
                        <a:t>Bước 2.</a:t>
                      </a:r>
                      <a:r>
                        <a:rPr b="1" lang="en-US" sz="2200"/>
                        <a:t> Chà hai lòng bàn tay vào nhau, miết mạnh các kẽ ngón tay.</a:t>
                      </a:r>
                      <a:endParaRPr b="1" sz="2200"/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45725" marB="45725" marR="91450" marL="91450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253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0000"/>
                          </a:solidFill>
                        </a:rPr>
                        <a:t>Bước 3.</a:t>
                      </a:r>
                      <a:r>
                        <a:rPr lang="en-US" sz="2200"/>
                        <a:t> </a:t>
                      </a:r>
                      <a:r>
                        <a:rPr b="1" lang="en-US" sz="2200"/>
                        <a:t>Chà lòng bàn tay này lên mu và kẽ ngoài các ngón tay của bàn tay kia và ngược lại.</a:t>
                      </a:r>
                      <a:endParaRPr b="1" sz="2200"/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902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0000"/>
                          </a:solidFill>
                        </a:rPr>
                        <a:t>Bước 4.</a:t>
                      </a:r>
                      <a:r>
                        <a:rPr lang="en-US" sz="2200"/>
                        <a:t> </a:t>
                      </a:r>
                      <a:r>
                        <a:rPr b="1" lang="en-US" sz="2200"/>
                        <a:t>Xoay các đầu ngón tay này vào lòng bàn tay kia và ngược lại.</a:t>
                      </a:r>
                      <a:endParaRPr b="1" sz="2200"/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600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0000"/>
                          </a:solidFill>
                        </a:rPr>
                        <a:t>Bước 5.</a:t>
                      </a:r>
                      <a:r>
                        <a:rPr lang="en-US" sz="2200"/>
                        <a:t> </a:t>
                      </a:r>
                      <a:r>
                        <a:rPr b="1" lang="en-US" sz="2200"/>
                        <a:t>Rửa sạch tay dưới vòi nước; làm khô tay.</a:t>
                      </a:r>
                      <a:endParaRPr b="1" sz="2200"/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166" name="Google Shape;16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5992" y="552672"/>
            <a:ext cx="2854020" cy="110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9"/>
          <p:cNvPicPr preferRelativeResize="0"/>
          <p:nvPr/>
        </p:nvPicPr>
        <p:blipFill rotWithShape="1">
          <a:blip r:embed="rId4">
            <a:alphaModFix/>
          </a:blip>
          <a:srcRect b="4731" l="0" r="0" t="-1"/>
          <a:stretch/>
        </p:blipFill>
        <p:spPr>
          <a:xfrm>
            <a:off x="5466637" y="1733266"/>
            <a:ext cx="1953605" cy="99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12690" y="2804973"/>
            <a:ext cx="1847920" cy="116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34080" y="4041943"/>
            <a:ext cx="1726530" cy="1099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9"/>
          <p:cNvPicPr preferRelativeResize="0"/>
          <p:nvPr/>
        </p:nvPicPr>
        <p:blipFill rotWithShape="1">
          <a:blip r:embed="rId7">
            <a:alphaModFix/>
          </a:blip>
          <a:srcRect b="0" l="0" r="0" t="2225"/>
          <a:stretch/>
        </p:blipFill>
        <p:spPr>
          <a:xfrm>
            <a:off x="5015681" y="5237343"/>
            <a:ext cx="2952775" cy="1054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9"/>
          <p:cNvGrpSpPr/>
          <p:nvPr/>
        </p:nvGrpSpPr>
        <p:grpSpPr>
          <a:xfrm>
            <a:off x="8120416" y="1542086"/>
            <a:ext cx="3678855" cy="4080680"/>
            <a:chOff x="12923474" y="1108620"/>
            <a:chExt cx="7564808" cy="4074554"/>
          </a:xfrm>
        </p:grpSpPr>
        <p:sp>
          <p:nvSpPr>
            <p:cNvPr id="172" name="Google Shape;172;p9"/>
            <p:cNvSpPr/>
            <p:nvPr/>
          </p:nvSpPr>
          <p:spPr>
            <a:xfrm>
              <a:off x="12923474" y="1108620"/>
              <a:ext cx="7564808" cy="4074554"/>
            </a:xfrm>
            <a:prstGeom prst="roundRect">
              <a:avLst>
                <a:gd fmla="val 16667" name="adj"/>
              </a:avLst>
            </a:prstGeom>
            <a:solidFill>
              <a:srgbClr val="CC00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13010028" y="1867172"/>
              <a:ext cx="7312133" cy="3055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-189865" lvl="0" marL="0" marR="0" rtl="0"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2990"/>
                <a:buFont typeface="Noto Sans Symbols"/>
                <a:buChar char="❖"/>
              </a:pPr>
              <a:r>
                <a:rPr lang="en-US" sz="23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</a:t>
              </a:r>
              <a:r>
                <a:rPr lang="en-US" sz="2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Em hãy cho biết trong năm bước rửa tay dưới đây, những bước nào: </a:t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2900" lvl="0" marL="342900" marR="0" rtl="0" algn="just">
                <a:lnSpc>
                  <a:spcPct val="13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FF00"/>
                </a:buClr>
                <a:buSzPts val="2990"/>
                <a:buFont typeface="Arial"/>
                <a:buChar char="•"/>
              </a:pPr>
              <a:r>
                <a:rPr lang="en-US" sz="2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Không thể thay đổi thứ tự? </a:t>
              </a:r>
              <a:endParaRPr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42900" lvl="0" marL="342900" marR="0" rtl="0" algn="just">
                <a:lnSpc>
                  <a:spcPct val="13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FFFF00"/>
                </a:buClr>
                <a:buSzPts val="2990"/>
                <a:buFont typeface="Arial"/>
                <a:buChar char="•"/>
              </a:pPr>
              <a:r>
                <a:rPr lang="en-US" sz="2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Có thể thay đổi thứ tự?</a:t>
              </a:r>
              <a:endParaRPr b="1" sz="2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4" name="Google Shape;174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482824" y="1237291"/>
            <a:ext cx="925013" cy="949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" name="Google Shape;180;p10"/>
          <p:cNvGraphicFramePr/>
          <p:nvPr/>
        </p:nvGraphicFramePr>
        <p:xfrm>
          <a:off x="394263" y="4913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{0E98779F-77D1-4DDF-931E-1590984999B5}</a:tableStyleId>
              </a:tblPr>
              <a:tblGrid>
                <a:gridCol w="4559875"/>
                <a:gridCol w="3070750"/>
              </a:tblGrid>
              <a:tr h="12010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0000"/>
                          </a:solidFill>
                        </a:rPr>
                        <a:t>Bước 1.</a:t>
                      </a:r>
                      <a:r>
                        <a:rPr b="0" lang="en-US" sz="2200"/>
                        <a:t> </a:t>
                      </a:r>
                      <a:r>
                        <a:rPr b="1" lang="en-US" sz="2200"/>
                        <a:t>Làm ướt hai bàn tay bằng nước; lấy xà phòng vào lòng bàn tay</a:t>
                      </a:r>
                      <a:endParaRPr b="1" sz="2200"/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918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0000"/>
                          </a:solidFill>
                        </a:rPr>
                        <a:t>Bước 2.</a:t>
                      </a:r>
                      <a:r>
                        <a:rPr b="1" lang="en-US" sz="2200"/>
                        <a:t> Chà hai lòng bàn tay vào nhau, miết mạnh các kẽ ngón tay.</a:t>
                      </a:r>
                      <a:endParaRPr b="1" sz="2200"/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45725" marB="45725" marR="91450" marL="91450">
                    <a:lnL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253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0000"/>
                          </a:solidFill>
                        </a:rPr>
                        <a:t>Bước 3.</a:t>
                      </a:r>
                      <a:r>
                        <a:rPr lang="en-US" sz="2200"/>
                        <a:t> </a:t>
                      </a:r>
                      <a:r>
                        <a:rPr b="1" lang="en-US" sz="2200"/>
                        <a:t>Chà lòng bàn tay này lên mu và kẽ ngoài các ngón tay của bàn tay kia và ngược lại.</a:t>
                      </a:r>
                      <a:endParaRPr b="1" sz="2200"/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902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0000"/>
                          </a:solidFill>
                        </a:rPr>
                        <a:t>Bước 4.</a:t>
                      </a:r>
                      <a:r>
                        <a:rPr lang="en-US" sz="2200"/>
                        <a:t> </a:t>
                      </a:r>
                      <a:r>
                        <a:rPr b="1" lang="en-US" sz="2200"/>
                        <a:t>Xoay các đầu ngón tay này vào lòng bàn tay kia và ngược lại.</a:t>
                      </a:r>
                      <a:endParaRPr b="1" sz="2200"/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600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0000"/>
                          </a:solidFill>
                        </a:rPr>
                        <a:t>Bước 5.</a:t>
                      </a:r>
                      <a:r>
                        <a:rPr lang="en-US" sz="2200"/>
                        <a:t> </a:t>
                      </a:r>
                      <a:r>
                        <a:rPr b="1" lang="en-US" sz="2200"/>
                        <a:t>Rửa sạch tay dưới vòi nước; làm khô tay.</a:t>
                      </a:r>
                      <a:endParaRPr b="1" sz="2200"/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181" name="Google Shape;18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5992" y="552672"/>
            <a:ext cx="2854020" cy="110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0"/>
          <p:cNvPicPr preferRelativeResize="0"/>
          <p:nvPr/>
        </p:nvPicPr>
        <p:blipFill rotWithShape="1">
          <a:blip r:embed="rId4">
            <a:alphaModFix/>
          </a:blip>
          <a:srcRect b="4731" l="0" r="0" t="-1"/>
          <a:stretch/>
        </p:blipFill>
        <p:spPr>
          <a:xfrm>
            <a:off x="5466637" y="1733266"/>
            <a:ext cx="1953605" cy="99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12690" y="2804973"/>
            <a:ext cx="1847920" cy="116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34080" y="4041943"/>
            <a:ext cx="1726530" cy="1099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0"/>
          <p:cNvPicPr preferRelativeResize="0"/>
          <p:nvPr/>
        </p:nvPicPr>
        <p:blipFill rotWithShape="1">
          <a:blip r:embed="rId7">
            <a:alphaModFix/>
          </a:blip>
          <a:srcRect b="0" l="0" r="0" t="2225"/>
          <a:stretch/>
        </p:blipFill>
        <p:spPr>
          <a:xfrm>
            <a:off x="5015681" y="5237343"/>
            <a:ext cx="2952775" cy="10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0"/>
          <p:cNvSpPr/>
          <p:nvPr/>
        </p:nvSpPr>
        <p:spPr>
          <a:xfrm>
            <a:off x="423083" y="525777"/>
            <a:ext cx="4490112" cy="11322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Bước 1.</a:t>
            </a: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Làm ướt hai bàn tay bằng nước; lấy xà phòng vào lòng bàn tay</a:t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0"/>
          <p:cNvSpPr/>
          <p:nvPr/>
        </p:nvSpPr>
        <p:spPr>
          <a:xfrm>
            <a:off x="423083" y="5237343"/>
            <a:ext cx="4490112" cy="10952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Bước 5. </a:t>
            </a:r>
            <a:r>
              <a:rPr b="1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Rửa sạch tay dưới vòi nước; làm khô tay.</a:t>
            </a: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0"/>
          <p:cNvSpPr/>
          <p:nvPr/>
        </p:nvSpPr>
        <p:spPr>
          <a:xfrm>
            <a:off x="4913194" y="539224"/>
            <a:ext cx="3055261" cy="1085059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0"/>
          <p:cNvSpPr/>
          <p:nvPr/>
        </p:nvSpPr>
        <p:spPr>
          <a:xfrm>
            <a:off x="4913194" y="5254388"/>
            <a:ext cx="3055261" cy="1064526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0"/>
          <p:cNvSpPr/>
          <p:nvPr/>
        </p:nvSpPr>
        <p:spPr>
          <a:xfrm>
            <a:off x="8700850" y="2904307"/>
            <a:ext cx="2823279" cy="1062216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Các bước không thể thay đổi thứ tự</a:t>
            </a:r>
            <a:endParaRPr b="1" sz="2200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1" name="Google Shape;191;p10"/>
          <p:cNvCxnSpPr>
            <a:stCxn id="190" idx="0"/>
          </p:cNvCxnSpPr>
          <p:nvPr/>
        </p:nvCxnSpPr>
        <p:spPr>
          <a:xfrm flipH="1" rot="5400000">
            <a:off x="8205090" y="996907"/>
            <a:ext cx="1815000" cy="1999800"/>
          </a:xfrm>
          <a:prstGeom prst="curvedConnector2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92" name="Google Shape;192;p10"/>
          <p:cNvCxnSpPr>
            <a:stCxn id="190" idx="2"/>
          </p:cNvCxnSpPr>
          <p:nvPr/>
        </p:nvCxnSpPr>
        <p:spPr>
          <a:xfrm rot="5400000">
            <a:off x="8213640" y="3865573"/>
            <a:ext cx="1797900" cy="1999800"/>
          </a:xfrm>
          <a:prstGeom prst="curvedConnector2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" name="Google Shape;198;p11"/>
          <p:cNvGraphicFramePr/>
          <p:nvPr/>
        </p:nvGraphicFramePr>
        <p:xfrm>
          <a:off x="394263" y="49131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{0E98779F-77D1-4DDF-931E-1590984999B5}</a:tableStyleId>
              </a:tblPr>
              <a:tblGrid>
                <a:gridCol w="4559875"/>
                <a:gridCol w="3070750"/>
              </a:tblGrid>
              <a:tr h="12010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0000"/>
                          </a:solidFill>
                        </a:rPr>
                        <a:t>Bước 1.</a:t>
                      </a:r>
                      <a:r>
                        <a:rPr b="0" lang="en-US" sz="2200"/>
                        <a:t> </a:t>
                      </a:r>
                      <a:r>
                        <a:rPr b="1" lang="en-US" sz="2200"/>
                        <a:t>Làm ướt hai bàn tay bằng nước; lấy xà phòng vào lòng bàn tay</a:t>
                      </a:r>
                      <a:endParaRPr b="1" sz="2200"/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918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0000"/>
                          </a:solidFill>
                        </a:rPr>
                        <a:t>Bước 2.</a:t>
                      </a:r>
                      <a:r>
                        <a:rPr b="1" lang="en-US" sz="2200"/>
                        <a:t> Chà hai lòng bàn tay vào nhau, miết mạnh các kẽ ngón tay.</a:t>
                      </a:r>
                      <a:endParaRPr b="1" sz="2200"/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/>
                    </a:p>
                  </a:txBody>
                  <a:tcPr marT="45725" marB="45725" marR="91450" marL="91450">
                    <a:lnL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253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0000"/>
                          </a:solidFill>
                        </a:rPr>
                        <a:t>Bước 3.</a:t>
                      </a:r>
                      <a:r>
                        <a:rPr lang="en-US" sz="2200"/>
                        <a:t> </a:t>
                      </a:r>
                      <a:r>
                        <a:rPr b="1" lang="en-US" sz="2200"/>
                        <a:t>Chà lòng bàn tay này lên mu và kẽ ngoài các ngón tay của bàn tay kia và ngược lại.</a:t>
                      </a:r>
                      <a:endParaRPr b="1" sz="2200"/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9027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0000"/>
                          </a:solidFill>
                        </a:rPr>
                        <a:t>Bước 4.</a:t>
                      </a:r>
                      <a:r>
                        <a:rPr lang="en-US" sz="2200"/>
                        <a:t> </a:t>
                      </a:r>
                      <a:r>
                        <a:rPr b="1" lang="en-US" sz="2200"/>
                        <a:t>Xoay các đầu ngón tay này vào lòng bàn tay kia và ngược lại.</a:t>
                      </a:r>
                      <a:endParaRPr b="1" sz="2200"/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600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FF0000"/>
                          </a:solidFill>
                        </a:rPr>
                        <a:t>Bước 5.</a:t>
                      </a:r>
                      <a:r>
                        <a:rPr lang="en-US" sz="2200"/>
                        <a:t> </a:t>
                      </a:r>
                      <a:r>
                        <a:rPr b="1" lang="en-US" sz="2200"/>
                        <a:t>Rửa sạch tay dưới vòi nước; làm khô tay.</a:t>
                      </a:r>
                      <a:endParaRPr b="1" sz="2200"/>
                    </a:p>
                  </a:txBody>
                  <a:tcPr marT="45725" marB="45725" marR="91450" marL="91450" anchor="ctr">
                    <a:lnL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>
                    <a:lnL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3333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199" name="Google Shape;19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85992" y="552672"/>
            <a:ext cx="2854020" cy="110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1"/>
          <p:cNvPicPr preferRelativeResize="0"/>
          <p:nvPr/>
        </p:nvPicPr>
        <p:blipFill rotWithShape="1">
          <a:blip r:embed="rId4">
            <a:alphaModFix/>
          </a:blip>
          <a:srcRect b="4731" l="0" r="0" t="-1"/>
          <a:stretch/>
        </p:blipFill>
        <p:spPr>
          <a:xfrm>
            <a:off x="5466637" y="1733266"/>
            <a:ext cx="1953605" cy="99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12690" y="2804973"/>
            <a:ext cx="1847920" cy="116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34080" y="4041943"/>
            <a:ext cx="1726530" cy="1099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1"/>
          <p:cNvPicPr preferRelativeResize="0"/>
          <p:nvPr/>
        </p:nvPicPr>
        <p:blipFill rotWithShape="1">
          <a:blip r:embed="rId7">
            <a:alphaModFix/>
          </a:blip>
          <a:srcRect b="0" l="0" r="0" t="2225"/>
          <a:stretch/>
        </p:blipFill>
        <p:spPr>
          <a:xfrm>
            <a:off x="5015681" y="5237343"/>
            <a:ext cx="2952775" cy="10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1"/>
          <p:cNvSpPr/>
          <p:nvPr/>
        </p:nvSpPr>
        <p:spPr>
          <a:xfrm>
            <a:off x="409434" y="1705970"/>
            <a:ext cx="4517408" cy="1077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Bước 2.</a:t>
            </a:r>
            <a:r>
              <a:rPr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Chà hai lòng bàn tay vào nhau, miết mạnh các kẽ ngón tay.</a:t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1"/>
          <p:cNvSpPr/>
          <p:nvPr/>
        </p:nvSpPr>
        <p:spPr>
          <a:xfrm>
            <a:off x="409434" y="4019292"/>
            <a:ext cx="4517410" cy="11907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Bước 4. </a:t>
            </a:r>
            <a:r>
              <a:rPr b="1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Xoay các đầu ngón tay này vào lòng bàn tay kia và ngược lại.</a:t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1"/>
          <p:cNvSpPr/>
          <p:nvPr/>
        </p:nvSpPr>
        <p:spPr>
          <a:xfrm>
            <a:off x="4954135" y="1739734"/>
            <a:ext cx="3014321" cy="1044409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1"/>
          <p:cNvSpPr/>
          <p:nvPr/>
        </p:nvSpPr>
        <p:spPr>
          <a:xfrm>
            <a:off x="4954136" y="4054689"/>
            <a:ext cx="3014320" cy="1128063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1"/>
          <p:cNvSpPr/>
          <p:nvPr/>
        </p:nvSpPr>
        <p:spPr>
          <a:xfrm>
            <a:off x="8980227" y="2904307"/>
            <a:ext cx="2543902" cy="1062216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Các bước có thể thay đổi thứ tự</a:t>
            </a:r>
            <a:endParaRPr b="1" sz="2200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9" name="Google Shape;209;p11"/>
          <p:cNvCxnSpPr>
            <a:stCxn id="208" idx="0"/>
          </p:cNvCxnSpPr>
          <p:nvPr/>
        </p:nvCxnSpPr>
        <p:spPr>
          <a:xfrm flipH="1" rot="5400000">
            <a:off x="8720528" y="1372657"/>
            <a:ext cx="939000" cy="2124300"/>
          </a:xfrm>
          <a:prstGeom prst="curvedConnector2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0" name="Google Shape;210;p11"/>
          <p:cNvCxnSpPr>
            <a:stCxn id="208" idx="2"/>
          </p:cNvCxnSpPr>
          <p:nvPr/>
        </p:nvCxnSpPr>
        <p:spPr>
          <a:xfrm rot="5400000">
            <a:off x="8736428" y="3342973"/>
            <a:ext cx="892200" cy="2139300"/>
          </a:xfrm>
          <a:prstGeom prst="curvedConnector2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11" name="Google Shape;211;p11"/>
          <p:cNvSpPr/>
          <p:nvPr/>
        </p:nvSpPr>
        <p:spPr>
          <a:xfrm>
            <a:off x="409431" y="2804973"/>
            <a:ext cx="4544705" cy="11907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Bước 3. </a:t>
            </a:r>
            <a:r>
              <a:rPr b="1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Chà lòng bàn tay này lên mu và kẽ ngoài các ngón tay của bàn tay kia và ngược lại.</a:t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1"/>
          <p:cNvSpPr/>
          <p:nvPr/>
        </p:nvSpPr>
        <p:spPr>
          <a:xfrm>
            <a:off x="4939622" y="2858661"/>
            <a:ext cx="3027968" cy="1097491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3" name="Google Shape;213;p11"/>
          <p:cNvCxnSpPr>
            <a:stCxn id="208" idx="1"/>
          </p:cNvCxnSpPr>
          <p:nvPr/>
        </p:nvCxnSpPr>
        <p:spPr>
          <a:xfrm rot="10800000">
            <a:off x="8112927" y="3425515"/>
            <a:ext cx="867300" cy="990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"/>
          <p:cNvSpPr/>
          <p:nvPr/>
        </p:nvSpPr>
        <p:spPr>
          <a:xfrm>
            <a:off x="4057737" y="593505"/>
            <a:ext cx="4353220" cy="701545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 </a:t>
            </a:r>
            <a:r>
              <a:rPr b="1" lang="en-US" sz="32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VẬN DỤNG</a:t>
            </a:r>
            <a:endParaRPr b="1" sz="320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20" name="Google Shape;22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4959" y="599725"/>
            <a:ext cx="723900" cy="695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1" name="Google Shape;221;p12"/>
          <p:cNvGrpSpPr/>
          <p:nvPr/>
        </p:nvGrpSpPr>
        <p:grpSpPr>
          <a:xfrm>
            <a:off x="2183642" y="1406826"/>
            <a:ext cx="8011236" cy="4492001"/>
            <a:chOff x="2183642" y="1678674"/>
            <a:chExt cx="8011236" cy="4492001"/>
          </a:xfrm>
        </p:grpSpPr>
        <p:grpSp>
          <p:nvGrpSpPr>
            <p:cNvPr id="222" name="Google Shape;222;p12"/>
            <p:cNvGrpSpPr/>
            <p:nvPr/>
          </p:nvGrpSpPr>
          <p:grpSpPr>
            <a:xfrm>
              <a:off x="2183642" y="1678674"/>
              <a:ext cx="8011236" cy="4492001"/>
              <a:chOff x="4166852" y="1132809"/>
              <a:chExt cx="8643298" cy="5069126"/>
            </a:xfrm>
          </p:grpSpPr>
          <p:sp>
            <p:nvSpPr>
              <p:cNvPr id="223" name="Google Shape;223;p12"/>
              <p:cNvSpPr/>
              <p:nvPr/>
            </p:nvSpPr>
            <p:spPr>
              <a:xfrm>
                <a:off x="4166852" y="1132809"/>
                <a:ext cx="8643298" cy="5069126"/>
              </a:xfrm>
              <a:prstGeom prst="roundRect">
                <a:avLst>
                  <a:gd fmla="val 16667" name="adj"/>
                </a:avLst>
              </a:prstGeom>
              <a:noFill/>
              <a:ln cap="flat" cmpd="sng" w="28575">
                <a:solidFill>
                  <a:srgbClr val="00B05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2"/>
              <p:cNvSpPr/>
              <p:nvPr/>
            </p:nvSpPr>
            <p:spPr>
              <a:xfrm>
                <a:off x="4251581" y="2059881"/>
                <a:ext cx="8363532" cy="40601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573088" lvl="0" marL="573088" marR="0" rtl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2600"/>
                  <a:buFont typeface="Noto Sans Symbols"/>
                  <a:buChar char="❖"/>
                </a:pPr>
                <a:r>
                  <a:rPr b="1" lang="en-US" sz="2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Em hãy nêu các bước thực hiện từng việc sau: </a:t>
                </a:r>
                <a:endParaRPr b="1" sz="2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4163" lvl="0" marL="627063" marR="0" rtl="0" algn="just">
                  <a:lnSpc>
                    <a:spcPct val="13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0000"/>
                  </a:buClr>
                  <a:buSzPts val="2600"/>
                  <a:buFont typeface="Arial"/>
                  <a:buChar char="•"/>
                </a:pPr>
                <a:r>
                  <a:rPr lang="en-US" sz="2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Đánh răng; </a:t>
                </a:r>
                <a:endParaRPr sz="2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4163" lvl="0" marL="627063" marR="0" rtl="0" algn="just">
                  <a:lnSpc>
                    <a:spcPct val="13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0000"/>
                  </a:buClr>
                  <a:buSzPts val="2600"/>
                  <a:buFont typeface="Arial"/>
                  <a:buChar char="•"/>
                </a:pPr>
                <a:r>
                  <a:rPr lang="en-US" sz="2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Rửa mặt; </a:t>
                </a:r>
                <a:endParaRPr sz="2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627063" marR="0" rtl="0" algn="just">
                  <a:lnSpc>
                    <a:spcPct val="13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0000"/>
                  </a:buClr>
                  <a:buSzPts val="2600"/>
                  <a:buFont typeface="Arial"/>
                  <a:buChar char="•"/>
                </a:pPr>
                <a:r>
                  <a:rPr lang="en-US" sz="2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Tính chu vi và diện tích hình chữ nhật theo chiều dài a và chiều rộng b.</a:t>
                </a:r>
                <a:endParaRPr b="1" sz="2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5" name="Google Shape;225;p12"/>
            <p:cNvSpPr txBox="1"/>
            <p:nvPr/>
          </p:nvSpPr>
          <p:spPr>
            <a:xfrm>
              <a:off x="4400950" y="1864112"/>
              <a:ext cx="3576620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HOẠT ĐỘNG NHÓM</a:t>
              </a:r>
              <a:endParaRPr b="1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"/>
          <p:cNvSpPr/>
          <p:nvPr/>
        </p:nvSpPr>
        <p:spPr>
          <a:xfrm>
            <a:off x="4086101" y="1771800"/>
            <a:ext cx="6980999" cy="3055694"/>
          </a:xfrm>
          <a:prstGeom prst="horizontalScroll">
            <a:avLst>
              <a:gd fmla="val 12500" name="adj"/>
            </a:avLst>
          </a:prstGeom>
          <a:solidFill>
            <a:srgbClr val="CC00CC"/>
          </a:solidFill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Một số công việc được thực hiện theo từng bước. Các bước được sắp xếp theo thứ tự. Mỗi bước là một việc nhỏ hơn.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" name="Google Shape;232;p13"/>
          <p:cNvGrpSpPr/>
          <p:nvPr/>
        </p:nvGrpSpPr>
        <p:grpSpPr>
          <a:xfrm>
            <a:off x="719368" y="1641321"/>
            <a:ext cx="3216608" cy="4511429"/>
            <a:chOff x="1082437" y="1224464"/>
            <a:chExt cx="3216608" cy="4511429"/>
          </a:xfrm>
        </p:grpSpPr>
        <p:pic>
          <p:nvPicPr>
            <p:cNvPr id="233" name="Google Shape;233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82437" y="1224464"/>
              <a:ext cx="3216608" cy="45114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13"/>
            <p:cNvSpPr/>
            <p:nvPr/>
          </p:nvSpPr>
          <p:spPr>
            <a:xfrm>
              <a:off x="3739488" y="1624083"/>
              <a:ext cx="450376" cy="464025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3"/>
            <p:cNvSpPr/>
            <p:nvPr/>
          </p:nvSpPr>
          <p:spPr>
            <a:xfrm>
              <a:off x="3182206" y="1924335"/>
              <a:ext cx="297976" cy="302526"/>
            </a:xfrm>
            <a:prstGeom prst="ellipse">
              <a:avLst/>
            </a:prstGeom>
            <a:solidFill>
              <a:srgbClr val="CC00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6" name="Google Shape;236;p13"/>
          <p:cNvSpPr/>
          <p:nvPr/>
        </p:nvSpPr>
        <p:spPr>
          <a:xfrm>
            <a:off x="4516175" y="554757"/>
            <a:ext cx="3726873" cy="553786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GHI NHỚ</a:t>
            </a:r>
            <a:endParaRPr b="1"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c5785f6240_0_0"/>
          <p:cNvSpPr/>
          <p:nvPr/>
        </p:nvSpPr>
        <p:spPr>
          <a:xfrm>
            <a:off x="5486401" y="943428"/>
            <a:ext cx="1335300" cy="1242300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2c5785f6240_0_0"/>
          <p:cNvSpPr/>
          <p:nvPr/>
        </p:nvSpPr>
        <p:spPr>
          <a:xfrm>
            <a:off x="2399108" y="2185680"/>
            <a:ext cx="7858200" cy="16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GIẢI QUYẾT VẤN ĐỀ VỚI </a:t>
            </a:r>
            <a:endParaRPr b="1" i="0" sz="40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SỰ TRỢ GIÚP CỦA MÁY TÍNH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2658" y="774509"/>
            <a:ext cx="9944271" cy="5233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837631" y="1476545"/>
            <a:ext cx="8431305" cy="26868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BÀI 27</a:t>
            </a:r>
            <a:endParaRPr b="1" i="0" sz="40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CÁC BƯỚC THỰC HIỆN MỘT CÔNG VIỆC</a:t>
            </a:r>
            <a:endParaRPr b="1" i="0" sz="4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4"/>
          <p:cNvGrpSpPr/>
          <p:nvPr/>
        </p:nvGrpSpPr>
        <p:grpSpPr>
          <a:xfrm>
            <a:off x="3878164" y="515843"/>
            <a:ext cx="4353220" cy="701545"/>
            <a:chOff x="4168573" y="1295284"/>
            <a:chExt cx="4353220" cy="701545"/>
          </a:xfrm>
        </p:grpSpPr>
        <p:sp>
          <p:nvSpPr>
            <p:cNvPr id="114" name="Google Shape;114;p4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 </a:t>
              </a:r>
              <a:r>
                <a:rPr b="1" i="0" lang="en-US" sz="3200" u="none" cap="none" strike="noStrik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i="0" sz="32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15" name="Google Shape;115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0" y="1310006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6" name="Google Shape;11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3717" y="2002972"/>
            <a:ext cx="6536659" cy="343988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/>
          <p:nvPr/>
        </p:nvSpPr>
        <p:spPr>
          <a:xfrm>
            <a:off x="7518400" y="2002972"/>
            <a:ext cx="3962400" cy="3439884"/>
          </a:xfrm>
          <a:prstGeom prst="roundRect">
            <a:avLst>
              <a:gd fmla="val 16667" name="adj"/>
            </a:avLst>
          </a:prstGeom>
          <a:solidFill>
            <a:srgbClr val="CC00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Bạn An thực hiện công việc tưới hoa. Bạn ấy thực hiện công viêc đó theo từng bước có thứ tự, mỗi bước là một việc nhỏ.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5"/>
          <p:cNvGrpSpPr/>
          <p:nvPr/>
        </p:nvGrpSpPr>
        <p:grpSpPr>
          <a:xfrm>
            <a:off x="3878164" y="515843"/>
            <a:ext cx="4353220" cy="701545"/>
            <a:chOff x="4168573" y="1295284"/>
            <a:chExt cx="4353220" cy="701545"/>
          </a:xfrm>
        </p:grpSpPr>
        <p:sp>
          <p:nvSpPr>
            <p:cNvPr id="124" name="Google Shape;124;p5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00" u="none" cap="none" strike="noStrike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 </a:t>
              </a:r>
              <a:r>
                <a:rPr b="1" i="0" lang="en-US" sz="3200" u="none" cap="none" strike="noStrik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i="0" sz="32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25" name="Google Shape;125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0" y="1310872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6" name="Google Shape;1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43878" y="1640774"/>
            <a:ext cx="3468571" cy="382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34824" y="1658994"/>
            <a:ext cx="3370273" cy="3732452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"/>
          <p:cNvSpPr txBox="1"/>
          <p:nvPr/>
        </p:nvSpPr>
        <p:spPr>
          <a:xfrm>
            <a:off x="2489572" y="5474000"/>
            <a:ext cx="5413661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Hai cách thực hiện công việc tưới hoa</a:t>
            </a:r>
            <a:endParaRPr b="1" sz="2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6"/>
          <p:cNvGrpSpPr/>
          <p:nvPr/>
        </p:nvGrpSpPr>
        <p:grpSpPr>
          <a:xfrm>
            <a:off x="3878164" y="515843"/>
            <a:ext cx="4353220" cy="701545"/>
            <a:chOff x="4168573" y="1295284"/>
            <a:chExt cx="4353220" cy="701545"/>
          </a:xfrm>
        </p:grpSpPr>
        <p:sp>
          <p:nvSpPr>
            <p:cNvPr id="135" name="Google Shape;135;p6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 </a:t>
              </a:r>
              <a:r>
                <a:rPr b="1" lang="en-US" sz="32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36" name="Google Shape;136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0" y="1323654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7" name="Google Shape;13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39993" y="1287955"/>
            <a:ext cx="4507723" cy="49676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6"/>
          <p:cNvGrpSpPr/>
          <p:nvPr/>
        </p:nvGrpSpPr>
        <p:grpSpPr>
          <a:xfrm>
            <a:off x="1394049" y="2672862"/>
            <a:ext cx="4619574" cy="1969477"/>
            <a:chOff x="1239301" y="2672862"/>
            <a:chExt cx="4619574" cy="1969477"/>
          </a:xfrm>
        </p:grpSpPr>
        <p:sp>
          <p:nvSpPr>
            <p:cNvPr id="139" name="Google Shape;139;p6"/>
            <p:cNvSpPr/>
            <p:nvPr/>
          </p:nvSpPr>
          <p:spPr>
            <a:xfrm>
              <a:off x="1239301" y="2672862"/>
              <a:ext cx="4619574" cy="196947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 txBox="1"/>
            <p:nvPr/>
          </p:nvSpPr>
          <p:spPr>
            <a:xfrm>
              <a:off x="1288856" y="3244743"/>
              <a:ext cx="3780936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Cách thực hiện công việc tưới hoa đúng cách</a:t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7"/>
          <p:cNvGrpSpPr/>
          <p:nvPr/>
        </p:nvGrpSpPr>
        <p:grpSpPr>
          <a:xfrm>
            <a:off x="3878164" y="515843"/>
            <a:ext cx="4353220" cy="701545"/>
            <a:chOff x="4168573" y="1295284"/>
            <a:chExt cx="4353220" cy="701545"/>
          </a:xfrm>
        </p:grpSpPr>
        <p:sp>
          <p:nvSpPr>
            <p:cNvPr id="147" name="Google Shape;147;p7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41719C"/>
                  </a:solidFill>
                  <a:latin typeface="Tahoma"/>
                  <a:ea typeface="Tahoma"/>
                  <a:cs typeface="Tahoma"/>
                  <a:sym typeface="Tahoma"/>
                </a:rPr>
                <a:t>       </a:t>
              </a:r>
              <a:r>
                <a:rPr b="1" lang="en-US" sz="32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KHÁM PHÁ</a:t>
              </a:r>
              <a:endParaRPr b="1" sz="32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pic>
          <p:nvPicPr>
            <p:cNvPr id="148" name="Google Shape;148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4400" y="1323654"/>
              <a:ext cx="722412" cy="66537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9" name="Google Shape;149;p7"/>
          <p:cNvGrpSpPr/>
          <p:nvPr/>
        </p:nvGrpSpPr>
        <p:grpSpPr>
          <a:xfrm>
            <a:off x="1394049" y="2672862"/>
            <a:ext cx="4619574" cy="1969477"/>
            <a:chOff x="1239301" y="2672862"/>
            <a:chExt cx="4619574" cy="1969477"/>
          </a:xfrm>
        </p:grpSpPr>
        <p:sp>
          <p:nvSpPr>
            <p:cNvPr id="150" name="Google Shape;150;p7"/>
            <p:cNvSpPr/>
            <p:nvPr/>
          </p:nvSpPr>
          <p:spPr>
            <a:xfrm>
              <a:off x="1239301" y="2672862"/>
              <a:ext cx="4619574" cy="1969477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7"/>
            <p:cNvSpPr txBox="1"/>
            <p:nvPr/>
          </p:nvSpPr>
          <p:spPr>
            <a:xfrm>
              <a:off x="1288856" y="3244743"/>
              <a:ext cx="3780936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Em hãy giải thích tại sao cách 2 sai?</a:t>
              </a:r>
              <a:endParaRPr b="1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2" name="Google Shape;15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94632" y="1501593"/>
            <a:ext cx="4278761" cy="4738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/>
          <p:nvPr/>
        </p:nvSpPr>
        <p:spPr>
          <a:xfrm>
            <a:off x="4085032" y="644394"/>
            <a:ext cx="4353220" cy="70154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41719C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b="1" lang="en-US" sz="32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LUYỆN TẬP</a:t>
            </a:r>
            <a:endParaRPr b="1" sz="320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9" name="Google Shape;15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6220" y="663570"/>
            <a:ext cx="695325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2022-01-27T15:18:21Z</dcterms:created>
  <dc:creator>Admin</dc:creator>
</cp:coreProperties>
</file>