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NXKnBVYZqd8Amkw+qzOUALWNl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Tahoma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Tahom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185204b8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b185204b8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185204b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2b185204b8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185204b80_0_4"/>
          <p:cNvSpPr txBox="1"/>
          <p:nvPr/>
        </p:nvSpPr>
        <p:spPr>
          <a:xfrm>
            <a:off x="2877671" y="1546412"/>
            <a:ext cx="8095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0000"/>
                </a:solidFill>
              </a:rPr>
              <a:t>TIN 3-  TUẦN 21</a:t>
            </a:r>
            <a:endParaRPr b="1" i="0" sz="4000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i="0" lang="en-US" sz="32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i="0" sz="3200" u="none" cap="none" strike="noStrike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959" y="326765"/>
            <a:ext cx="723900" cy="69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9"/>
          <p:cNvGrpSpPr/>
          <p:nvPr/>
        </p:nvGrpSpPr>
        <p:grpSpPr>
          <a:xfrm>
            <a:off x="2306473" y="2029322"/>
            <a:ext cx="7956643" cy="3293305"/>
            <a:chOff x="6942331" y="2784139"/>
            <a:chExt cx="6048232" cy="5394610"/>
          </a:xfrm>
        </p:grpSpPr>
        <p:sp>
          <p:nvSpPr>
            <p:cNvPr id="176" name="Google Shape;176;p9"/>
            <p:cNvSpPr/>
            <p:nvPr/>
          </p:nvSpPr>
          <p:spPr>
            <a:xfrm>
              <a:off x="7191313" y="3168538"/>
              <a:ext cx="5550265" cy="4620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em hãy thực hiện: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63550" lvl="0" marL="46355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3333CC"/>
                </a:buClr>
                <a:buSzPts val="2400"/>
                <a:buFont typeface="Noto Sans Symbols"/>
                <a:buChar char="❖"/>
              </a:pPr>
              <a:r>
                <a:rPr b="1" i="0" lang="en-US" sz="24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 nhân:</a:t>
              </a:r>
              <a:r>
                <a:rPr b="0" i="0" lang="en-US" sz="24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tên một thư mục có trong ổ đĩa </a:t>
              </a: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D: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trên máy tính em đang thực hành.</a:t>
              </a:r>
              <a:endParaRPr b="0" i="0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63550" lvl="0" marL="46355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3333CC"/>
                </a:buClr>
                <a:buSzPts val="2400"/>
                <a:buFont typeface="Noto Sans Symbols"/>
                <a:buChar char="❖"/>
              </a:pPr>
              <a:r>
                <a:rPr b="1" i="0" lang="en-US" sz="24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Nhóm đôi: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Kể cho bạn cùng nhóm biết những tệp và thư mục có trong thư mục đó.</a:t>
              </a:r>
              <a:endParaRPr b="1" i="0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6942331" y="2784139"/>
              <a:ext cx="6048232" cy="539461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GHI NHỚ</a:t>
            </a:r>
            <a:endParaRPr b="1" i="0" sz="3200" u="none" cap="none" strike="noStrike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894359" y="1913117"/>
            <a:ext cx="8679975" cy="3423157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Thư mục có thể chứa thư mục con và tệp. Để tìm tệp trong một thư mục cần nháy đúp chuột vào thư mục đó.</a:t>
            </a:r>
            <a:endParaRPr b="1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3838"/>
            <a:ext cx="12192000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185204b80_0_0"/>
          <p:cNvSpPr txBox="1"/>
          <p:nvPr/>
        </p:nvSpPr>
        <p:spPr>
          <a:xfrm>
            <a:off x="2877671" y="1546412"/>
            <a:ext cx="8095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CHƯƠNG 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TỔ CHỨC LƯU TRỮ, TÌM KIẾM VÀ TRAO ĐỔI THÔNG TIN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4545460" y="639866"/>
            <a:ext cx="3457933" cy="595983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BÀI CŨ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2035927" y="2339788"/>
            <a:ext cx="8156943" cy="2675965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nêu vai trò của cây thư mục?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101" name="Google Shape;101;p3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i="0" sz="32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02" name="Google Shape;10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28621" y="24978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2248" y="1323542"/>
            <a:ext cx="3506881" cy="496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6539326" y="2780211"/>
            <a:ext cx="4675522" cy="2050739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kể tên các bộ phận của cây.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2737223" y="1914225"/>
            <a:ext cx="8431305" cy="1794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20</a:t>
            </a:r>
            <a:endParaRPr b="1" i="0" sz="40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CẤU TRÚC CÂY THƯ MỤC</a:t>
            </a:r>
            <a:endParaRPr b="1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5"/>
          <p:cNvGrpSpPr/>
          <p:nvPr/>
        </p:nvGrpSpPr>
        <p:grpSpPr>
          <a:xfrm>
            <a:off x="1292713" y="1229847"/>
            <a:ext cx="5211862" cy="553998"/>
            <a:chOff x="689904" y="1379897"/>
            <a:chExt cx="5211862" cy="553998"/>
          </a:xfrm>
        </p:grpSpPr>
        <p:grpSp>
          <p:nvGrpSpPr>
            <p:cNvPr id="115" name="Google Shape;115;p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16" name="Google Shape;116;p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i="0" lang="en-US" sz="30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i="0" sz="3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18" name="Google Shape;118;p5"/>
            <p:cNvSpPr txBox="1"/>
            <p:nvPr/>
          </p:nvSpPr>
          <p:spPr>
            <a:xfrm>
              <a:off x="1100452" y="1445277"/>
              <a:ext cx="48013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Cấu trúc cây của một thư mục</a:t>
              </a:r>
              <a:endPara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20" name="Google Shape;120;p5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0401" y="1853081"/>
            <a:ext cx="3545632" cy="412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295" y="5975705"/>
            <a:ext cx="3371320" cy="3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/>
          <p:nvPr/>
        </p:nvSpPr>
        <p:spPr>
          <a:xfrm>
            <a:off x="5802828" y="2661314"/>
            <a:ext cx="5470221" cy="2201778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sát hình bên và cho biết: Thư mục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chứa các thư mục con nào? 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6"/>
          <p:cNvGrpSpPr/>
          <p:nvPr/>
        </p:nvGrpSpPr>
        <p:grpSpPr>
          <a:xfrm>
            <a:off x="1292713" y="1229847"/>
            <a:ext cx="5211862" cy="553998"/>
            <a:chOff x="689904" y="1379897"/>
            <a:chExt cx="5211862" cy="553998"/>
          </a:xfrm>
        </p:grpSpPr>
        <p:grpSp>
          <p:nvGrpSpPr>
            <p:cNvPr id="130" name="Google Shape;130;p6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i="0" lang="en-US" sz="30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i="0" sz="30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3" name="Google Shape;133;p6"/>
            <p:cNvSpPr txBox="1"/>
            <p:nvPr/>
          </p:nvSpPr>
          <p:spPr>
            <a:xfrm>
              <a:off x="1100452" y="1445277"/>
              <a:ext cx="48013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Cấu trúc cây của một thư mục</a:t>
              </a:r>
              <a:endPara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6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5" name="Google Shape;135;p6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0401" y="1853081"/>
            <a:ext cx="3545632" cy="412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295" y="5975705"/>
            <a:ext cx="3371320" cy="3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5771380" y="2944381"/>
            <a:ext cx="5279154" cy="1942471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 mục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Toan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chứa các thư mục con và tệp nào? 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7"/>
          <p:cNvGrpSpPr/>
          <p:nvPr/>
        </p:nvGrpSpPr>
        <p:grpSpPr>
          <a:xfrm>
            <a:off x="1292713" y="1229847"/>
            <a:ext cx="4019228" cy="553998"/>
            <a:chOff x="689904" y="1379897"/>
            <a:chExt cx="4019228" cy="553998"/>
          </a:xfrm>
        </p:grpSpPr>
        <p:grpSp>
          <p:nvGrpSpPr>
            <p:cNvPr id="145" name="Google Shape;145;p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6" name="Google Shape;146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i="0" lang="en-US" sz="30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7"/>
            <p:cNvSpPr txBox="1"/>
            <p:nvPr/>
          </p:nvSpPr>
          <p:spPr>
            <a:xfrm>
              <a:off x="1100452" y="1445277"/>
              <a:ext cx="3608680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tệp trong thư mục</a:t>
              </a:r>
              <a:endPara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7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50" name="Google Shape;150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1" name="Google Shape;15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7"/>
          <p:cNvGrpSpPr/>
          <p:nvPr/>
        </p:nvGrpSpPr>
        <p:grpSpPr>
          <a:xfrm>
            <a:off x="3780429" y="2004474"/>
            <a:ext cx="5145205" cy="4164313"/>
            <a:chOff x="7972538" y="2475168"/>
            <a:chExt cx="3911121" cy="6821367"/>
          </a:xfrm>
        </p:grpSpPr>
        <p:sp>
          <p:nvSpPr>
            <p:cNvPr id="153" name="Google Shape;153;p7"/>
            <p:cNvSpPr/>
            <p:nvPr/>
          </p:nvSpPr>
          <p:spPr>
            <a:xfrm>
              <a:off x="8003663" y="3478849"/>
              <a:ext cx="3786631" cy="5712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63550" lvl="0" marL="46355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2300"/>
                <a:buFont typeface="Noto Sans Symbols"/>
                <a:buChar char="❖"/>
              </a:pPr>
              <a:r>
                <a:rPr b="0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Trong ổ đĩa D: của một máy tính có thư mục </a:t>
              </a:r>
              <a:r>
                <a:rPr b="1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Truyện thiếu nhi. </a:t>
              </a:r>
              <a:r>
                <a:rPr b="0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Thư mục này có các tệp: Cóc kiện trời, Sơn Tinh và Thủy Tinh, Hai con dê. </a:t>
              </a:r>
              <a:endParaRPr b="0" i="0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63550" lvl="0" marL="46355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3333CC"/>
                </a:buClr>
                <a:buSzPts val="2300"/>
                <a:buFont typeface="Noto Sans Symbols"/>
                <a:buChar char="❖"/>
              </a:pPr>
              <a:r>
                <a:rPr b="0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cùng bạn tìm </a:t>
              </a:r>
              <a:r>
                <a:rPr b="1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tệp Sơn   Tinh và Thủy Tinh</a:t>
              </a:r>
              <a:r>
                <a:rPr b="1" i="0" lang="en-US" sz="24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972538" y="2784139"/>
              <a:ext cx="3911121" cy="651239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960586" y="2475168"/>
              <a:ext cx="1936773" cy="651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4057737" y="32054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i="0" lang="en-US" sz="3200" u="none" cap="none" strike="noStrike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i="0" sz="3200" u="none" cap="none" strike="noStrike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572" y="347467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8"/>
          <p:cNvGrpSpPr/>
          <p:nvPr/>
        </p:nvGrpSpPr>
        <p:grpSpPr>
          <a:xfrm>
            <a:off x="1422581" y="1290918"/>
            <a:ext cx="3945316" cy="4823279"/>
            <a:chOff x="1718506" y="1625929"/>
            <a:chExt cx="3287120" cy="4508728"/>
          </a:xfrm>
        </p:grpSpPr>
        <p:pic>
          <p:nvPicPr>
            <p:cNvPr id="163" name="Google Shape;16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18506" y="1625929"/>
              <a:ext cx="3287120" cy="3986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45672" y="5655135"/>
              <a:ext cx="3114675" cy="4795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165;p8"/>
          <p:cNvGrpSpPr/>
          <p:nvPr/>
        </p:nvGrpSpPr>
        <p:grpSpPr>
          <a:xfrm>
            <a:off x="5868539" y="1477090"/>
            <a:ext cx="4967785" cy="4351943"/>
            <a:chOff x="5786651" y="1627218"/>
            <a:chExt cx="4967785" cy="4351943"/>
          </a:xfrm>
        </p:grpSpPr>
        <p:sp>
          <p:nvSpPr>
            <p:cNvPr id="166" name="Google Shape;166;p8"/>
            <p:cNvSpPr/>
            <p:nvPr/>
          </p:nvSpPr>
          <p:spPr>
            <a:xfrm>
              <a:off x="5786651" y="1627218"/>
              <a:ext cx="4967785" cy="4351943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" name="Google Shape;16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49282" y="1681118"/>
              <a:ext cx="1069817" cy="1061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8"/>
            <p:cNvSpPr/>
            <p:nvPr/>
          </p:nvSpPr>
          <p:spPr>
            <a:xfrm>
              <a:off x="5975897" y="2823393"/>
              <a:ext cx="4655709" cy="301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trao đổi với bạn và cho biết: </a:t>
              </a:r>
              <a:endParaRPr b="1" i="0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9250" lvl="0" marL="349250" marR="0" rtl="0" algn="just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Trong thư mục </a:t>
              </a:r>
              <a:r>
                <a:rPr b="1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LAN 3B </a:t>
              </a:r>
              <a:r>
                <a:rPr b="0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có những thư mục nào?</a:t>
              </a:r>
              <a:endParaRPr b="0" i="0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9250" lvl="0" marL="349250" marR="0" rtl="0" algn="just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•  Trong thư mục </a:t>
              </a:r>
              <a:r>
                <a:rPr b="1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Toan</a:t>
              </a:r>
              <a:r>
                <a:rPr b="0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có những tệp nào? Thư mục nào?</a:t>
              </a:r>
              <a:endParaRPr b="0" i="0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