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4"/>
  </p:notesMasterIdLst>
  <p:sldIdLst>
    <p:sldId id="263" r:id="rId3"/>
    <p:sldId id="389" r:id="rId4"/>
    <p:sldId id="283" r:id="rId5"/>
    <p:sldId id="284" r:id="rId6"/>
    <p:sldId id="387" r:id="rId7"/>
    <p:sldId id="306" r:id="rId8"/>
    <p:sldId id="372" r:id="rId9"/>
    <p:sldId id="336" r:id="rId10"/>
    <p:sldId id="331" r:id="rId11"/>
    <p:sldId id="383" r:id="rId12"/>
    <p:sldId id="388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389"/>
            <p14:sldId id="283"/>
            <p14:sldId id="284"/>
            <p14:sldId id="387"/>
            <p14:sldId id="306"/>
            <p14:sldId id="372"/>
            <p14:sldId id="336"/>
            <p14:sldId id="331"/>
            <p14:sldId id="383"/>
            <p14:sldId id="38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C0C"/>
    <a:srgbClr val="005DBA"/>
    <a:srgbClr val="EA7E7E"/>
    <a:srgbClr val="33A3DC"/>
    <a:srgbClr val="353535"/>
    <a:srgbClr val="23A5BB"/>
    <a:srgbClr val="67B458"/>
    <a:srgbClr val="FF9830"/>
    <a:srgbClr val="3ECFA0"/>
    <a:srgbClr val="4BD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>
        <p:scale>
          <a:sx n="73" d="100"/>
          <a:sy n="73" d="100"/>
        </p:scale>
        <p:origin x="-498" y="-48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92DDC-5723-4348-B74C-D46FE223E6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18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</a:t>
            </a:r>
            <a:r>
              <a:rPr lang="en-US" dirty="0">
                <a:latin typeface="UTM Duepuntozero" panose="02040603050506020204" pitchFamily="18" charset="0"/>
              </a:rPr>
              <a:t>. </a:t>
            </a:r>
            <a:r>
              <a:rPr lang="en-US" dirty="0" err="1">
                <a:latin typeface="UTM Duepuntozero" panose="02040603050506020204" pitchFamily="18" charset="0"/>
              </a:rPr>
              <a:t>Công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dân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431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“online”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99BDD"/>
                </a:solidFill>
              </a:rPr>
              <a:t>TIN 5 - TUẦN </a:t>
            </a:r>
            <a:r>
              <a:rPr lang="en-US" sz="4000" b="1" dirty="0" smtClean="0">
                <a:solidFill>
                  <a:srgbClr val="099BDD"/>
                </a:solidFill>
              </a:rPr>
              <a:t>23</a:t>
            </a:r>
            <a:endParaRPr lang="en-US" sz="4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5D1B2EF1-FEB0-5E3A-64FD-07F52D8E3A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B8E5A4-501F-33DB-3143-41B5A01A581F}"/>
              </a:ext>
            </a:extLst>
          </p:cNvPr>
          <p:cNvSpPr txBox="1"/>
          <p:nvPr/>
        </p:nvSpPr>
        <p:spPr>
          <a:xfrm>
            <a:off x="719379" y="826938"/>
            <a:ext cx="10196877" cy="7150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tuệ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6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46B2CE17-5547-26E8-5267-48C72E73B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34043"/>
              </p:ext>
            </p:extLst>
          </p:nvPr>
        </p:nvGraphicFramePr>
        <p:xfrm>
          <a:off x="286630" y="1803400"/>
          <a:ext cx="11458330" cy="48973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58330">
                  <a:extLst>
                    <a:ext uri="{9D8B030D-6E8A-4147-A177-3AD203B41FA5}">
                      <a16:colId xmlns:a16="http://schemas.microsoft.com/office/drawing/2014/main" xmlns="" val="2065873171"/>
                    </a:ext>
                  </a:extLst>
                </a:gridCol>
              </a:tblGrid>
              <a:tr h="213244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phẩm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nào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đều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coi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là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trí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tuệ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nó</a:t>
                      </a:r>
                      <a:r>
                        <a:rPr lang="en-US" sz="3000" dirty="0">
                          <a:effectLst/>
                        </a:rPr>
                        <a:t>. </a:t>
                      </a:r>
                      <a:r>
                        <a:rPr lang="en-US" sz="3000" dirty="0" err="1">
                          <a:effectLst/>
                        </a:rPr>
                        <a:t>Về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chất</a:t>
                      </a:r>
                      <a:r>
                        <a:rPr lang="en-US" sz="3000" dirty="0">
                          <a:effectLst/>
                        </a:rPr>
                        <a:t>, </a:t>
                      </a: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thứ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gì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bởi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nhóm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đều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coi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là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nhóm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đó</a:t>
                      </a:r>
                      <a:r>
                        <a:rPr lang="en-US" sz="3000" dirty="0">
                          <a:effectLst/>
                        </a:rPr>
                        <a:t>; </a:t>
                      </a:r>
                      <a:r>
                        <a:rPr lang="en-US" sz="3000" dirty="0" err="1">
                          <a:effectLst/>
                        </a:rPr>
                        <a:t>bất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thứ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gì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được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ra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bởi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cá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nhân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dưới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hợp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đồng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với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thuộc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quyền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sở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hữu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của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tổ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chức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khi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họ</a:t>
                      </a:r>
                      <a:r>
                        <a:rPr lang="en-US" sz="3000" dirty="0">
                          <a:effectLst/>
                        </a:rPr>
                        <a:t> chi </a:t>
                      </a:r>
                      <a:r>
                        <a:rPr lang="en-US" sz="3000" dirty="0" err="1">
                          <a:effectLst/>
                        </a:rPr>
                        <a:t>trả</a:t>
                      </a:r>
                      <a:r>
                        <a:rPr lang="en-US" sz="3000" dirty="0">
                          <a:effectLst/>
                        </a:rPr>
                        <a:t> “</a:t>
                      </a:r>
                      <a:r>
                        <a:rPr lang="en-US" sz="3000" dirty="0" err="1">
                          <a:effectLst/>
                        </a:rPr>
                        <a:t>phí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dịch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vụ</a:t>
                      </a:r>
                      <a:r>
                        <a:rPr lang="en-US" sz="3000" dirty="0">
                          <a:effectLst/>
                        </a:rPr>
                        <a:t>”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 err="1">
                          <a:effectLst/>
                        </a:rPr>
                        <a:t>Vậy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cần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tránh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khi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 smtClean="0">
                          <a:effectLst/>
                        </a:rPr>
                        <a:t>trực</a:t>
                      </a:r>
                      <a:r>
                        <a:rPr lang="en-US" sz="3000" dirty="0" smtClean="0">
                          <a:effectLst/>
                        </a:rPr>
                        <a:t> </a:t>
                      </a:r>
                      <a:r>
                        <a:rPr lang="en-US" sz="3000" dirty="0" err="1" smtClean="0">
                          <a:effectLst/>
                        </a:rPr>
                        <a:t>tuyến</a:t>
                      </a:r>
                      <a:r>
                        <a:rPr lang="en-US" sz="3000" dirty="0">
                          <a:effectLst/>
                        </a:rPr>
                        <a:t>: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</a:t>
                      </a:r>
                      <a:r>
                        <a:rPr lang="en-US" sz="3000" dirty="0" err="1">
                          <a:effectLst/>
                        </a:rPr>
                        <a:t>Đạo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văn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</a:t>
                      </a:r>
                      <a:r>
                        <a:rPr lang="en-US" sz="3000" dirty="0" err="1">
                          <a:effectLst/>
                        </a:rPr>
                        <a:t>Phỉ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báng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hoặc</a:t>
                      </a:r>
                      <a:r>
                        <a:rPr lang="en-US" sz="3000" dirty="0">
                          <a:effectLst/>
                        </a:rPr>
                        <a:t> vu </a:t>
                      </a:r>
                      <a:r>
                        <a:rPr lang="en-US" sz="3000" dirty="0" err="1">
                          <a:effectLst/>
                        </a:rPr>
                        <a:t>khống</a:t>
                      </a:r>
                      <a:endParaRPr lang="en-GB" sz="3000" dirty="0">
                        <a:effectLst/>
                      </a:endParaRPr>
                    </a:p>
                    <a:p>
                      <a:pPr algn="just" fontAlgn="base">
                        <a:lnSpc>
                          <a:spcPct val="107000"/>
                        </a:lnSpc>
                      </a:pPr>
                      <a:r>
                        <a:rPr lang="en-US" sz="3000" dirty="0">
                          <a:effectLst/>
                        </a:rPr>
                        <a:t>+ Vi </a:t>
                      </a:r>
                      <a:r>
                        <a:rPr lang="en-US" sz="3000" dirty="0" err="1">
                          <a:effectLst/>
                        </a:rPr>
                        <a:t>pham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bản</a:t>
                      </a:r>
                      <a:r>
                        <a:rPr lang="en-US" sz="3000" dirty="0">
                          <a:effectLst/>
                        </a:rPr>
                        <a:t> </a:t>
                      </a:r>
                      <a:r>
                        <a:rPr lang="en-US" sz="3000" dirty="0" err="1">
                          <a:effectLst/>
                        </a:rPr>
                        <a:t>quyền</a:t>
                      </a:r>
                      <a:endParaRPr lang="en-GB" sz="3000" dirty="0">
                        <a:effectLst/>
                      </a:endParaRPr>
                    </a:p>
                  </a:txBody>
                  <a:tcPr marL="38327" marR="38327" marT="5323" marB="0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4701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68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A537B67-9350-3656-24E9-A83AE4678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A2C537-73A0-BC43-C42E-8E6587105169}"/>
              </a:ext>
            </a:extLst>
          </p:cNvPr>
          <p:cNvSpPr txBox="1"/>
          <p:nvPr/>
        </p:nvSpPr>
        <p:spPr>
          <a:xfrm>
            <a:off x="633683" y="795485"/>
            <a:ext cx="10765837" cy="64698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16A9621-8C88-7794-467E-7035EF2391A8}"/>
              </a:ext>
            </a:extLst>
          </p:cNvPr>
          <p:cNvSpPr txBox="1"/>
          <p:nvPr/>
        </p:nvSpPr>
        <p:spPr>
          <a:xfrm>
            <a:off x="323802" y="1374367"/>
            <a:ext cx="11385597" cy="530683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trò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đùa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cợt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có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thể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gây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sự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tổn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thương</a:t>
            </a:r>
            <a:r>
              <a:rPr lang="en-US" sz="2650" dirty="0">
                <a:solidFill>
                  <a:schemeClr val="bg1"/>
                </a:solidFill>
                <a:effectLst/>
              </a:rPr>
              <a:t>,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nên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tránh</a:t>
            </a:r>
            <a:r>
              <a:rPr lang="en-US" sz="2650" dirty="0">
                <a:solidFill>
                  <a:schemeClr val="bg1"/>
                </a:solidFill>
                <a:effectLst/>
              </a:rPr>
              <a:t>.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Vì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lí</a:t>
            </a:r>
            <a:r>
              <a:rPr lang="en-US" sz="2650" dirty="0">
                <a:solidFill>
                  <a:schemeClr val="bg1"/>
                </a:solidFill>
                <a:effectLst/>
              </a:rPr>
              <a:t> do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giả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như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được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ẩn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danh</a:t>
            </a:r>
            <a:r>
              <a:rPr lang="en-US" sz="2650" dirty="0">
                <a:solidFill>
                  <a:schemeClr val="bg1"/>
                </a:solidFill>
                <a:effectLst/>
              </a:rPr>
              <a:t>, Internet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là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mảnh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đất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mầu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mỡ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cho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kẻ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chuyên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giễu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cợt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 err="1">
                <a:solidFill>
                  <a:srgbClr val="FF0000"/>
                </a:solidFill>
                <a:effectLst/>
              </a:rPr>
              <a:t>Ví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dụ</a:t>
            </a:r>
            <a:r>
              <a:rPr lang="en-US" sz="2650" dirty="0">
                <a:solidFill>
                  <a:srgbClr val="FF0000"/>
                </a:solidFill>
                <a:effectLst/>
              </a:rPr>
              <a:t>: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người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vừa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nói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rằng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“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mẹ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đang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ở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cổng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trường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muốn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gặp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bạn</a:t>
            </a:r>
            <a:r>
              <a:rPr lang="en-US" sz="2650" dirty="0">
                <a:solidFill>
                  <a:srgbClr val="FF0000"/>
                </a:solidFill>
                <a:effectLst/>
              </a:rPr>
              <a:t>”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rgbClr val="FF0000"/>
                </a:solidFill>
                <a:effectLst/>
              </a:rPr>
              <a:t>Sau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nói</a:t>
            </a:r>
            <a:r>
              <a:rPr lang="en-US" sz="2650" dirty="0">
                <a:solidFill>
                  <a:srgbClr val="FF0000"/>
                </a:solidFill>
                <a:effectLst/>
              </a:rPr>
              <a:t> “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chỉ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trò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đùa</a:t>
            </a:r>
            <a:r>
              <a:rPr lang="en-US" sz="2650" dirty="0">
                <a:solidFill>
                  <a:srgbClr val="FF0000"/>
                </a:solidFill>
                <a:effectLst/>
              </a:rPr>
              <a:t>”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rgbClr val="FF0000"/>
                </a:solidFill>
                <a:effectLst/>
              </a:rPr>
              <a:t>Hay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như</a:t>
            </a:r>
            <a:r>
              <a:rPr lang="en-US" sz="2650" dirty="0">
                <a:solidFill>
                  <a:srgbClr val="FF0000"/>
                </a:solidFill>
                <a:effectLst/>
              </a:rPr>
              <a:t> tung tin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đồn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về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loại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virus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không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tồn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tại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đó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một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trò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đùa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cợt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không</a:t>
            </a:r>
            <a:r>
              <a:rPr lang="en-US" sz="2650" dirty="0">
                <a:solidFill>
                  <a:srgbClr val="FF0000"/>
                </a:solidFill>
                <a:effectLst/>
              </a:rPr>
              <a:t> </a:t>
            </a:r>
            <a:r>
              <a:rPr lang="en-US" sz="2650" dirty="0" err="1">
                <a:solidFill>
                  <a:srgbClr val="FF0000"/>
                </a:solidFill>
                <a:effectLst/>
              </a:rPr>
              <a:t>nên</a:t>
            </a:r>
            <a:r>
              <a:rPr lang="en-US" sz="2650" dirty="0">
                <a:solidFill>
                  <a:srgbClr val="FF0000"/>
                </a:solidFill>
                <a:effectLst/>
              </a:rPr>
              <a:t>.</a:t>
            </a:r>
            <a:endParaRPr lang="en-GB" sz="2650" dirty="0">
              <a:solidFill>
                <a:srgbClr val="FF0000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Tránh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gây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sự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với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gửi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thư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rác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cho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chia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sẻ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tin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về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người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khác</a:t>
            </a:r>
            <a:r>
              <a:rPr lang="en-US" sz="2650" dirty="0">
                <a:solidFill>
                  <a:schemeClr val="bg1"/>
                </a:solidFill>
                <a:effectLst/>
              </a:rPr>
              <a:t>,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ngay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cả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quen</a:t>
            </a:r>
            <a:endParaRPr lang="en-GB" sz="2650" dirty="0">
              <a:solidFill>
                <a:schemeClr val="bg1"/>
              </a:solidFill>
              <a:effectLst/>
            </a:endParaRPr>
          </a:p>
          <a:p>
            <a:pPr fontAlgn="base">
              <a:lnSpc>
                <a:spcPct val="107000"/>
              </a:lnSpc>
            </a:pPr>
            <a:r>
              <a:rPr lang="en-US" sz="2650" dirty="0">
                <a:solidFill>
                  <a:schemeClr val="bg1"/>
                </a:solidFill>
                <a:effectLst/>
              </a:rPr>
              <a:t>-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Cần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loại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bỏ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cảm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xúc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cá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nhân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ra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khỏi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những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 tin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truyền</a:t>
            </a:r>
            <a:r>
              <a:rPr lang="en-US" sz="2650" dirty="0">
                <a:solidFill>
                  <a:schemeClr val="bg1"/>
                </a:solidFill>
                <a:effectLst/>
              </a:rPr>
              <a:t> </a:t>
            </a:r>
            <a:r>
              <a:rPr lang="en-US" sz="2650" dirty="0" err="1">
                <a:solidFill>
                  <a:schemeClr val="bg1"/>
                </a:solidFill>
                <a:effectLst/>
              </a:rPr>
              <a:t>thông</a:t>
            </a:r>
            <a:r>
              <a:rPr lang="en-US" sz="2650" dirty="0">
                <a:solidFill>
                  <a:schemeClr val="bg1"/>
                </a:solidFill>
                <a:effectLst/>
              </a:rPr>
              <a:t>.</a:t>
            </a:r>
            <a:endParaRPr lang="en-GB" sz="2650" dirty="0">
              <a:solidFill>
                <a:schemeClr val="bg1"/>
              </a:solidFill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3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UTM Duepuntozero" panose="02040603050506020204" pitchFamily="18" charset="0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653252557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UTM Duepuntozero" panose="02040603050506020204" pitchFamily="18" charset="0"/>
              </a:rPr>
              <a:t>CHỦ ĐỀ b. </a:t>
            </a:r>
            <a:br>
              <a:rPr lang="en-US" sz="4000" dirty="0">
                <a:latin typeface="UTM Duepuntozero" panose="02040603050506020204" pitchFamily="18" charset="0"/>
              </a:rPr>
            </a:br>
            <a:r>
              <a:rPr lang="en-US" sz="4000" dirty="0">
                <a:latin typeface="UTM Duepuntozero" panose="02040603050506020204" pitchFamily="18" charset="0"/>
              </a:rPr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1. </a:t>
            </a:r>
            <a:r>
              <a:rPr lang="en-US" sz="3000" dirty="0" err="1">
                <a:latin typeface="UTM Duepuntozero" panose="02040603050506020204" pitchFamily="18" charset="0"/>
              </a:rPr>
              <a:t>Tớ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cần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chú</a:t>
            </a:r>
            <a:r>
              <a:rPr lang="en-US" sz="3000" dirty="0">
                <a:latin typeface="UTM Duepuntozero" panose="02040603050506020204" pitchFamily="18" charset="0"/>
              </a:rPr>
              <a:t> ý </a:t>
            </a:r>
            <a:r>
              <a:rPr lang="en-US" sz="3000" dirty="0" err="1">
                <a:latin typeface="UTM Duepuntozero" panose="02040603050506020204" pitchFamily="18" charset="0"/>
              </a:rPr>
              <a:t>những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gì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khi</a:t>
            </a:r>
            <a:r>
              <a:rPr lang="en-US" sz="3000" dirty="0">
                <a:latin typeface="UTM Duepuntozero" panose="02040603050506020204" pitchFamily="18" charset="0"/>
              </a:rPr>
              <a:t> “online”.</a:t>
            </a:r>
          </a:p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2</a:t>
            </a:r>
            <a:r>
              <a:rPr lang="vi-VN" sz="3000" dirty="0">
                <a:latin typeface="UTM Duepuntozero" panose="02040603050506020204" pitchFamily="18" charset="0"/>
              </a:rPr>
              <a:t>. Tớ </a:t>
            </a:r>
            <a:r>
              <a:rPr lang="en-GB" sz="3000" dirty="0" err="1">
                <a:latin typeface="UTM Duepuntozero" panose="02040603050506020204" pitchFamily="18" charset="0"/>
              </a:rPr>
              <a:t>tự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khám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phá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thế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giới</a:t>
            </a:r>
            <a:r>
              <a:rPr lang="en-GB" sz="3000" dirty="0">
                <a:latin typeface="UTM Duepuntozero" panose="02040603050506020204" pitchFamily="18" charset="0"/>
              </a:rPr>
              <a:t>.</a:t>
            </a:r>
            <a:endParaRPr lang="en-US" sz="3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23: SỞ HỮU TRÍ TUỆ, BẢN QUYỀN (T7/8)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F0CA2B-FB9A-F48E-0201-29C2D3039DD6}"/>
              </a:ext>
            </a:extLst>
          </p:cNvPr>
          <p:cNvSpPr txBox="1"/>
          <p:nvPr/>
        </p:nvSpPr>
        <p:spPr>
          <a:xfrm>
            <a:off x="1747520" y="2228671"/>
            <a:ext cx="97942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hành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vi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quấy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rối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bắt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nạt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gửi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xâm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hại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quyền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tư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526163" y="700870"/>
            <a:ext cx="9784733" cy="616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493" y="5394795"/>
            <a:ext cx="2424547" cy="11026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19513" t="13860" r="16414" b="20702"/>
          <a:stretch/>
        </p:blipFill>
        <p:spPr>
          <a:xfrm>
            <a:off x="6100711" y="5710402"/>
            <a:ext cx="2184305" cy="10425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1117" y="5121695"/>
            <a:ext cx="1863225" cy="8244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4A4602E-26E7-E197-5CFC-FC6596ABF1F3}"/>
              </a:ext>
            </a:extLst>
          </p:cNvPr>
          <p:cNvSpPr txBox="1"/>
          <p:nvPr/>
        </p:nvSpPr>
        <p:spPr>
          <a:xfrm>
            <a:off x="526164" y="1112146"/>
            <a:ext cx="11462636" cy="5760551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giọng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dằn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rơi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nhắm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rình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rập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bai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xoáy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bẽ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solidFill>
                <a:srgbClr val="0C0C0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Khiêm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5DB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b="1" dirty="0">
              <a:solidFill>
                <a:srgbClr val="005D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BC1AB6A-739D-57F5-A7AD-B2ACCB024898}"/>
              </a:ext>
            </a:extLst>
          </p:cNvPr>
          <p:cNvSpPr txBox="1"/>
          <p:nvPr/>
        </p:nvSpPr>
        <p:spPr>
          <a:xfrm>
            <a:off x="259080" y="733197"/>
            <a:ext cx="11450320" cy="5847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gửi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endParaRPr lang="en-GB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A8F61D5-DD60-9B5F-ECA4-5AC98EC5842F}"/>
              </a:ext>
            </a:extLst>
          </p:cNvPr>
          <p:cNvSpPr txBox="1"/>
          <p:nvPr/>
        </p:nvSpPr>
        <p:spPr>
          <a:xfrm>
            <a:off x="568960" y="1582728"/>
            <a:ext cx="10850880" cy="2379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15000"/>
              </a:lnSpc>
            </a:pP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bất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xóa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lọc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email</a:t>
            </a:r>
            <a:endParaRPr lang="en-GB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23: SỞ HỮU TRÍ TUỆ VÀ BẢN QUYỀN (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Tiết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8)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xmlns="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069776"/>
              </p:ext>
            </p:extLst>
          </p:nvPr>
        </p:nvGraphicFramePr>
        <p:xfrm>
          <a:off x="1344930" y="1932810"/>
          <a:ext cx="9867900" cy="1838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xmlns="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ctr"/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Làm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thế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nào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để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trở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thành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nạn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việc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quấy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rối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bắt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nạt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gửi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thư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rác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xâm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hại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quyền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riêng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4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khác</a:t>
                      </a:r>
                      <a:r>
                        <a:rPr lang="en-US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6600" dirty="0">
                        <a:effectLst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IN 5 - TUẦN 23&amp;quot;&quot;/&gt;&lt;property id=&quot;20307&quot; value=&quot;263&quot;/&gt;&lt;/object&gt;&lt;object type=&quot;3&quot; unique_id=&quot;10005&quot;&gt;&lt;property id=&quot;20148&quot; value=&quot;5&quot;/&gt;&lt;property id=&quot;20300&quot; value=&quot;Slide 3 - &amp;quot;CHỦ ĐỀ b. &amp;#x0D;&amp;#x0A;CÔNG DÂN SỐ&amp;quot;&quot;/&gt;&lt;property id=&quot;20307&quot; value=&quot;283&quot;/&gt;&lt;/object&gt;&lt;object type=&quot;3&quot; unique_id=&quot;10006&quot;&gt;&lt;property id=&quot;20148&quot; value=&quot;5&quot;/&gt;&lt;property id=&quot;20300&quot; value=&quot;Slide 4 - &amp;quot;Bài 1. Tớ CẦN CHÚ Ý NHỮNG GÌ KHI ONLINE&amp;#x0D;&amp;#x0A;&amp;#x0D;&amp;#x0A;Tuần 23: SỞ HỮU TRÍ TUỆ, BẢN QUYỀN (T7/8)&amp;quot;&quot;/&gt;&lt;property id=&quot;20307&quot; value=&quot;284&quot;/&gt;&lt;/object&gt;&lt;object type=&quot;3&quot; unique_id=&quot;10007&quot;&gt;&lt;property id=&quot;20148&quot; value=&quot;5&quot;/&gt;&lt;property id=&quot;20300&quot; value=&quot;Slide 5&quot;/&gt;&lt;property id=&quot;20307&quot; value=&quot;387&quot;/&gt;&lt;/object&gt;&lt;object type=&quot;3&quot; unique_id=&quot;10008&quot;&gt;&lt;property id=&quot;20148&quot; value=&quot;5&quot;/&gt;&lt;property id=&quot;20300&quot; value=&quot;Slide 6&quot;/&gt;&lt;property id=&quot;20307&quot; value=&quot;306&quot;/&gt;&lt;/object&gt;&lt;object type=&quot;3&quot; unique_id=&quot;10009&quot;&gt;&lt;property id=&quot;20148&quot; value=&quot;5&quot;/&gt;&lt;property id=&quot;20300&quot; value=&quot;Slide 7&quot;/&gt;&lt;property id=&quot;20307&quot; value=&quot;372&quot;/&gt;&lt;/object&gt;&lt;object type=&quot;3&quot; unique_id=&quot;10010&quot;&gt;&lt;property id=&quot;20148&quot; value=&quot;5&quot;/&gt;&lt;property id=&quot;20300&quot; value=&quot;Slide 8 - &amp;quot;Bài 1: Tớ cần chú ý những gì khi online&amp;#x0D;&amp;#x0A;&amp;#x0D;&amp;#x0A;Tuần 23: SỞ HỮU TRÍ TUỆ VÀ BẢN QUYỀN (Tiết 8)&amp;quot;&quot;/&gt;&lt;property id=&quot;20307&quot; value=&quot;336&quot;/&gt;&lt;/object&gt;&lt;object type=&quot;3&quot; unique_id=&quot;10011&quot;&gt;&lt;property id=&quot;20148&quot; value=&quot;5&quot;/&gt;&lt;property id=&quot;20300&quot; value=&quot;Slide 9&quot;/&gt;&lt;property id=&quot;20307&quot; value=&quot;331&quot;/&gt;&lt;/object&gt;&lt;object type=&quot;3&quot; unique_id=&quot;10012&quot;&gt;&lt;property id=&quot;20148&quot; value=&quot;5&quot;/&gt;&lt;property id=&quot;20300&quot; value=&quot;Slide 10&quot;/&gt;&lt;property id=&quot;20307&quot; value=&quot;383&quot;/&gt;&lt;/object&gt;&lt;object type=&quot;3&quot; unique_id=&quot;10013&quot;&gt;&lt;property id=&quot;20148&quot; value=&quot;5&quot;/&gt;&lt;property id=&quot;20300&quot; value=&quot;Slide 11&quot;/&gt;&lt;property id=&quot;20307&quot; value=&quot;388&quot;/&gt;&lt;/object&gt;&lt;object type=&quot;3&quot; unique_id=&quot;10026&quot;&gt;&lt;property id=&quot;20148&quot; value=&quot;5&quot;/&gt;&lt;property id=&quot;20300&quot; value=&quot;Slide 2 - &amp;quot;CUỘC SỐNG TRỰC TUYẾN&amp;quot;&quot;/&gt;&lt;property id=&quot;20307&quot; value=&quot;389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2944</TotalTime>
  <Words>655</Words>
  <Application>Microsoft Office PowerPoint</Application>
  <PresentationFormat>Custom</PresentationFormat>
  <Paragraphs>42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Banded</vt:lpstr>
      <vt:lpstr>1_Banded</vt:lpstr>
      <vt:lpstr>TIN 5 - TUẦN 23</vt:lpstr>
      <vt:lpstr>CUỘC SỐNG TRỰC TUYẾN</vt:lpstr>
      <vt:lpstr>CHỦ ĐỀ b.  CÔNG DÂN SỐ</vt:lpstr>
      <vt:lpstr>Bài 1. Tớ CẦN CHÚ Ý NHỮNG GÌ KHI ONLINE  Tuần 23: SỞ HỮU TRÍ TUỆ, BẢN QUYỀN (T7/8)</vt:lpstr>
      <vt:lpstr>PowerPoint Presentation</vt:lpstr>
      <vt:lpstr>PowerPoint Presentation</vt:lpstr>
      <vt:lpstr>PowerPoint Presentation</vt:lpstr>
      <vt:lpstr>Bài 1: Tớ cần chú ý những gì khi online  Tuần 23: SỞ HỮU TRÍ TUỆ VÀ BẢN QUYỀN (Tiết 8)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159</cp:revision>
  <dcterms:created xsi:type="dcterms:W3CDTF">2014-06-09T03:12:12Z</dcterms:created>
  <dcterms:modified xsi:type="dcterms:W3CDTF">2024-01-29T06:30:26Z</dcterms:modified>
</cp:coreProperties>
</file>