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3">
  <p:sldMasterIdLst>
    <p:sldMasterId id="2147483648" r:id="rId1"/>
  </p:sldMasterIdLst>
  <p:notesMasterIdLst>
    <p:notesMasterId r:id="rId25"/>
  </p:notesMasterIdLst>
  <p:sldIdLst>
    <p:sldId id="374" r:id="rId2"/>
    <p:sldId id="257" r:id="rId3"/>
    <p:sldId id="375" r:id="rId4"/>
    <p:sldId id="285" r:id="rId5"/>
    <p:sldId id="256" r:id="rId6"/>
    <p:sldId id="284" r:id="rId7"/>
    <p:sldId id="289" r:id="rId8"/>
    <p:sldId id="343" r:id="rId9"/>
    <p:sldId id="299" r:id="rId10"/>
    <p:sldId id="359" r:id="rId11"/>
    <p:sldId id="369" r:id="rId12"/>
    <p:sldId id="370" r:id="rId13"/>
    <p:sldId id="355" r:id="rId14"/>
    <p:sldId id="362" r:id="rId15"/>
    <p:sldId id="376" r:id="rId16"/>
    <p:sldId id="270" r:id="rId17"/>
    <p:sldId id="322" r:id="rId18"/>
    <p:sldId id="366" r:id="rId19"/>
    <p:sldId id="371" r:id="rId20"/>
    <p:sldId id="330" r:id="rId21"/>
    <p:sldId id="373" r:id="rId22"/>
    <p:sldId id="368" r:id="rId23"/>
    <p:sldId id="283" r:id="rId24"/>
  </p:sldIdLst>
  <p:sldSz cx="18288000" cy="10287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55281E1-522B-4D97-AF00-E2DA4D65B6B1}">
          <p14:sldIdLst>
            <p14:sldId id="374"/>
            <p14:sldId id="257"/>
            <p14:sldId id="375"/>
            <p14:sldId id="285"/>
            <p14:sldId id="256"/>
            <p14:sldId id="284"/>
            <p14:sldId id="289"/>
            <p14:sldId id="343"/>
            <p14:sldId id="299"/>
            <p14:sldId id="359"/>
            <p14:sldId id="369"/>
            <p14:sldId id="370"/>
            <p14:sldId id="355"/>
            <p14:sldId id="362"/>
            <p14:sldId id="376"/>
            <p14:sldId id="270"/>
            <p14:sldId id="322"/>
            <p14:sldId id="366"/>
            <p14:sldId id="371"/>
            <p14:sldId id="330"/>
            <p14:sldId id="373"/>
            <p14:sldId id="368"/>
            <p14:sldId id="283"/>
          </p14:sldIdLst>
        </p14:section>
        <p14:section name="Untitled Section" id="{89BF1163-5CF7-42C5-AC10-D6A6AEA736F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EBFD"/>
    <a:srgbClr val="FF5050"/>
    <a:srgbClr val="FF9966"/>
    <a:srgbClr val="D9DDC3"/>
    <a:srgbClr val="F8DC6E"/>
    <a:srgbClr val="F8C2D9"/>
    <a:srgbClr val="FFFF66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3702" autoAdjust="0"/>
  </p:normalViewPr>
  <p:slideViewPr>
    <p:cSldViewPr>
      <p:cViewPr varScale="1">
        <p:scale>
          <a:sx n="37" d="100"/>
          <a:sy n="37" d="100"/>
        </p:scale>
        <p:origin x="5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CB8E1-AB03-4AD6-88DA-9887F546E4C6}" type="datetimeFigureOut">
              <a:rPr lang="en-US" smtClean="0"/>
              <a:t>31/08/2024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946E5-C428-4D0F-AD8E-82AA63A36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68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f6d2a42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f6d2a4227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27f6d2a422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DD517-68FC-4A63-A08E-FD122F82A9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0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64DD517-68FC-4A63-A08E-FD122F82A9C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4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31/08/2024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0.png"/><Relationship Id="rId12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30.svg"/><Relationship Id="rId49" Type="http://schemas.openxmlformats.org/officeDocument/2006/relationships/image" Target="../media/image20.png"/><Relationship Id="rId10" Type="http://schemas.openxmlformats.org/officeDocument/2006/relationships/image" Target="../media/image34.svg"/><Relationship Id="rId48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30.svg"/><Relationship Id="rId49" Type="http://schemas.openxmlformats.org/officeDocument/2006/relationships/image" Target="../media/image20.png"/><Relationship Id="rId10" Type="http://schemas.openxmlformats.org/officeDocument/2006/relationships/image" Target="../media/image34.svg"/><Relationship Id="rId48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28.svg"/><Relationship Id="rId15" Type="http://schemas.microsoft.com/office/2007/relationships/hdphoto" Target="../media/hdphoto14.wdp"/><Relationship Id="rId10" Type="http://schemas.openxmlformats.org/officeDocument/2006/relationships/image" Target="../media/image34.svg"/><Relationship Id="rId4" Type="http://schemas.microsoft.com/office/2007/relationships/hdphoto" Target="../media/hdphoto13.wdp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3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28.svg"/><Relationship Id="rId15" Type="http://schemas.openxmlformats.org/officeDocument/2006/relationships/image" Target="../media/image40.png"/><Relationship Id="rId10" Type="http://schemas.openxmlformats.org/officeDocument/2006/relationships/image" Target="../media/image34.svg"/><Relationship Id="rId4" Type="http://schemas.microsoft.com/office/2007/relationships/hdphoto" Target="../media/hdphoto13.wdp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2.wdp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6.png"/><Relationship Id="rId4" Type="http://schemas.openxmlformats.org/officeDocument/2006/relationships/image" Target="../media/image2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30.svg"/><Relationship Id="rId49" Type="http://schemas.openxmlformats.org/officeDocument/2006/relationships/image" Target="../media/image20.png"/><Relationship Id="rId10" Type="http://schemas.openxmlformats.org/officeDocument/2006/relationships/image" Target="../media/image34.svg"/><Relationship Id="rId48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1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3" Type="http://schemas.openxmlformats.org/officeDocument/2006/relationships/image" Target="../media/image27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30.svg"/><Relationship Id="rId10" Type="http://schemas.openxmlformats.org/officeDocument/2006/relationships/image" Target="../media/image34.svg"/><Relationship Id="rId14" Type="http://schemas.microsoft.com/office/2007/relationships/hdphoto" Target="../media/hdphoto16.wdp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2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microsoft.com/office/2007/relationships/hdphoto" Target="../media/hdphoto2.wdp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6.png"/><Relationship Id="rId1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13.png"/><Relationship Id="rId3" Type="http://schemas.openxmlformats.org/officeDocument/2006/relationships/image" Target="../media/image9.png"/><Relationship Id="rId21" Type="http://schemas.microsoft.com/office/2007/relationships/hdphoto" Target="../media/hdphoto5.wdp"/><Relationship Id="rId17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5" Type="http://schemas.openxmlformats.org/officeDocument/2006/relationships/image" Target="../media/image11.png"/><Relationship Id="rId19" Type="http://schemas.microsoft.com/office/2007/relationships/hdphoto" Target="../media/hdphoto4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15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51" Type="http://schemas.openxmlformats.org/officeDocument/2006/relationships/image" Target="../media/image22.png"/><Relationship Id="rId3" Type="http://schemas.openxmlformats.org/officeDocument/2006/relationships/image" Target="../media/image19.png"/><Relationship Id="rId50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9" Type="http://schemas.openxmlformats.org/officeDocument/2006/relationships/image" Target="../media/image20.png"/><Relationship Id="rId52" Type="http://schemas.microsoft.com/office/2007/relationships/hdphoto" Target="../media/hdphoto6.wdp"/><Relationship Id="rId48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30.svg"/><Relationship Id="rId49" Type="http://schemas.openxmlformats.org/officeDocument/2006/relationships/image" Target="../media/image20.png"/><Relationship Id="rId10" Type="http://schemas.openxmlformats.org/officeDocument/2006/relationships/image" Target="../media/image34.svg"/><Relationship Id="rId48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microsoft.com/office/2007/relationships/hdphoto" Target="../media/hdphoto10.wdp"/><Relationship Id="rId3" Type="http://schemas.openxmlformats.org/officeDocument/2006/relationships/image" Target="../media/image27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6" Type="http://schemas.openxmlformats.org/officeDocument/2006/relationships/image" Target="../media/image30.svg"/><Relationship Id="rId15" Type="http://schemas.openxmlformats.org/officeDocument/2006/relationships/image" Target="../media/image30.png"/><Relationship Id="rId10" Type="http://schemas.openxmlformats.org/officeDocument/2006/relationships/image" Target="../media/image34.svg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89664" y="1253171"/>
            <a:ext cx="13393702" cy="7776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3489">
            <a:off x="199198" y="1236829"/>
            <a:ext cx="1965132" cy="1898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1889" t="-4495" r="-1889" b="17402"/>
          <a:stretch/>
        </p:blipFill>
        <p:spPr>
          <a:xfrm>
            <a:off x="1316969" y="7579187"/>
            <a:ext cx="2345390" cy="23037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3366" y="963535"/>
            <a:ext cx="2231290" cy="19422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3200" y="8092115"/>
            <a:ext cx="2358303" cy="2026971"/>
          </a:xfrm>
          <a:prstGeom prst="rect">
            <a:avLst/>
          </a:prstGeom>
        </p:spPr>
      </p:pic>
      <p:sp>
        <p:nvSpPr>
          <p:cNvPr id="83" name="Google Shape;83;g27f6d2a4227_0_0"/>
          <p:cNvSpPr txBox="1">
            <a:spLocks noGrp="1"/>
          </p:cNvSpPr>
          <p:nvPr>
            <p:ph type="ctrTitle"/>
          </p:nvPr>
        </p:nvSpPr>
        <p:spPr>
          <a:xfrm>
            <a:off x="548638" y="3249546"/>
            <a:ext cx="17207550" cy="2609100"/>
          </a:xfrm>
          <a:prstGeom prst="rect">
            <a:avLst/>
          </a:prstGeom>
        </p:spPr>
        <p:txBody>
          <a:bodyPr spcFirstLastPara="1" wrap="square" lIns="137138" tIns="68550" rIns="137138" bIns="6855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8000" b="1" dirty="0">
                <a:solidFill>
                  <a:srgbClr val="FF0000"/>
                </a:solidFill>
              </a:rPr>
              <a:t>TIN HỌC </a:t>
            </a:r>
            <a:r>
              <a:rPr lang="en-US" sz="8000" b="1" dirty="0" smtClean="0">
                <a:solidFill>
                  <a:srgbClr val="FF0000"/>
                </a:solidFill>
              </a:rPr>
              <a:t>4 </a:t>
            </a:r>
            <a:r>
              <a:rPr lang="en-US" sz="8000" b="1" dirty="0">
                <a:solidFill>
                  <a:srgbClr val="FF0000"/>
                </a:solidFill>
              </a:rPr>
              <a:t>– TUẦN </a:t>
            </a:r>
            <a:r>
              <a:rPr lang="en-US" sz="8000" b="1" dirty="0" smtClean="0">
                <a:solidFill>
                  <a:srgbClr val="FF0000"/>
                </a:solidFill>
              </a:rPr>
              <a:t>14</a:t>
            </a:r>
            <a:endParaRPr sz="8000" dirty="0"/>
          </a:p>
        </p:txBody>
      </p:sp>
      <p:sp>
        <p:nvSpPr>
          <p:cNvPr id="84" name="Google Shape;84;g27f6d2a4227_0_0"/>
          <p:cNvSpPr txBox="1">
            <a:spLocks noGrp="1"/>
          </p:cNvSpPr>
          <p:nvPr>
            <p:ph type="subTitle" idx="1"/>
          </p:nvPr>
        </p:nvSpPr>
        <p:spPr>
          <a:xfrm>
            <a:off x="2286000" y="5994375"/>
            <a:ext cx="13716000" cy="1963800"/>
          </a:xfrm>
          <a:prstGeom prst="rect">
            <a:avLst/>
          </a:prstGeom>
        </p:spPr>
        <p:txBody>
          <a:bodyPr spcFirstLastPara="1" wrap="square" lIns="137138" tIns="68550" rIns="137138" bIns="68550" anchor="t" anchorCtr="0">
            <a:normAutofit/>
          </a:bodyPr>
          <a:lstStyle/>
          <a:p>
            <a:pPr>
              <a:spcBef>
                <a:spcPts val="1800"/>
              </a:spcBef>
              <a:spcAft>
                <a:spcPts val="300"/>
              </a:spcAft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3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377" y="363428"/>
            <a:ext cx="17449799" cy="9610261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49264">
            <a:off x="109935" y="8641630"/>
            <a:ext cx="1323067" cy="1575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681835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10345">
            <a:off x="15899682" y="438752"/>
            <a:ext cx="2667000" cy="120967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98295" y="7890984"/>
            <a:ext cx="2514600" cy="23452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62400" y="361771"/>
            <a:ext cx="10443115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16782" y="1943100"/>
            <a:ext cx="169164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81200" y="3176807"/>
            <a:ext cx="13487400" cy="5776693"/>
            <a:chOff x="2971800" y="2663096"/>
            <a:chExt cx="13487400" cy="5776693"/>
          </a:xfrm>
        </p:grpSpPr>
        <p:sp>
          <p:nvSpPr>
            <p:cNvPr id="6" name="Rounded Rectangle 5"/>
            <p:cNvSpPr/>
            <p:nvPr/>
          </p:nvSpPr>
          <p:spPr>
            <a:xfrm>
              <a:off x="2971800" y="2663096"/>
              <a:ext cx="13487400" cy="5776693"/>
            </a:xfrm>
            <a:prstGeom prst="roundRect">
              <a:avLst/>
            </a:prstGeom>
            <a:solidFill>
              <a:srgbClr val="FFEBF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05067" y="2918306"/>
              <a:ext cx="29963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PHIẾU HỌC TẬP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314699" y="3947861"/>
              <a:ext cx="12801600" cy="914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:…………………………………….       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…………….</a:t>
              </a:r>
              <a:endParaRPr lang="en-US" sz="2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200000"/>
                </a:lnSpc>
              </a:pP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gõ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kiểu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Telex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dưới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600" dirty="0" smtClean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</a:t>
              </a:r>
              <a:endParaRPr lang="en-US" sz="2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398227"/>
              </p:ext>
            </p:extLst>
          </p:nvPr>
        </p:nvGraphicFramePr>
        <p:xfrm>
          <a:off x="2162362" y="6217554"/>
          <a:ext cx="13125074" cy="1524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594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6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60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9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85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8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76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3336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83336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59096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Ký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gõ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ă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ê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Sắc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Hỏi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Ngã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Xóa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dấu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gõ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oo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</a:t>
                      </a:r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76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379" y="361771"/>
            <a:ext cx="17449799" cy="9610261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149264">
            <a:off x="109935" y="8641630"/>
            <a:ext cx="1323067" cy="15756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4681835"/>
            <a:ext cx="9144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610345">
            <a:off x="15899682" y="438752"/>
            <a:ext cx="2667000" cy="1209675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98295" y="7890984"/>
            <a:ext cx="2514600" cy="23452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62400" y="361771"/>
            <a:ext cx="10443115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57" y="3078040"/>
            <a:ext cx="16725041" cy="31274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2075239"/>
            <a:ext cx="146109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9" name="Rectangle 8"/>
          <p:cNvSpPr/>
          <p:nvPr/>
        </p:nvSpPr>
        <p:spPr>
          <a:xfrm>
            <a:off x="685800" y="6496122"/>
            <a:ext cx="15925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Cloud 19"/>
          <p:cNvSpPr/>
          <p:nvPr/>
        </p:nvSpPr>
        <p:spPr>
          <a:xfrm>
            <a:off x="2493406" y="7299114"/>
            <a:ext cx="12310587" cy="2561726"/>
          </a:xfrm>
          <a:prstGeom prst="cloud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9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342900"/>
            <a:ext cx="17373599" cy="96012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6783">
            <a:off x="16471109" y="132207"/>
            <a:ext cx="1861626" cy="124030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733042" y="2438400"/>
            <a:ext cx="14954758" cy="5576628"/>
          </a:xfrm>
          <a:prstGeom prst="wedgeRoundRectCallout">
            <a:avLst>
              <a:gd name="adj1" fmla="val -20521"/>
              <a:gd name="adj2" fmla="val 532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52421" y="3923272"/>
            <a:ext cx="13716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2400"/>
              </a:spcAft>
            </a:pPr>
            <a:r>
              <a:rPr lang="en-US" sz="4000" dirty="0" smtClean="0"/>
              <a:t>-  </a:t>
            </a:r>
            <a:r>
              <a:rPr lang="vi-VN" sz="4000" dirty="0" smtClean="0"/>
              <a:t>Nhấn </a:t>
            </a:r>
            <a:r>
              <a:rPr lang="vi-VN" sz="4000" dirty="0"/>
              <a:t>phím </a:t>
            </a:r>
            <a:r>
              <a:rPr lang="vi-VN" sz="4000" b="1" dirty="0"/>
              <a:t>Caps Lock </a:t>
            </a:r>
            <a:r>
              <a:rPr lang="vi-VN" sz="4000" dirty="0"/>
              <a:t>(đèn Caps </a:t>
            </a:r>
            <a:r>
              <a:rPr lang="vi-VN" sz="4000" dirty="0" smtClean="0"/>
              <a:t>Lock</a:t>
            </a:r>
            <a:r>
              <a:rPr lang="en-US" sz="4000" dirty="0" smtClean="0"/>
              <a:t> </a:t>
            </a:r>
            <a:r>
              <a:rPr lang="vi-VN" sz="4000" dirty="0" smtClean="0"/>
              <a:t>sáng</a:t>
            </a:r>
            <a:r>
              <a:rPr lang="vi-VN" sz="4000" dirty="0"/>
              <a:t>) hoặc giữ phím </a:t>
            </a:r>
            <a:r>
              <a:rPr lang="vi-VN" sz="4000" b="1" dirty="0"/>
              <a:t>Shift </a:t>
            </a:r>
            <a:r>
              <a:rPr lang="vi-VN" sz="4000" dirty="0"/>
              <a:t>để gõ chữ hoa.</a:t>
            </a:r>
          </a:p>
          <a:p>
            <a:pPr marL="514350" indent="-514350" algn="just">
              <a:spcAft>
                <a:spcPts val="2400"/>
              </a:spcAft>
            </a:pPr>
            <a:r>
              <a:rPr lang="en-US" sz="4000" dirty="0" smtClean="0"/>
              <a:t>-  </a:t>
            </a:r>
            <a:r>
              <a:rPr lang="vi-VN" sz="4000" dirty="0" smtClean="0"/>
              <a:t>Khi </a:t>
            </a:r>
            <a:r>
              <a:rPr lang="vi-VN" sz="4000" dirty="0"/>
              <a:t>cần xoá kí tự đã gõ: em sử dụng </a:t>
            </a:r>
            <a:r>
              <a:rPr lang="vi-VN" sz="4000" dirty="0" smtClean="0"/>
              <a:t>phím</a:t>
            </a:r>
            <a:r>
              <a:rPr lang="en-US" sz="4000" dirty="0" smtClean="0"/>
              <a:t> </a:t>
            </a:r>
            <a:r>
              <a:rPr lang="vi-VN" sz="4000" b="1" dirty="0" smtClean="0"/>
              <a:t>Backspace </a:t>
            </a:r>
            <a:r>
              <a:rPr lang="vi-VN" sz="4000" dirty="0"/>
              <a:t>(để xoá kí tự đứng trước </a:t>
            </a:r>
            <a:r>
              <a:rPr lang="vi-VN" sz="4000" dirty="0" smtClean="0"/>
              <a:t>con</a:t>
            </a:r>
            <a:r>
              <a:rPr lang="en-US" sz="4000" dirty="0" smtClean="0"/>
              <a:t> </a:t>
            </a:r>
            <a:r>
              <a:rPr lang="vi-VN" sz="4000" dirty="0" smtClean="0"/>
              <a:t>trỏ </a:t>
            </a:r>
            <a:r>
              <a:rPr lang="vi-VN" sz="4000" dirty="0"/>
              <a:t>soạn thảo) hoặc sử dụng phím </a:t>
            </a:r>
            <a:r>
              <a:rPr lang="vi-VN" sz="4000" b="1" dirty="0" smtClean="0"/>
              <a:t>Delete</a:t>
            </a:r>
            <a:r>
              <a:rPr lang="en-US" sz="4000" b="1" dirty="0" smtClean="0"/>
              <a:t> </a:t>
            </a:r>
            <a:r>
              <a:rPr lang="vi-VN" sz="4000" dirty="0" smtClean="0"/>
              <a:t>(để </a:t>
            </a:r>
            <a:r>
              <a:rPr lang="vi-VN" sz="4000" dirty="0"/>
              <a:t>xoá kí tự đứng sau con trỏ soạn thảo).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430500" y="7790052"/>
            <a:ext cx="2514600" cy="234528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02838">
            <a:off x="646361" y="8365189"/>
            <a:ext cx="1527122" cy="1655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33042" y="2628890"/>
            <a:ext cx="3009673" cy="11038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50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Lưu ý</a:t>
            </a:r>
            <a:endParaRPr lang="en-US" sz="5000" b="1" dirty="0">
              <a:ln w="0"/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62400" y="361771"/>
            <a:ext cx="10443115" cy="1063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Telex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5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6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2000" y="1638300"/>
            <a:ext cx="16687797" cy="8150648"/>
            <a:chOff x="0" y="0"/>
            <a:chExt cx="6038062" cy="5555119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5523369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038062" cy="5555119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8305800" cy="1660206"/>
            <a:chOff x="6019800" y="377206"/>
            <a:chExt cx="9206251" cy="1660206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4500" b="1" i="0" u="none" strike="noStrike" kern="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HÀNH THEO NHÓM</a:t>
              </a:r>
              <a:endParaRPr kumimoji="0" lang="en-US" sz="45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295400" y="2324100"/>
            <a:ext cx="156972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lnSpc>
                <a:spcPct val="150000"/>
              </a:lnSpc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4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4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vi-VN" sz="4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bạn thực hiện: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vi-VN" sz="4600" dirty="0" smtClean="0">
                <a:solidFill>
                  <a:srgbClr val="0000CC"/>
                </a:solidFill>
              </a:rPr>
              <a:t>Kích </a:t>
            </a:r>
            <a:r>
              <a:rPr lang="vi-VN" sz="4600" dirty="0">
                <a:solidFill>
                  <a:srgbClr val="0000CC"/>
                </a:solidFill>
              </a:rPr>
              <a:t>hoạt phần mềm soạn thảo </a:t>
            </a:r>
            <a:r>
              <a:rPr lang="vi-VN" sz="4600" b="1" dirty="0">
                <a:solidFill>
                  <a:srgbClr val="FF0000"/>
                </a:solidFill>
              </a:rPr>
              <a:t>Word</a:t>
            </a:r>
            <a:r>
              <a:rPr lang="vi-VN" sz="4600" dirty="0">
                <a:solidFill>
                  <a:srgbClr val="0000CC"/>
                </a:solidFill>
              </a:rPr>
              <a:t>;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vi-VN" sz="4600" dirty="0" smtClean="0">
                <a:solidFill>
                  <a:srgbClr val="0000CC"/>
                </a:solidFill>
              </a:rPr>
              <a:t>Soạn </a:t>
            </a:r>
            <a:r>
              <a:rPr lang="vi-VN" sz="4600" dirty="0">
                <a:solidFill>
                  <a:srgbClr val="0000CC"/>
                </a:solidFill>
              </a:rPr>
              <a:t>thảo câu ca dao: </a:t>
            </a:r>
            <a:r>
              <a:rPr lang="vi-VN" sz="4600" b="1" dirty="0">
                <a:solidFill>
                  <a:srgbClr val="FF0000"/>
                </a:solidFill>
              </a:rPr>
              <a:t>Trong đầm gì đẹp</a:t>
            </a:r>
            <a:r>
              <a:rPr lang="en-US" sz="4600" b="1" dirty="0">
                <a:solidFill>
                  <a:srgbClr val="FF0000"/>
                </a:solidFill>
              </a:rPr>
              <a:t> </a:t>
            </a:r>
            <a:r>
              <a:rPr lang="vi-VN" sz="4600" b="1" dirty="0">
                <a:solidFill>
                  <a:srgbClr val="FF0000"/>
                </a:solidFill>
              </a:rPr>
              <a:t>bằng sen</a:t>
            </a:r>
            <a:r>
              <a:rPr lang="vi-VN" sz="4600" dirty="0">
                <a:solidFill>
                  <a:srgbClr val="0000CC"/>
                </a:solidFill>
              </a:rPr>
              <a:t>;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●"/>
            </a:pPr>
            <a:r>
              <a:rPr lang="vi-VN" sz="4600" dirty="0" smtClean="0">
                <a:solidFill>
                  <a:srgbClr val="0000CC"/>
                </a:solidFill>
              </a:rPr>
              <a:t>Lưu </a:t>
            </a:r>
            <a:r>
              <a:rPr lang="vi-VN" sz="4600" dirty="0">
                <a:solidFill>
                  <a:srgbClr val="0000CC"/>
                </a:solidFill>
              </a:rPr>
              <a:t>tệp vào thư mục của em với </a:t>
            </a:r>
            <a:r>
              <a:rPr lang="vi-VN" sz="4600" dirty="0" smtClean="0">
                <a:solidFill>
                  <a:srgbClr val="0000CC"/>
                </a:solidFill>
              </a:rPr>
              <a:t>tên</a:t>
            </a:r>
            <a:r>
              <a:rPr lang="en-US" sz="4600" dirty="0" smtClean="0">
                <a:solidFill>
                  <a:srgbClr val="0000CC"/>
                </a:solidFill>
              </a:rPr>
              <a:t> </a:t>
            </a:r>
            <a:r>
              <a:rPr lang="vi-VN" sz="4600" b="1" dirty="0">
                <a:solidFill>
                  <a:srgbClr val="FF0000"/>
                </a:solidFill>
              </a:rPr>
              <a:t>Ca dao Sen</a:t>
            </a:r>
            <a:r>
              <a:rPr lang="vi-VN" sz="4600" dirty="0">
                <a:solidFill>
                  <a:srgbClr val="0000CC"/>
                </a:solidFill>
              </a:rPr>
              <a:t>. </a:t>
            </a:r>
            <a:endParaRPr lang="en-US" sz="4600" dirty="0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7161" b="6798"/>
          <a:stretch/>
        </p:blipFill>
        <p:spPr>
          <a:xfrm>
            <a:off x="7463736" y="7383503"/>
            <a:ext cx="3284324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36783">
            <a:off x="16119157" y="351522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5292777" y="6667500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11797" y="1044181"/>
            <a:ext cx="1976440" cy="1883404"/>
            <a:chOff x="3406404" y="3088476"/>
            <a:chExt cx="1308629" cy="1214763"/>
          </a:xfrm>
          <a:solidFill>
            <a:srgbClr val="92D050"/>
          </a:solidFill>
        </p:grpSpPr>
        <p:grpSp>
          <p:nvGrpSpPr>
            <p:cNvPr id="14" name="Group 4"/>
            <p:cNvGrpSpPr/>
            <p:nvPr/>
          </p:nvGrpSpPr>
          <p:grpSpPr>
            <a:xfrm>
              <a:off x="3406404" y="3088476"/>
              <a:ext cx="1308629" cy="1214763"/>
              <a:chOff x="240953" y="-67507"/>
              <a:chExt cx="5882262" cy="6000744"/>
            </a:xfrm>
            <a:grpFill/>
          </p:grpSpPr>
          <p:sp>
            <p:nvSpPr>
              <p:cNvPr id="16" name="Freeform 5"/>
              <p:cNvSpPr/>
              <p:nvPr/>
            </p:nvSpPr>
            <p:spPr>
              <a:xfrm>
                <a:off x="240953" y="-67507"/>
                <a:ext cx="5882262" cy="600074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96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556585" y="3615173"/>
              <a:ext cx="1011619" cy="3939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03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2590800" y="3488000"/>
            <a:ext cx="141351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defRPr/>
            </a:pPr>
            <a:r>
              <a:rPr lang="vi-VN" sz="7200" b="1" dirty="0"/>
              <a:t>Lưu tệp soạn thảo với tên khác</a:t>
            </a:r>
            <a:r>
              <a:rPr lang="vi-VN" sz="7200" dirty="0"/>
              <a:t> </a:t>
            </a:r>
            <a:endParaRPr kumimoji="0" lang="en-US" sz="6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75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hành mở tệp và lưu văn bản sang tệp mới lớp 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9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5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0" y="342900"/>
            <a:ext cx="17373599" cy="96012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6783">
            <a:off x="16471109" y="132207"/>
            <a:ext cx="1861626" cy="1240308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600198" y="2165655"/>
            <a:ext cx="14916023" cy="5296923"/>
          </a:xfrm>
          <a:prstGeom prst="wedgeRoundRectCallout">
            <a:avLst>
              <a:gd name="adj1" fmla="val -20521"/>
              <a:gd name="adj2" fmla="val 5323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059903" y="2740884"/>
            <a:ext cx="13996612" cy="444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Các bước lưu tệp với tên khác tương tự như khi lưu tệp soạn thảo. Nhưng thay vì chọn </a:t>
            </a:r>
            <a:r>
              <a:rPr lang="vi-VN" sz="4000" b="1" dirty="0"/>
              <a:t>Save </a:t>
            </a:r>
            <a:r>
              <a:rPr lang="vi-VN" sz="4000" dirty="0"/>
              <a:t>thì em chọn </a:t>
            </a:r>
            <a:r>
              <a:rPr lang="vi-VN" sz="4000" b="1" dirty="0"/>
              <a:t>Save As</a:t>
            </a:r>
            <a:r>
              <a:rPr lang="vi-VN" sz="4000" dirty="0"/>
              <a:t>, sau đó đặt tên mới cho tệp. Kết quả, em được một tệp mới với tên mới nhưng có cùng nội dung với tệp ban đầu. </a:t>
            </a:r>
            <a:br>
              <a:rPr lang="vi-VN" sz="4000" dirty="0"/>
            </a:b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859001" y="7446413"/>
            <a:ext cx="2514600" cy="2345287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902838">
            <a:off x="476751" y="7770855"/>
            <a:ext cx="1527122" cy="1655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87630" y="419100"/>
            <a:ext cx="4741161" cy="1306255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nl-NL" sz="6000" b="1" dirty="0" smtClean="0">
                <a:ln w="0"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LUẬN</a:t>
            </a:r>
            <a:endParaRPr lang="en-US" sz="6000" b="1" dirty="0">
              <a:ln w="0">
                <a:noFill/>
              </a:ln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9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36783">
            <a:off x="16119157" y="351522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66642" y="3314700"/>
            <a:ext cx="6154712" cy="15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7200" b="1" dirty="0" smtClean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</a:t>
            </a:r>
            <a:endParaRPr lang="en-US" sz="7200" b="1" dirty="0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5046687" y="6667501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sp>
        <p:nvSpPr>
          <p:cNvPr id="17" name="Pentagon 16"/>
          <p:cNvSpPr/>
          <p:nvPr/>
        </p:nvSpPr>
        <p:spPr>
          <a:xfrm>
            <a:off x="762000" y="518159"/>
            <a:ext cx="2672080" cy="1447800"/>
          </a:xfrm>
          <a:prstGeom prst="homePlate">
            <a:avLst/>
          </a:prstGeom>
          <a:solidFill>
            <a:srgbClr val="EF9F5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02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0" y="223326"/>
            <a:ext cx="17678399" cy="98403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35824">
            <a:off x="15762622" y="401175"/>
            <a:ext cx="2397119" cy="1597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23325" y="213897"/>
            <a:ext cx="2700180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11"/>
          <a:srcRect t="31482"/>
          <a:stretch/>
        </p:blipFill>
        <p:spPr>
          <a:xfrm>
            <a:off x="16266042" y="7417209"/>
            <a:ext cx="2057400" cy="2879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168241"/>
            <a:ext cx="12743408" cy="1658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 algn="just">
              <a:lnSpc>
                <a:spcPct val="120000"/>
              </a:lnSpc>
              <a:spcAft>
                <a:spcPts val="600"/>
              </a:spcAft>
            </a:pPr>
            <a:r>
              <a:rPr lang="en-US" sz="44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400" dirty="0" smtClean="0">
                <a:solidFill>
                  <a:srgbClr val="0000CC"/>
                </a:solidFill>
              </a:rPr>
              <a:t>Chỉ </a:t>
            </a:r>
            <a:r>
              <a:rPr lang="vi-VN" sz="4400" dirty="0">
                <a:solidFill>
                  <a:srgbClr val="0000CC"/>
                </a:solidFill>
              </a:rPr>
              <a:t>ra chỗ sai khi gõ tiếng Việt theo kiểu Telex trong các từ dưới đây: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370068">
            <a:off x="848333" y="8550588"/>
            <a:ext cx="949985" cy="1433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600" y="2781300"/>
            <a:ext cx="10131974" cy="696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801" y="266700"/>
            <a:ext cx="17678399" cy="9829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635824">
            <a:off x="15762622" y="401175"/>
            <a:ext cx="2397119" cy="159708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95400" y="235803"/>
            <a:ext cx="2700180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tập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 rotWithShape="1">
          <a:blip r:embed="rId11"/>
          <a:srcRect t="31482"/>
          <a:stretch/>
        </p:blipFill>
        <p:spPr>
          <a:xfrm>
            <a:off x="16212321" y="7407780"/>
            <a:ext cx="2057400" cy="28792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700" y="1273722"/>
            <a:ext cx="129159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63" indent="-576263" algn="just">
              <a:lnSpc>
                <a:spcPct val="120000"/>
              </a:lnSpc>
              <a:spcAft>
                <a:spcPts val="600"/>
              </a:spcAft>
            </a:pPr>
            <a:r>
              <a:rPr lang="vi-VN" sz="4200" dirty="0">
                <a:solidFill>
                  <a:srgbClr val="0000CC"/>
                </a:solidFill>
              </a:rPr>
              <a:t>2. Ghép cặp tương ứng giữa mỗi hàng ở cột </a:t>
            </a:r>
            <a:r>
              <a:rPr lang="vi-VN" sz="4200" b="1" dirty="0">
                <a:solidFill>
                  <a:srgbClr val="0000CC"/>
                </a:solidFill>
              </a:rPr>
              <a:t>Hành động </a:t>
            </a:r>
            <a:r>
              <a:rPr lang="vi-VN" sz="4200" dirty="0">
                <a:solidFill>
                  <a:srgbClr val="0000CC"/>
                </a:solidFill>
              </a:rPr>
              <a:t>với một hàng ở cột </a:t>
            </a:r>
            <a:r>
              <a:rPr lang="vi-VN" sz="4200" b="1" dirty="0">
                <a:solidFill>
                  <a:srgbClr val="0000CC"/>
                </a:solidFill>
              </a:rPr>
              <a:t>Lệnh</a:t>
            </a:r>
            <a:r>
              <a:rPr lang="vi-VN" sz="4200" dirty="0">
                <a:solidFill>
                  <a:srgbClr val="0000CC"/>
                </a:solidFill>
              </a:rPr>
              <a:t>: </a:t>
            </a:r>
            <a:endParaRPr lang="en-US" sz="42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7370068">
            <a:off x="535005" y="8654343"/>
            <a:ext cx="949985" cy="14339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3009900"/>
            <a:ext cx="5775595" cy="6696342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/>
          <a:srcRect t="2372" b="1755"/>
          <a:stretch/>
        </p:blipFill>
        <p:spPr>
          <a:xfrm>
            <a:off x="9918147" y="2247900"/>
            <a:ext cx="6160053" cy="75438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6860474" y="5143500"/>
            <a:ext cx="3350326" cy="2438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256271" y="7078771"/>
            <a:ext cx="2954529" cy="220089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842195" y="4229100"/>
            <a:ext cx="3368605" cy="48132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34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89664" y="1253171"/>
            <a:ext cx="13393702" cy="7776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59923" y="636828"/>
            <a:ext cx="768154" cy="1834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3489">
            <a:off x="199198" y="1236829"/>
            <a:ext cx="1965132" cy="189880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400440" y="4596940"/>
            <a:ext cx="13487120" cy="1942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 DỤNG TIN HỌC</a:t>
            </a:r>
            <a:endParaRPr lang="en-US" sz="96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790534" y="656435"/>
            <a:ext cx="2665827" cy="2656322"/>
            <a:chOff x="7427009" y="213207"/>
            <a:chExt cx="2665827" cy="2656322"/>
          </a:xfrm>
        </p:grpSpPr>
        <p:sp>
          <p:nvSpPr>
            <p:cNvPr id="14" name="MH_Other_2"/>
            <p:cNvSpPr/>
            <p:nvPr>
              <p:custDataLst>
                <p:tags r:id="rId1"/>
              </p:custDataLst>
            </p:nvPr>
          </p:nvSpPr>
          <p:spPr>
            <a:xfrm>
              <a:off x="7427009" y="213207"/>
              <a:ext cx="2665827" cy="2569112"/>
            </a:xfrm>
            <a:prstGeom prst="ellipse">
              <a:avLst/>
            </a:prstGeom>
            <a:solidFill>
              <a:srgbClr val="0070C0"/>
            </a:solidFill>
            <a:ln w="5715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203200" dist="76200" dir="2940000" algn="tr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zh-CN" alt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92298" y="1028699"/>
              <a:ext cx="2335248" cy="18408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400" b="1" cap="none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endParaRPr lang="en-US" sz="44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60454" y="1375525"/>
              <a:ext cx="71903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1889" t="-4495" r="-1889" b="17402"/>
          <a:stretch/>
        </p:blipFill>
        <p:spPr>
          <a:xfrm>
            <a:off x="1316969" y="7579187"/>
            <a:ext cx="2345390" cy="2303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3366" y="963535"/>
            <a:ext cx="2231290" cy="19422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3200" y="8092115"/>
            <a:ext cx="2358303" cy="2026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36783">
            <a:off x="16119157" y="351522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0" y="3550756"/>
            <a:ext cx="6154712" cy="1549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7200" b="1" dirty="0" smtClean="0">
                <a:solidFill>
                  <a:srgbClr val="00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 DỤNG</a:t>
            </a:r>
            <a:endParaRPr lang="en-US" sz="7200" b="1" dirty="0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5105400" y="6819901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sp>
        <p:nvSpPr>
          <p:cNvPr id="12" name="Pentagon 11"/>
          <p:cNvSpPr/>
          <p:nvPr/>
        </p:nvSpPr>
        <p:spPr>
          <a:xfrm>
            <a:off x="762000" y="518159"/>
            <a:ext cx="2672080" cy="1447800"/>
          </a:xfrm>
          <a:prstGeom prst="homePlate">
            <a:avLst/>
          </a:prstGeom>
          <a:solidFill>
            <a:srgbClr val="EF9F5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5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A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228600" y="1638300"/>
            <a:ext cx="17754600" cy="8382000"/>
            <a:chOff x="31750" y="0"/>
            <a:chExt cx="6006312" cy="5555119"/>
          </a:xfrm>
        </p:grpSpPr>
        <p:sp>
          <p:nvSpPr>
            <p:cNvPr id="5" name="Freeform 5"/>
            <p:cNvSpPr/>
            <p:nvPr/>
          </p:nvSpPr>
          <p:spPr>
            <a:xfrm>
              <a:off x="31750" y="31750"/>
              <a:ext cx="5974562" cy="5523369"/>
            </a:xfrm>
            <a:custGeom>
              <a:avLst/>
              <a:gdLst/>
              <a:ahLst/>
              <a:cxnLst/>
              <a:rect l="l" t="t" r="r" b="b"/>
              <a:pathLst>
                <a:path w="5974562" h="6012840">
                  <a:moveTo>
                    <a:pt x="5881853" y="6012840"/>
                  </a:moveTo>
                  <a:lnTo>
                    <a:pt x="92710" y="6012840"/>
                  </a:lnTo>
                  <a:cubicBezTo>
                    <a:pt x="41910" y="6012840"/>
                    <a:pt x="0" y="5970931"/>
                    <a:pt x="0" y="592013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80583" y="0"/>
                  </a:lnTo>
                  <a:cubicBezTo>
                    <a:pt x="5931383" y="0"/>
                    <a:pt x="5973292" y="41910"/>
                    <a:pt x="5973292" y="92710"/>
                  </a:cubicBezTo>
                  <a:lnTo>
                    <a:pt x="5973292" y="5918860"/>
                  </a:lnTo>
                  <a:cubicBezTo>
                    <a:pt x="5974562" y="5970931"/>
                    <a:pt x="5932653" y="6012840"/>
                    <a:pt x="5881853" y="6012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1750" y="0"/>
              <a:ext cx="6006312" cy="5555119"/>
            </a:xfrm>
            <a:custGeom>
              <a:avLst/>
              <a:gdLst/>
              <a:ahLst/>
              <a:cxnLst/>
              <a:rect l="l" t="t" r="r" b="b"/>
              <a:pathLst>
                <a:path w="6038062" h="6076340">
                  <a:moveTo>
                    <a:pt x="5913603" y="59690"/>
                  </a:moveTo>
                  <a:cubicBezTo>
                    <a:pt x="5949162" y="59690"/>
                    <a:pt x="5978372" y="88900"/>
                    <a:pt x="5978372" y="124460"/>
                  </a:cubicBezTo>
                  <a:lnTo>
                    <a:pt x="5978372" y="5951881"/>
                  </a:lnTo>
                  <a:cubicBezTo>
                    <a:pt x="5978372" y="5987440"/>
                    <a:pt x="5949162" y="6016651"/>
                    <a:pt x="5913603" y="6016651"/>
                  </a:cubicBezTo>
                  <a:lnTo>
                    <a:pt x="124460" y="6016651"/>
                  </a:lnTo>
                  <a:cubicBezTo>
                    <a:pt x="88900" y="6016651"/>
                    <a:pt x="59690" y="5987440"/>
                    <a:pt x="59690" y="595188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13603" y="59690"/>
                  </a:lnTo>
                  <a:moveTo>
                    <a:pt x="591360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5951881"/>
                  </a:lnTo>
                  <a:cubicBezTo>
                    <a:pt x="0" y="6020460"/>
                    <a:pt x="55880" y="6076340"/>
                    <a:pt x="124460" y="6076340"/>
                  </a:cubicBezTo>
                  <a:lnTo>
                    <a:pt x="5913603" y="6076340"/>
                  </a:lnTo>
                  <a:cubicBezTo>
                    <a:pt x="5982183" y="6076340"/>
                    <a:pt x="6038062" y="6020460"/>
                    <a:pt x="6038062" y="5951881"/>
                  </a:cubicBezTo>
                  <a:lnTo>
                    <a:pt x="6038062" y="124460"/>
                  </a:lnTo>
                  <a:cubicBezTo>
                    <a:pt x="6038062" y="55880"/>
                    <a:pt x="5982183" y="0"/>
                    <a:pt x="5913603" y="0"/>
                  </a:cubicBezTo>
                  <a:close/>
                </a:path>
              </a:pathLst>
            </a:custGeom>
            <a:solidFill>
              <a:srgbClr val="4C5270"/>
            </a:solidFill>
          </p:spPr>
        </p:sp>
      </p:grpSp>
      <p:grpSp>
        <p:nvGrpSpPr>
          <p:cNvPr id="9" name="Group 8"/>
          <p:cNvGrpSpPr/>
          <p:nvPr/>
        </p:nvGrpSpPr>
        <p:grpSpPr>
          <a:xfrm>
            <a:off x="5562600" y="264142"/>
            <a:ext cx="8305800" cy="1660206"/>
            <a:chOff x="6019800" y="377206"/>
            <a:chExt cx="9206251" cy="1660206"/>
          </a:xfrm>
        </p:grpSpPr>
        <p:grpSp>
          <p:nvGrpSpPr>
            <p:cNvPr id="10" name="Group 4"/>
            <p:cNvGrpSpPr/>
            <p:nvPr/>
          </p:nvGrpSpPr>
          <p:grpSpPr>
            <a:xfrm>
              <a:off x="6019800" y="377206"/>
              <a:ext cx="9113229" cy="1108694"/>
              <a:chOff x="0" y="0"/>
              <a:chExt cx="8836922" cy="6076340"/>
            </a:xfrm>
          </p:grpSpPr>
          <p:sp>
            <p:nvSpPr>
              <p:cNvPr id="12" name="Freeform 5"/>
              <p:cNvSpPr/>
              <p:nvPr/>
            </p:nvSpPr>
            <p:spPr>
              <a:xfrm>
                <a:off x="31750" y="31749"/>
                <a:ext cx="8805172" cy="6012841"/>
              </a:xfrm>
              <a:custGeom>
                <a:avLst/>
                <a:gdLst/>
                <a:ahLst/>
                <a:cxnLst/>
                <a:rect l="l" t="t" r="r" b="b"/>
                <a:pathLst>
                  <a:path w="5974562" h="6012840">
                    <a:moveTo>
                      <a:pt x="5881853" y="6012840"/>
                    </a:moveTo>
                    <a:lnTo>
                      <a:pt x="92710" y="6012840"/>
                    </a:lnTo>
                    <a:cubicBezTo>
                      <a:pt x="41910" y="6012840"/>
                      <a:pt x="0" y="5970931"/>
                      <a:pt x="0" y="592013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5880583" y="0"/>
                    </a:lnTo>
                    <a:cubicBezTo>
                      <a:pt x="5931383" y="0"/>
                      <a:pt x="5973292" y="41910"/>
                      <a:pt x="5973292" y="92710"/>
                    </a:cubicBezTo>
                    <a:lnTo>
                      <a:pt x="5973292" y="5918860"/>
                    </a:lnTo>
                    <a:cubicBezTo>
                      <a:pt x="5974562" y="5970931"/>
                      <a:pt x="5932653" y="6012840"/>
                      <a:pt x="5881853" y="6012840"/>
                    </a:cubicBezTo>
                    <a:close/>
                  </a:path>
                </a:pathLst>
              </a:custGeom>
              <a:solidFill>
                <a:srgbClr val="FBF6F3"/>
              </a:solidFill>
            </p:spPr>
          </p:sp>
          <p:sp>
            <p:nvSpPr>
              <p:cNvPr id="13" name="Freeform 6"/>
              <p:cNvSpPr/>
              <p:nvPr/>
            </p:nvSpPr>
            <p:spPr>
              <a:xfrm>
                <a:off x="0" y="0"/>
                <a:ext cx="8836922" cy="6076340"/>
              </a:xfrm>
              <a:custGeom>
                <a:avLst/>
                <a:gdLst/>
                <a:ahLst/>
                <a:cxnLst/>
                <a:rect l="l" t="t" r="r" b="b"/>
                <a:pathLst>
                  <a:path w="6038062" h="6076340">
                    <a:moveTo>
                      <a:pt x="5913603" y="59690"/>
                    </a:moveTo>
                    <a:cubicBezTo>
                      <a:pt x="5949162" y="59690"/>
                      <a:pt x="5978372" y="88900"/>
                      <a:pt x="5978372" y="124460"/>
                    </a:cubicBezTo>
                    <a:lnTo>
                      <a:pt x="5978372" y="5951881"/>
                    </a:lnTo>
                    <a:cubicBezTo>
                      <a:pt x="5978372" y="5987440"/>
                      <a:pt x="5949162" y="6016651"/>
                      <a:pt x="5913603" y="6016651"/>
                    </a:cubicBezTo>
                    <a:lnTo>
                      <a:pt x="124460" y="6016651"/>
                    </a:lnTo>
                    <a:cubicBezTo>
                      <a:pt x="88900" y="6016651"/>
                      <a:pt x="59690" y="5987440"/>
                      <a:pt x="59690" y="59518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5913603" y="59690"/>
                    </a:lnTo>
                    <a:moveTo>
                      <a:pt x="591360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951881"/>
                    </a:lnTo>
                    <a:cubicBezTo>
                      <a:pt x="0" y="6020460"/>
                      <a:pt x="55880" y="6076340"/>
                      <a:pt x="124460" y="6076340"/>
                    </a:cubicBezTo>
                    <a:lnTo>
                      <a:pt x="5913603" y="6076340"/>
                    </a:lnTo>
                    <a:cubicBezTo>
                      <a:pt x="5982183" y="6076340"/>
                      <a:pt x="6038062" y="6020460"/>
                      <a:pt x="6038062" y="5951881"/>
                    </a:cubicBezTo>
                    <a:lnTo>
                      <a:pt x="6038062" y="124460"/>
                    </a:lnTo>
                    <a:cubicBezTo>
                      <a:pt x="6038062" y="55880"/>
                      <a:pt x="5982183" y="0"/>
                      <a:pt x="5913603" y="0"/>
                    </a:cubicBezTo>
                    <a:close/>
                  </a:path>
                </a:pathLst>
              </a:custGeom>
              <a:solidFill>
                <a:srgbClr val="4C5270"/>
              </a:solidFill>
            </p:spPr>
          </p:sp>
        </p:grpSp>
        <p:sp>
          <p:nvSpPr>
            <p:cNvPr id="11" name="TextBox 10"/>
            <p:cNvSpPr txBox="1"/>
            <p:nvPr/>
          </p:nvSpPr>
          <p:spPr>
            <a:xfrm>
              <a:off x="6466228" y="560084"/>
              <a:ext cx="87598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THỰC HÀNH THEO NHÓM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533400" y="2101433"/>
            <a:ext cx="9982200" cy="5164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just">
              <a:lnSpc>
                <a:spcPct val="110000"/>
              </a:lnSpc>
              <a:spcAft>
                <a:spcPts val="600"/>
              </a:spcAft>
              <a:buClr>
                <a:srgbClr val="0000CC"/>
              </a:buClr>
              <a:buFont typeface="Wingdings" panose="05000000000000000000" pitchFamily="2" charset="2"/>
              <a:buChar char="v"/>
            </a:pPr>
            <a:r>
              <a:rPr lang="en-US" sz="4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bạn thực hiện: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Kích hoạt phần mềm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Mở tệp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dao Sen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Hoàn thành bài ca dao như hình 14.4.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tệp với tên mới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dao Hoa sen 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 của em.</a:t>
            </a:r>
          </a:p>
          <a:p>
            <a:pPr marL="1084263" indent="-509588" algn="just">
              <a:lnSpc>
                <a:spcPct val="11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Thoát khỏi phần mềm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7161" b="6798"/>
          <a:stretch/>
        </p:blipFill>
        <p:spPr>
          <a:xfrm>
            <a:off x="7162800" y="7505700"/>
            <a:ext cx="3429000" cy="2307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7153" y="2011916"/>
            <a:ext cx="7303647" cy="534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7654" y="419100"/>
            <a:ext cx="17484602" cy="9478379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178280">
            <a:off x="16388330" y="391572"/>
            <a:ext cx="1990605" cy="13262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200000">
            <a:off x="568653" y="8427431"/>
            <a:ext cx="1103180" cy="1665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77330" y="109042"/>
            <a:ext cx="3533340" cy="1328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GHI NHỚ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1257300"/>
            <a:ext cx="15097571" cy="451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4400" smtClean="0">
                <a:solidFill>
                  <a:srgbClr val="0000CC"/>
                </a:solidFill>
              </a:rPr>
              <a:t>  </a:t>
            </a:r>
            <a:r>
              <a:rPr lang="vi-VN" sz="4400" smtClean="0">
                <a:solidFill>
                  <a:srgbClr val="0000CC"/>
                </a:solidFill>
              </a:rPr>
              <a:t>Các </a:t>
            </a:r>
            <a:r>
              <a:rPr lang="vi-VN" sz="4400" dirty="0">
                <a:solidFill>
                  <a:srgbClr val="0000CC"/>
                </a:solidFill>
              </a:rPr>
              <a:t>bước mở tệp Word: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1. Nháy chuột vào </a:t>
            </a:r>
            <a:r>
              <a:rPr lang="vi-VN" sz="4400" b="1" dirty="0">
                <a:solidFill>
                  <a:srgbClr val="0000CC"/>
                </a:solidFill>
              </a:rPr>
              <a:t>File</a:t>
            </a:r>
            <a:r>
              <a:rPr lang="vi-VN" sz="4400" dirty="0">
                <a:solidFill>
                  <a:srgbClr val="0000CC"/>
                </a:solidFill>
              </a:rPr>
              <a:t>, chọn lệnh </a:t>
            </a:r>
            <a:r>
              <a:rPr lang="vi-VN" sz="4400" b="1" dirty="0">
                <a:solidFill>
                  <a:srgbClr val="0000CC"/>
                </a:solidFill>
              </a:rPr>
              <a:t>Open</a:t>
            </a:r>
            <a:r>
              <a:rPr lang="vi-VN" sz="4400" dirty="0">
                <a:solidFill>
                  <a:srgbClr val="0000CC"/>
                </a:solidFill>
              </a:rPr>
              <a:t>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2. Nháy chuột chọn lệnh </a:t>
            </a:r>
            <a:r>
              <a:rPr lang="vi-VN" sz="4400" b="1" dirty="0">
                <a:solidFill>
                  <a:srgbClr val="0000CC"/>
                </a:solidFill>
              </a:rPr>
              <a:t>Browse</a:t>
            </a:r>
            <a:r>
              <a:rPr lang="vi-VN" sz="4400" dirty="0">
                <a:solidFill>
                  <a:srgbClr val="0000CC"/>
                </a:solidFill>
              </a:rPr>
              <a:t>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3. Chọn đến thư mục chứa tệp cần mở;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4. Nháy chuột chọn tệp cần mở;</a:t>
            </a:r>
          </a:p>
          <a:p>
            <a:pPr indent="744538">
              <a:lnSpc>
                <a:spcPct val="110000"/>
              </a:lnSpc>
            </a:pPr>
            <a:r>
              <a:rPr lang="vi-VN" sz="4400" dirty="0">
                <a:solidFill>
                  <a:srgbClr val="0000CC"/>
                </a:solidFill>
              </a:rPr>
              <a:t>5. Nháy chuột chọn </a:t>
            </a:r>
            <a:r>
              <a:rPr lang="vi-VN" sz="4400" b="1" dirty="0">
                <a:solidFill>
                  <a:srgbClr val="0000CC"/>
                </a:solidFill>
              </a:rPr>
              <a:t>Open</a:t>
            </a:r>
            <a:r>
              <a:rPr lang="vi-VN" sz="4400" dirty="0">
                <a:solidFill>
                  <a:srgbClr val="0000CC"/>
                </a:solidFill>
              </a:rPr>
              <a:t>. </a:t>
            </a:r>
            <a:endParaRPr lang="en-US" sz="44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126392" y="8052442"/>
            <a:ext cx="1933518" cy="2087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4608" y="5861593"/>
            <a:ext cx="11425392" cy="400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33600" y="1253171"/>
            <a:ext cx="13749766" cy="8386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59923" y="636828"/>
            <a:ext cx="768154" cy="18343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33489">
            <a:off x="199199" y="1236830"/>
            <a:ext cx="1965132" cy="18988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22212" y="8092115"/>
            <a:ext cx="2445044" cy="198354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225822" y="4233245"/>
            <a:ext cx="13487120" cy="28154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5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65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/>
          <a:srcRect l="1889" t="-4495" r="-1889" b="17402"/>
          <a:stretch/>
        </p:blipFill>
        <p:spPr>
          <a:xfrm>
            <a:off x="15972232" y="1216966"/>
            <a:ext cx="2345390" cy="23037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33790" y="8228672"/>
            <a:ext cx="2358303" cy="20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89664" y="1253171"/>
            <a:ext cx="13393702" cy="7776529"/>
          </a:xfrm>
          <a:prstGeom prst="rect">
            <a:avLst/>
          </a:prstGeom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33489">
            <a:off x="199198" y="1236829"/>
            <a:ext cx="1965132" cy="18988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/>
          <a:srcRect l="1889" t="-4495" r="-1889" b="17402"/>
          <a:stretch/>
        </p:blipFill>
        <p:spPr>
          <a:xfrm>
            <a:off x="1316969" y="7579187"/>
            <a:ext cx="2345390" cy="230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3366" y="963535"/>
            <a:ext cx="2231290" cy="1942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73200" y="8092115"/>
            <a:ext cx="2358303" cy="202697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21011" y="4152900"/>
            <a:ext cx="11556989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 err="1" smtClean="0">
                <a:solidFill>
                  <a:srgbClr val="0000CC"/>
                </a:solidFill>
              </a:rPr>
              <a:t>Khởi</a:t>
            </a:r>
            <a:r>
              <a:rPr lang="en-US" sz="6600" b="1" dirty="0" smtClean="0">
                <a:solidFill>
                  <a:srgbClr val="0000CC"/>
                </a:solidFill>
              </a:rPr>
              <a:t> </a:t>
            </a:r>
            <a:r>
              <a:rPr lang="en-US" sz="6600" b="1" dirty="0" err="1" smtClean="0">
                <a:solidFill>
                  <a:srgbClr val="0000CC"/>
                </a:solidFill>
              </a:rPr>
              <a:t>động</a:t>
            </a:r>
            <a:r>
              <a:rPr lang="en-US" sz="6600" b="1" dirty="0" smtClean="0">
                <a:solidFill>
                  <a:srgbClr val="0000CC"/>
                </a:solidFill>
              </a:rPr>
              <a:t> :</a:t>
            </a:r>
          </a:p>
          <a:p>
            <a:r>
              <a:rPr lang="en-US" sz="4000" b="1" dirty="0" smtClean="0"/>
              <a:t>https</a:t>
            </a:r>
            <a:r>
              <a:rPr lang="en-US" sz="4000" b="1" dirty="0"/>
              <a:t>://www.youtube.com/watch?v=8pFZ1-SuZ-M</a:t>
            </a:r>
          </a:p>
        </p:txBody>
      </p:sp>
    </p:spTree>
    <p:extLst>
      <p:ext uri="{BB962C8B-B14F-4D97-AF65-F5344CB8AC3E}">
        <p14:creationId xmlns:p14="http://schemas.microsoft.com/office/powerpoint/2010/main" val="1001753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6971" y="495300"/>
            <a:ext cx="17636400" cy="94488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422204" y="647700"/>
            <a:ext cx="3367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  <a:endParaRPr lang="en-US" sz="6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14707" y="304800"/>
            <a:ext cx="2051179" cy="166401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52210">
            <a:off x="16888023" y="8737196"/>
            <a:ext cx="1021405" cy="15417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205846">
            <a:off x="2003722" y="7176956"/>
            <a:ext cx="718895" cy="905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4" b="100000" l="6061" r="8953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3298" y="6885986"/>
            <a:ext cx="2963356" cy="3428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6316" y="1714500"/>
            <a:ext cx="7019867" cy="5344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02537" y="1747430"/>
            <a:ext cx="6896188" cy="5334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loud 10"/>
          <p:cNvSpPr/>
          <p:nvPr/>
        </p:nvSpPr>
        <p:spPr>
          <a:xfrm>
            <a:off x="3276600" y="7382374"/>
            <a:ext cx="12310587" cy="2561726"/>
          </a:xfrm>
          <a:prstGeom prst="cloud">
            <a:avLst/>
          </a:prstGeom>
          <a:noFill/>
          <a:ln w="3810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6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74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6027" y="723900"/>
            <a:ext cx="16078973" cy="88969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41488" y="7538447"/>
            <a:ext cx="1796427" cy="28290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8941" b="23301"/>
          <a:stretch>
            <a:fillRect/>
          </a:stretch>
        </p:blipFill>
        <p:spPr>
          <a:xfrm rot="181335">
            <a:off x="15660797" y="303542"/>
            <a:ext cx="2404625" cy="22553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293719" y="8001678"/>
            <a:ext cx="1930447" cy="207854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86980" y="2781300"/>
            <a:ext cx="12496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1200"/>
              </a:spcAft>
              <a:defRPr/>
            </a:pPr>
            <a:r>
              <a:rPr lang="en-US" sz="80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14</a:t>
            </a:r>
          </a:p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SOẠN THẢO VĂN BẢN</a:t>
            </a:r>
            <a:endParaRPr lang="en-US" sz="8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5064177" y="6667500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5137">
            <a:off x="709181" y="7836937"/>
            <a:ext cx="1974206" cy="21400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4600" y="1278896"/>
            <a:ext cx="1976440" cy="1883404"/>
            <a:chOff x="3406404" y="3088476"/>
            <a:chExt cx="1308629" cy="1214763"/>
          </a:xfrm>
          <a:solidFill>
            <a:srgbClr val="92D050"/>
          </a:solidFill>
        </p:grpSpPr>
        <p:grpSp>
          <p:nvGrpSpPr>
            <p:cNvPr id="14" name="Group 4"/>
            <p:cNvGrpSpPr/>
            <p:nvPr/>
          </p:nvGrpSpPr>
          <p:grpSpPr>
            <a:xfrm>
              <a:off x="3406404" y="3088476"/>
              <a:ext cx="1308629" cy="1214763"/>
              <a:chOff x="240953" y="-67507"/>
              <a:chExt cx="5882262" cy="6000744"/>
            </a:xfrm>
            <a:grpFill/>
          </p:grpSpPr>
          <p:sp>
            <p:nvSpPr>
              <p:cNvPr id="16" name="Freeform 5"/>
              <p:cNvSpPr/>
              <p:nvPr/>
            </p:nvSpPr>
            <p:spPr>
              <a:xfrm>
                <a:off x="240953" y="-67507"/>
                <a:ext cx="5882262" cy="600074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96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556585" y="3615173"/>
              <a:ext cx="1011619" cy="3939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68"/>
                </a:lnSpc>
              </a:pPr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989287" y="3162300"/>
            <a:ext cx="12947803" cy="282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7200" b="1" dirty="0">
                <a:solidFill>
                  <a:srgbClr val="0000CC"/>
                </a:solidFill>
              </a:rPr>
              <a:t>Mở tệp văn bản đã lưu trên máy tính</a:t>
            </a:r>
            <a:r>
              <a:rPr lang="vi-VN" sz="7200" dirty="0">
                <a:solidFill>
                  <a:srgbClr val="0000CC"/>
                </a:solidFill>
              </a:rPr>
              <a:t> </a:t>
            </a:r>
            <a:endParaRPr lang="en-US" sz="6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 rot="2610345">
            <a:off x="15505208" y="583247"/>
            <a:ext cx="2667000" cy="1209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5229" b="100000" l="8197" r="885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28225">
            <a:off x="15942312" y="8112605"/>
            <a:ext cx="1419225" cy="196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1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7201" y="419100"/>
            <a:ext cx="17373600" cy="95250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prstClr val="white"/>
                </a:solidFill>
              </a:rPr>
              <a:t>ươ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0743" y="495300"/>
            <a:ext cx="16292857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5338" indent="-795338">
              <a:lnSpc>
                <a:spcPct val="120000"/>
              </a:lnSpc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ể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tệp đã lưu trên máy </a:t>
            </a:r>
            <a:r>
              <a:rPr lang="vi-VN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vi-VN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223838">
              <a:lnSpc>
                <a:spcPct val="12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FF0000"/>
                </a:solidFill>
              </a:rPr>
              <a:t>[1]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endParaRPr lang="vi-VN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223838">
              <a:lnSpc>
                <a:spcPct val="12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FF0000"/>
                </a:solidFill>
              </a:rPr>
              <a:t>[2]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10345">
            <a:off x="16275272" y="465735"/>
            <a:ext cx="2342806" cy="10626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229" b="100000" l="8197" r="885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69161">
            <a:off x="107481" y="8367184"/>
            <a:ext cx="1419225" cy="19614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76307" y="1272789"/>
            <a:ext cx="2743200" cy="284331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751949" y="3771900"/>
            <a:ext cx="9693349" cy="5839021"/>
            <a:chOff x="7162800" y="3543300"/>
            <a:chExt cx="9693349" cy="583902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62800" y="3543300"/>
              <a:ext cx="9693349" cy="583902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125200" y="6210301"/>
              <a:ext cx="4868075" cy="13676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34800" y="3543300"/>
              <a:ext cx="1026785" cy="59099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1883735" y="2981646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rgbClr val="FF0000"/>
                </a:solidFill>
              </a:rPr>
              <a:t>[3] </a:t>
            </a:r>
            <a:r>
              <a:rPr lang="vi-VN" sz="4000" dirty="0">
                <a:solidFill>
                  <a:srgbClr val="0000CC"/>
                </a:solidFill>
              </a:rPr>
              <a:t>Chọn đến thư mục chứa tệp cần mở; </a:t>
            </a:r>
            <a:endParaRPr lang="en-US" sz="4000" dirty="0">
              <a:solidFill>
                <a:srgbClr val="0000CC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791200" y="3543300"/>
            <a:ext cx="0" cy="854146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902499" y="5753100"/>
            <a:ext cx="560971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algn="just"/>
            <a:r>
              <a:rPr lang="vi-VN" sz="4000" dirty="0" smtClean="0">
                <a:solidFill>
                  <a:srgbClr val="FF0000"/>
                </a:solidFill>
              </a:rPr>
              <a:t>[</a:t>
            </a:r>
            <a:r>
              <a:rPr lang="en-US" sz="4000" dirty="0" smtClean="0">
                <a:solidFill>
                  <a:srgbClr val="FF0000"/>
                </a:solidFill>
              </a:rPr>
              <a:t>4</a:t>
            </a:r>
            <a:r>
              <a:rPr lang="vi-VN" sz="4000" dirty="0" smtClean="0">
                <a:solidFill>
                  <a:srgbClr val="FF0000"/>
                </a:solidFill>
              </a:rPr>
              <a:t>]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CC"/>
                </a:solidFill>
              </a:rPr>
              <a:t>tệp cần mở; </a:t>
            </a:r>
            <a:endParaRPr lang="en-US" sz="4000" dirty="0">
              <a:solidFill>
                <a:srgbClr val="0000CC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9539164" y="6134100"/>
            <a:ext cx="2363335" cy="0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1734800" y="8779014"/>
            <a:ext cx="61348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4538" indent="-744538" algn="just"/>
            <a:r>
              <a:rPr lang="vi-VN" sz="4000" dirty="0" smtClean="0">
                <a:solidFill>
                  <a:srgbClr val="FF0000"/>
                </a:solidFill>
              </a:rPr>
              <a:t>[</a:t>
            </a:r>
            <a:r>
              <a:rPr lang="en-US" sz="4000" dirty="0" smtClean="0">
                <a:solidFill>
                  <a:srgbClr val="FF0000"/>
                </a:solidFill>
              </a:rPr>
              <a:t>5</a:t>
            </a:r>
            <a:r>
              <a:rPr lang="vi-VN" sz="4000" dirty="0" smtClean="0">
                <a:solidFill>
                  <a:srgbClr val="FF0000"/>
                </a:solidFill>
              </a:rPr>
              <a:t>]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sz="4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9930147" y="9156800"/>
            <a:ext cx="1857961" cy="0"/>
          </a:xfrm>
          <a:prstGeom prst="straightConnector1">
            <a:avLst/>
          </a:prstGeom>
          <a:ln w="57150">
            <a:solidFill>
              <a:srgbClr val="FF5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51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942341" y="495300"/>
            <a:ext cx="16403317" cy="92964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188327">
            <a:off x="15954912" y="243024"/>
            <a:ext cx="2397119" cy="15970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50317">
            <a:off x="16189864" y="8017396"/>
            <a:ext cx="1490734" cy="2250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8"/>
              </a:ext>
            </a:extLst>
          </a:blip>
          <a:srcRect/>
          <a:stretch>
            <a:fillRect/>
          </a:stretch>
        </p:blipFill>
        <p:spPr>
          <a:xfrm>
            <a:off x="5292777" y="6667500"/>
            <a:ext cx="8194623" cy="31242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85137">
            <a:off x="709181" y="7951238"/>
            <a:ext cx="1974206" cy="21400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96284" y="1459097"/>
            <a:ext cx="1976440" cy="1883404"/>
            <a:chOff x="3406404" y="3088476"/>
            <a:chExt cx="1308629" cy="1214763"/>
          </a:xfrm>
          <a:solidFill>
            <a:srgbClr val="92D050"/>
          </a:solidFill>
        </p:grpSpPr>
        <p:grpSp>
          <p:nvGrpSpPr>
            <p:cNvPr id="14" name="Group 4"/>
            <p:cNvGrpSpPr/>
            <p:nvPr/>
          </p:nvGrpSpPr>
          <p:grpSpPr>
            <a:xfrm>
              <a:off x="3406404" y="3088476"/>
              <a:ext cx="1308629" cy="1214763"/>
              <a:chOff x="240953" y="-67507"/>
              <a:chExt cx="5882262" cy="6000744"/>
            </a:xfrm>
            <a:grpFill/>
          </p:grpSpPr>
          <p:sp>
            <p:nvSpPr>
              <p:cNvPr id="16" name="Freeform 5"/>
              <p:cNvSpPr/>
              <p:nvPr/>
            </p:nvSpPr>
            <p:spPr>
              <a:xfrm>
                <a:off x="240953" y="-67507"/>
                <a:ext cx="5882262" cy="600074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9966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3556585" y="3615173"/>
              <a:ext cx="1011619" cy="39395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657600" y="3837801"/>
            <a:ext cx="117289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800" dirty="0">
              <a:solidFill>
                <a:srgbClr val="0000CC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37" b="3023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9100" y="381000"/>
            <a:ext cx="17449799" cy="9944100"/>
          </a:xfrm>
          <a:prstGeom prst="roundRect">
            <a:avLst/>
          </a:prstGeom>
          <a:solidFill>
            <a:schemeClr val="bg1"/>
          </a:solidFill>
          <a:ln>
            <a:solidFill>
              <a:srgbClr val="CCD5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443490">
            <a:off x="16508109" y="109960"/>
            <a:ext cx="2105142" cy="14025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080724">
            <a:off x="341275" y="8764847"/>
            <a:ext cx="956535" cy="144382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62600" y="278621"/>
            <a:ext cx="7580088" cy="11310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4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45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endParaRPr lang="en-US" sz="45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731" y="2453895"/>
            <a:ext cx="1795913" cy="167717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09600" y="1705914"/>
            <a:ext cx="14834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gõ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Unikey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09600" y="4212729"/>
            <a:ext cx="172592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4813" indent="-404813">
              <a:lnSpc>
                <a:spcPct val="130000"/>
              </a:lnSpc>
            </a:pP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Unikey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màn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33505"/>
          <a:stretch/>
        </p:blipFill>
        <p:spPr>
          <a:xfrm>
            <a:off x="6990366" y="5560110"/>
            <a:ext cx="6172200" cy="141219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09600" y="7318207"/>
            <a:ext cx="1641464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875" indent="-396875" algn="just">
              <a:lnSpc>
                <a:spcPct val="130000"/>
              </a:lnSpc>
            </a:pP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N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háy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chuột vào biểu tượng </a:t>
            </a:r>
            <a:r>
              <a:rPr lang="vi-VN" sz="4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Unikey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chuyển đổi từ chế độ gõ tiếng Anh ( 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sang chế độ gõ tiếng Việt 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vi-VN" sz="4000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và ngược lại. </a:t>
            </a:r>
            <a:endParaRPr lang="en-US" sz="4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78851" y="8128153"/>
            <a:ext cx="985838" cy="9001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9994" y="8202324"/>
            <a:ext cx="866775" cy="82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2"/>
  <p:tag name="MMPROD_UIDATA" val="&lt;database version=&quot;7.0&quot;&gt;&lt;object type=&quot;1&quot; unique_id=&quot;10001&quot;&gt;&lt;object type=&quot;2&quot; unique_id=&quot;10372&quot;&gt;&lt;object type=&quot;3&quot; unique_id=&quot;10373&quot;&gt;&lt;property id=&quot;20148&quot; value=&quot;5&quot;/&gt;&lt;property id=&quot;20300&quot; value=&quot;Slide 1 - &amp;quot;TIN HỌC 4 – TUẦN 14&amp;quot;&quot;/&gt;&lt;property id=&quot;20307&quot; value=&quot;374&quot;/&gt;&lt;/object&gt;&lt;object type=&quot;3&quot; unique_id=&quot;10374&quot;&gt;&lt;property id=&quot;20148&quot; value=&quot;5&quot;/&gt;&lt;property id=&quot;20300&quot; value=&quot;Slide 2&quot;/&gt;&lt;property id=&quot;20307&quot; value=&quot;257&quot;/&gt;&lt;/object&gt;&lt;object type=&quot;3&quot; unique_id=&quot;10375&quot;&gt;&lt;property id=&quot;20148&quot; value=&quot;5&quot;/&gt;&lt;property id=&quot;20300&quot; value=&quot;Slide 4&quot;/&gt;&lt;property id=&quot;20307&quot; value=&quot;285&quot;/&gt;&lt;/object&gt;&lt;object type=&quot;3&quot; unique_id=&quot;10376&quot;&gt;&lt;property id=&quot;20148&quot; value=&quot;5&quot;/&gt;&lt;property id=&quot;20300&quot; value=&quot;Slide 5&quot;/&gt;&lt;property id=&quot;20307&quot; value=&quot;256&quot;/&gt;&lt;/object&gt;&lt;object type=&quot;3&quot; unique_id=&quot;10377&quot;&gt;&lt;property id=&quot;20148&quot; value=&quot;5&quot;/&gt;&lt;property id=&quot;20300&quot; value=&quot;Slide 6&quot;/&gt;&lt;property id=&quot;20307&quot; value=&quot;284&quot;/&gt;&lt;/object&gt;&lt;object type=&quot;3&quot; unique_id=&quot;10378&quot;&gt;&lt;property id=&quot;20148&quot; value=&quot;5&quot;/&gt;&lt;property id=&quot;20300&quot; value=&quot;Slide 7&quot;/&gt;&lt;property id=&quot;20307&quot; value=&quot;289&quot;/&gt;&lt;/object&gt;&lt;object type=&quot;3&quot; unique_id=&quot;10379&quot;&gt;&lt;property id=&quot;20148&quot; value=&quot;5&quot;/&gt;&lt;property id=&quot;20300&quot; value=&quot;Slide 8&quot;/&gt;&lt;property id=&quot;20307&quot; value=&quot;343&quot;/&gt;&lt;/object&gt;&lt;object type=&quot;3&quot; unique_id=&quot;10380&quot;&gt;&lt;property id=&quot;20148&quot; value=&quot;5&quot;/&gt;&lt;property id=&quot;20300&quot; value=&quot;Slide 9&quot;/&gt;&lt;property id=&quot;20307&quot; value=&quot;299&quot;/&gt;&lt;/object&gt;&lt;object type=&quot;3&quot; unique_id=&quot;10381&quot;&gt;&lt;property id=&quot;20148&quot; value=&quot;5&quot;/&gt;&lt;property id=&quot;20300&quot; value=&quot;Slide 10&quot;/&gt;&lt;property id=&quot;20307&quot; value=&quot;359&quot;/&gt;&lt;/object&gt;&lt;object type=&quot;3&quot; unique_id=&quot;10382&quot;&gt;&lt;property id=&quot;20148&quot; value=&quot;5&quot;/&gt;&lt;property id=&quot;20300&quot; value=&quot;Slide 11&quot;/&gt;&lt;property id=&quot;20307&quot; value=&quot;369&quot;/&gt;&lt;/object&gt;&lt;object type=&quot;3&quot; unique_id=&quot;10383&quot;&gt;&lt;property id=&quot;20148&quot; value=&quot;5&quot;/&gt;&lt;property id=&quot;20300&quot; value=&quot;Slide 12&quot;/&gt;&lt;property id=&quot;20307&quot; value=&quot;370&quot;/&gt;&lt;/object&gt;&lt;object type=&quot;3&quot; unique_id=&quot;10384&quot;&gt;&lt;property id=&quot;20148&quot; value=&quot;5&quot;/&gt;&lt;property id=&quot;20300&quot; value=&quot;Slide 13&quot;/&gt;&lt;property id=&quot;20307&quot; value=&quot;355&quot;/&gt;&lt;/object&gt;&lt;object type=&quot;3&quot; unique_id=&quot;10385&quot;&gt;&lt;property id=&quot;20148&quot; value=&quot;5&quot;/&gt;&lt;property id=&quot;20300&quot; value=&quot;Slide 14&quot;/&gt;&lt;property id=&quot;20307&quot; value=&quot;362&quot;/&gt;&lt;/object&gt;&lt;object type=&quot;3&quot; unique_id=&quot;10386&quot;&gt;&lt;property id=&quot;20148&quot; value=&quot;5&quot;/&gt;&lt;property id=&quot;20300&quot; value=&quot;Slide 15&quot;/&gt;&lt;property id=&quot;20307&quot; value=&quot;270&quot;/&gt;&lt;/object&gt;&lt;object type=&quot;3&quot; unique_id=&quot;10387&quot;&gt;&lt;property id=&quot;20148&quot; value=&quot;5&quot;/&gt;&lt;property id=&quot;20300&quot; value=&quot;Slide 16&quot;/&gt;&lt;property id=&quot;20307&quot; value=&quot;322&quot;/&gt;&lt;/object&gt;&lt;object type=&quot;3&quot; unique_id=&quot;10388&quot;&gt;&lt;property id=&quot;20148&quot; value=&quot;5&quot;/&gt;&lt;property id=&quot;20300&quot; value=&quot;Slide 17&quot;/&gt;&lt;property id=&quot;20307&quot; value=&quot;366&quot;/&gt;&lt;/object&gt;&lt;object type=&quot;3&quot; unique_id=&quot;10389&quot;&gt;&lt;property id=&quot;20148&quot; value=&quot;5&quot;/&gt;&lt;property id=&quot;20300&quot; value=&quot;Slide 18&quot;/&gt;&lt;property id=&quot;20307&quot; value=&quot;371&quot;/&gt;&lt;/object&gt;&lt;object type=&quot;3&quot; unique_id=&quot;10390&quot;&gt;&lt;property id=&quot;20148&quot; value=&quot;5&quot;/&gt;&lt;property id=&quot;20300&quot; value=&quot;Slide 19&quot;/&gt;&lt;property id=&quot;20307&quot; value=&quot;330&quot;/&gt;&lt;/object&gt;&lt;object type=&quot;3&quot; unique_id=&quot;10391&quot;&gt;&lt;property id=&quot;20148&quot; value=&quot;5&quot;/&gt;&lt;property id=&quot;20300&quot; value=&quot;Slide 20&quot;/&gt;&lt;property id=&quot;20307&quot; value=&quot;373&quot;/&gt;&lt;/object&gt;&lt;object type=&quot;3&quot; unique_id=&quot;10392&quot;&gt;&lt;property id=&quot;20148&quot; value=&quot;5&quot;/&gt;&lt;property id=&quot;20300&quot; value=&quot;Slide 21&quot;/&gt;&lt;property id=&quot;20307&quot; value=&quot;368&quot;/&gt;&lt;/object&gt;&lt;object type=&quot;3&quot; unique_id=&quot;10393&quot;&gt;&lt;property id=&quot;20148&quot; value=&quot;5&quot;/&gt;&lt;property id=&quot;20300&quot; value=&quot;Slide 22&quot;/&gt;&lt;property id=&quot;20307&quot; value=&quot;283&quot;/&gt;&lt;/object&gt;&lt;object type=&quot;3&quot; unique_id=&quot;11511&quot;&gt;&lt;property id=&quot;20148&quot; value=&quot;5&quot;/&gt;&lt;property id=&quot;20300&quot; value=&quot;Slide 3&quot;/&gt;&lt;property id=&quot;20307&quot; value=&quot;375&quot;/&gt;&lt;/object&gt;&lt;/object&gt;&lt;object type=&quot;8&quot; unique_id=&quot;104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03101803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702</Words>
  <Application>Microsoft Office PowerPoint</Application>
  <PresentationFormat>Custom</PresentationFormat>
  <Paragraphs>88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Times New Roman</vt:lpstr>
      <vt:lpstr>宋体</vt:lpstr>
      <vt:lpstr>Calibri</vt:lpstr>
      <vt:lpstr>Wingdings</vt:lpstr>
      <vt:lpstr>Office Theme</vt:lpstr>
      <vt:lpstr>TIN HỌC 4 – TUẦN 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Brown Illustration UI Computer Class Syllabus Education Presentation</dc:title>
  <dc:creator>Administrator</dc:creator>
  <cp:lastModifiedBy>TOPICA</cp:lastModifiedBy>
  <cp:revision>263</cp:revision>
  <dcterms:created xsi:type="dcterms:W3CDTF">2006-08-16T00:00:00Z</dcterms:created>
  <dcterms:modified xsi:type="dcterms:W3CDTF">2024-08-31T04:31:45Z</dcterms:modified>
  <dc:identifier>DAFKql8qNNg</dc:identifier>
</cp:coreProperties>
</file>