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4" r:id="rId4"/>
    <p:sldId id="267" r:id="rId5"/>
    <p:sldId id="277" r:id="rId6"/>
    <p:sldId id="261" r:id="rId7"/>
    <p:sldId id="268" r:id="rId8"/>
    <p:sldId id="276" r:id="rId9"/>
    <p:sldId id="269" r:id="rId10"/>
    <p:sldId id="270" r:id="rId11"/>
    <p:sldId id="271" r:id="rId12"/>
    <p:sldId id="272" r:id="rId13"/>
    <p:sldId id="273" r:id="rId14"/>
    <p:sldId id="262" r:id="rId15"/>
    <p:sldId id="265" r:id="rId16"/>
    <p:sldId id="274" r:id="rId17"/>
    <p:sldId id="258" r:id="rId18"/>
    <p:sldId id="26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Bold" panose="020B0704020202020204" pitchFamily="3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852" y="7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68DB-ACCB-48F2-BBE7-F029E3B10CB3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B284-8739-4A79-8332-947445A29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3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5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3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10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5334">
                <a:solidFill>
                  <a:schemeClr val="tx1">
                    <a:tint val="75000"/>
                  </a:schemeClr>
                </a:solidFill>
              </a:defRPr>
            </a:lvl1pPr>
            <a:lvl2pPr marL="121917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3834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3pPr>
            <a:lvl4pPr marL="365750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4pPr>
            <a:lvl5pPr marL="487667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5pPr>
            <a:lvl6pPr marL="609584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6pPr>
            <a:lvl7pPr marL="7315018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7pPr>
            <a:lvl8pPr marL="8534186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8pPr>
            <a:lvl9pPr marL="9753356" indent="0">
              <a:buNone/>
              <a:defRPr sz="37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8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6"/>
            <a:ext cx="8077200" cy="5091112"/>
          </a:xfrm>
        </p:spPr>
        <p:txBody>
          <a:bodyPr/>
          <a:lstStyle>
            <a:lvl1pPr>
              <a:defRPr sz="7466"/>
            </a:lvl1pPr>
            <a:lvl2pPr>
              <a:defRPr sz="6400"/>
            </a:lvl2pPr>
            <a:lvl3pPr>
              <a:defRPr sz="533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6"/>
            <a:ext cx="8077200" cy="5091112"/>
          </a:xfrm>
        </p:spPr>
        <p:txBody>
          <a:bodyPr/>
          <a:lstStyle>
            <a:lvl1pPr>
              <a:defRPr sz="7466"/>
            </a:lvl1pPr>
            <a:lvl2pPr>
              <a:defRPr sz="6400"/>
            </a:lvl2pPr>
            <a:lvl3pPr>
              <a:defRPr sz="5334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2302670"/>
            <a:ext cx="8080376" cy="959644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70" indent="0">
              <a:buNone/>
              <a:defRPr sz="5334" b="1"/>
            </a:lvl2pPr>
            <a:lvl3pPr marL="2438340" indent="0">
              <a:buNone/>
              <a:defRPr sz="4800" b="1"/>
            </a:lvl3pPr>
            <a:lvl4pPr marL="3657508" indent="0">
              <a:buNone/>
              <a:defRPr sz="4266" b="1"/>
            </a:lvl4pPr>
            <a:lvl5pPr marL="4876678" indent="0">
              <a:buNone/>
              <a:defRPr sz="4266" b="1"/>
            </a:lvl5pPr>
            <a:lvl6pPr marL="6095848" indent="0">
              <a:buNone/>
              <a:defRPr sz="4266" b="1"/>
            </a:lvl6pPr>
            <a:lvl7pPr marL="7315018" indent="0">
              <a:buNone/>
              <a:defRPr sz="4266" b="1"/>
            </a:lvl7pPr>
            <a:lvl8pPr marL="8534186" indent="0">
              <a:buNone/>
              <a:defRPr sz="4266" b="1"/>
            </a:lvl8pPr>
            <a:lvl9pPr marL="97533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3262312"/>
            <a:ext cx="8080376" cy="5926932"/>
          </a:xfrm>
        </p:spPr>
        <p:txBody>
          <a:bodyPr/>
          <a:lstStyle>
            <a:lvl1pPr>
              <a:defRPr sz="6400"/>
            </a:lvl1pPr>
            <a:lvl2pPr>
              <a:defRPr sz="5334"/>
            </a:lvl2pPr>
            <a:lvl3pPr>
              <a:defRPr sz="480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5" y="2302670"/>
            <a:ext cx="8083550" cy="959644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9170" indent="0">
              <a:buNone/>
              <a:defRPr sz="5334" b="1"/>
            </a:lvl2pPr>
            <a:lvl3pPr marL="2438340" indent="0">
              <a:buNone/>
              <a:defRPr sz="4800" b="1"/>
            </a:lvl3pPr>
            <a:lvl4pPr marL="3657508" indent="0">
              <a:buNone/>
              <a:defRPr sz="4266" b="1"/>
            </a:lvl4pPr>
            <a:lvl5pPr marL="4876678" indent="0">
              <a:buNone/>
              <a:defRPr sz="4266" b="1"/>
            </a:lvl5pPr>
            <a:lvl6pPr marL="6095848" indent="0">
              <a:buNone/>
              <a:defRPr sz="4266" b="1"/>
            </a:lvl6pPr>
            <a:lvl7pPr marL="7315018" indent="0">
              <a:buNone/>
              <a:defRPr sz="4266" b="1"/>
            </a:lvl7pPr>
            <a:lvl8pPr marL="8534186" indent="0">
              <a:buNone/>
              <a:defRPr sz="4266" b="1"/>
            </a:lvl8pPr>
            <a:lvl9pPr marL="9753356" indent="0">
              <a:buNone/>
              <a:defRPr sz="42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3262312"/>
            <a:ext cx="8083550" cy="5926932"/>
          </a:xfrm>
        </p:spPr>
        <p:txBody>
          <a:bodyPr/>
          <a:lstStyle>
            <a:lvl1pPr>
              <a:defRPr sz="6400"/>
            </a:lvl1pPr>
            <a:lvl2pPr>
              <a:defRPr sz="5334"/>
            </a:lvl2pPr>
            <a:lvl3pPr>
              <a:defRPr sz="480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14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4"/>
            <a:ext cx="6016626" cy="1743076"/>
          </a:xfrm>
        </p:spPr>
        <p:txBody>
          <a:bodyPr anchor="b"/>
          <a:lstStyle>
            <a:lvl1pPr algn="l">
              <a:defRPr sz="5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409581"/>
            <a:ext cx="10223502" cy="8779670"/>
          </a:xfrm>
        </p:spPr>
        <p:txBody>
          <a:bodyPr/>
          <a:lstStyle>
            <a:lvl1pPr>
              <a:defRPr sz="8534"/>
            </a:lvl1pPr>
            <a:lvl2pPr>
              <a:defRPr sz="7466"/>
            </a:lvl2pPr>
            <a:lvl3pPr>
              <a:defRPr sz="6400"/>
            </a:lvl3pPr>
            <a:lvl4pPr>
              <a:defRPr sz="5334"/>
            </a:lvl4pPr>
            <a:lvl5pPr>
              <a:defRPr sz="5334"/>
            </a:lvl5pPr>
            <a:lvl6pPr>
              <a:defRPr sz="5334"/>
            </a:lvl6pPr>
            <a:lvl7pPr>
              <a:defRPr sz="5334"/>
            </a:lvl7pPr>
            <a:lvl8pPr>
              <a:defRPr sz="5334"/>
            </a:lvl8pPr>
            <a:lvl9pPr>
              <a:defRPr sz="5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7"/>
            <a:ext cx="6016626" cy="7036594"/>
          </a:xfrm>
        </p:spPr>
        <p:txBody>
          <a:bodyPr/>
          <a:lstStyle>
            <a:lvl1pPr marL="0" indent="0">
              <a:buNone/>
              <a:defRPr sz="3734"/>
            </a:lvl1pPr>
            <a:lvl2pPr marL="1219170" indent="0">
              <a:buNone/>
              <a:defRPr sz="3200"/>
            </a:lvl2pPr>
            <a:lvl3pPr marL="2438340" indent="0">
              <a:buNone/>
              <a:defRPr sz="2666"/>
            </a:lvl3pPr>
            <a:lvl4pPr marL="3657508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8" indent="0">
              <a:buNone/>
              <a:defRPr sz="2400"/>
            </a:lvl7pPr>
            <a:lvl8pPr marL="8534186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53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8534"/>
            </a:lvl1pPr>
            <a:lvl2pPr marL="1219170" indent="0">
              <a:buNone/>
              <a:defRPr sz="7466"/>
            </a:lvl2pPr>
            <a:lvl3pPr marL="2438340" indent="0">
              <a:buNone/>
              <a:defRPr sz="6400"/>
            </a:lvl3pPr>
            <a:lvl4pPr marL="3657508" indent="0">
              <a:buNone/>
              <a:defRPr sz="5334"/>
            </a:lvl4pPr>
            <a:lvl5pPr marL="4876678" indent="0">
              <a:buNone/>
              <a:defRPr sz="5334"/>
            </a:lvl5pPr>
            <a:lvl6pPr marL="6095848" indent="0">
              <a:buNone/>
              <a:defRPr sz="5334"/>
            </a:lvl6pPr>
            <a:lvl7pPr marL="7315018" indent="0">
              <a:buNone/>
              <a:defRPr sz="5334"/>
            </a:lvl7pPr>
            <a:lvl8pPr marL="8534186" indent="0">
              <a:buNone/>
              <a:defRPr sz="5334"/>
            </a:lvl8pPr>
            <a:lvl9pPr marL="9753356" indent="0">
              <a:buNone/>
              <a:defRPr sz="53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11"/>
            <a:ext cx="10972800" cy="1207294"/>
          </a:xfrm>
        </p:spPr>
        <p:txBody>
          <a:bodyPr/>
          <a:lstStyle>
            <a:lvl1pPr marL="0" indent="0">
              <a:buNone/>
              <a:defRPr sz="3734"/>
            </a:lvl1pPr>
            <a:lvl2pPr marL="1219170" indent="0">
              <a:buNone/>
              <a:defRPr sz="3200"/>
            </a:lvl2pPr>
            <a:lvl3pPr marL="2438340" indent="0">
              <a:buNone/>
              <a:defRPr sz="2666"/>
            </a:lvl3pPr>
            <a:lvl4pPr marL="3657508" indent="0">
              <a:buNone/>
              <a:defRPr sz="2400"/>
            </a:lvl4pPr>
            <a:lvl5pPr marL="4876678" indent="0">
              <a:buNone/>
              <a:defRPr sz="2400"/>
            </a:lvl5pPr>
            <a:lvl6pPr marL="6095848" indent="0">
              <a:buNone/>
              <a:defRPr sz="2400"/>
            </a:lvl6pPr>
            <a:lvl7pPr marL="7315018" indent="0">
              <a:buNone/>
              <a:defRPr sz="2400"/>
            </a:lvl7pPr>
            <a:lvl8pPr marL="8534186" indent="0">
              <a:buNone/>
              <a:defRPr sz="2400"/>
            </a:lvl8pPr>
            <a:lvl9pPr marL="9753356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19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1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0" cy="65817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1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20/08/2024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438340" rtl="0" eaLnBrk="1" latinLnBrk="0" hangingPunct="1">
        <a:spcBef>
          <a:spcPct val="0"/>
        </a:spcBef>
        <a:buNone/>
        <a:defRPr sz="117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78" indent="-914378" algn="l" defTabSz="2438340" rtl="0" eaLnBrk="1" latinLnBrk="0" hangingPunct="1">
        <a:spcBef>
          <a:spcPct val="20000"/>
        </a:spcBef>
        <a:buFont typeface="Arial" pitchFamily="34" charset="0"/>
        <a:buChar char="•"/>
        <a:defRPr sz="8534" kern="1200">
          <a:solidFill>
            <a:schemeClr val="tx1"/>
          </a:solidFill>
          <a:latin typeface="+mn-lt"/>
          <a:ea typeface="+mn-ea"/>
          <a:cs typeface="+mn-cs"/>
        </a:defRPr>
      </a:lvl1pPr>
      <a:lvl2pPr marL="1981150" indent="-761980" algn="l" defTabSz="2438340" rtl="0" eaLnBrk="1" latinLnBrk="0" hangingPunct="1">
        <a:spcBef>
          <a:spcPct val="20000"/>
        </a:spcBef>
        <a:buFont typeface="Arial" pitchFamily="34" charset="0"/>
        <a:buChar char="–"/>
        <a:defRPr sz="7466" kern="1200">
          <a:solidFill>
            <a:schemeClr val="tx1"/>
          </a:solidFill>
          <a:latin typeface="+mn-lt"/>
          <a:ea typeface="+mn-ea"/>
          <a:cs typeface="+mn-cs"/>
        </a:defRPr>
      </a:lvl2pPr>
      <a:lvl3pPr marL="3047924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094" indent="-609584" algn="l" defTabSz="2438340" rtl="0" eaLnBrk="1" latinLnBrk="0" hangingPunct="1">
        <a:spcBef>
          <a:spcPct val="20000"/>
        </a:spcBef>
        <a:buFont typeface="Arial" pitchFamily="34" charset="0"/>
        <a:buChar char="–"/>
        <a:defRPr sz="5334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2" indent="-609584" algn="l" defTabSz="2438340" rtl="0" eaLnBrk="1" latinLnBrk="0" hangingPunct="1">
        <a:spcBef>
          <a:spcPct val="20000"/>
        </a:spcBef>
        <a:buFont typeface="Arial" pitchFamily="34" charset="0"/>
        <a:buChar char="»"/>
        <a:defRPr sz="5334" kern="1200">
          <a:solidFill>
            <a:schemeClr val="tx1"/>
          </a:solidFill>
          <a:latin typeface="+mn-lt"/>
          <a:ea typeface="+mn-ea"/>
          <a:cs typeface="+mn-cs"/>
        </a:defRPr>
      </a:lvl5pPr>
      <a:lvl6pPr marL="670543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6pPr>
      <a:lvl7pPr marL="792460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2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8pPr>
      <a:lvl9pPr marL="10362940" indent="-609584" algn="l" defTabSz="2438340" rtl="0" eaLnBrk="1" latinLnBrk="0" hangingPunct="1">
        <a:spcBef>
          <a:spcPct val="20000"/>
        </a:spcBef>
        <a:buFont typeface="Arial" pitchFamily="34" charset="0"/>
        <a:buChar char="•"/>
        <a:defRPr sz="5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7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340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50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67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84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018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18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356" algn="l" defTabSz="243834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gif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1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1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1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11" Type="http://schemas.openxmlformats.org/officeDocument/2006/relationships/image" Target="../media/image31.png"/><Relationship Id="rId5" Type="http://schemas.openxmlformats.org/officeDocument/2006/relationships/image" Target="../media/image24.gi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9.svg"/><Relationship Id="rId4" Type="http://schemas.openxmlformats.org/officeDocument/2006/relationships/image" Target="../media/image35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8.svg"/><Relationship Id="rId3" Type="http://schemas.microsoft.com/office/2007/relationships/hdphoto" Target="../media/hdphoto2.wdp"/><Relationship Id="rId7" Type="http://schemas.openxmlformats.org/officeDocument/2006/relationships/image" Target="../media/image22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6.sv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2200" y="1563242"/>
            <a:ext cx="13563600" cy="6628258"/>
            <a:chOff x="0" y="0"/>
            <a:chExt cx="3132381" cy="1509485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132381" cy="1509485"/>
            </a:xfrm>
            <a:custGeom>
              <a:avLst/>
              <a:gdLst/>
              <a:ahLst/>
              <a:cxnLst/>
              <a:rect l="l" t="t" r="r" b="b"/>
              <a:pathLst>
                <a:path w="3132381" h="1509485">
                  <a:moveTo>
                    <a:pt x="0" y="0"/>
                  </a:moveTo>
                  <a:lnTo>
                    <a:pt x="3132381" y="0"/>
                  </a:lnTo>
                  <a:lnTo>
                    <a:pt x="3132381" y="1509485"/>
                  </a:lnTo>
                  <a:lnTo>
                    <a:pt x="0" y="1509485"/>
                  </a:lnTo>
                  <a:close/>
                </a:path>
              </a:pathLst>
            </a:custGeom>
            <a:grpFill/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32381" cy="154758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11888" y="6172232"/>
            <a:ext cx="3314700" cy="3160576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55387" y="6030495"/>
            <a:ext cx="3018213" cy="3444051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3665913" y="0"/>
                </a:moveTo>
                <a:lnTo>
                  <a:pt x="0" y="0"/>
                </a:lnTo>
                <a:lnTo>
                  <a:pt x="0" y="4114800"/>
                </a:lnTo>
                <a:lnTo>
                  <a:pt x="3665913" y="4114800"/>
                </a:lnTo>
                <a:lnTo>
                  <a:pt x="36659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62799" y="800099"/>
            <a:ext cx="4166669" cy="1605541"/>
          </a:xfrm>
          <a:custGeom>
            <a:avLst/>
            <a:gdLst/>
            <a:ahLst/>
            <a:cxnLst/>
            <a:rect l="l" t="t" r="r" b="b"/>
            <a:pathLst>
              <a:path w="4370938" h="1684798">
                <a:moveTo>
                  <a:pt x="0" y="0"/>
                </a:moveTo>
                <a:lnTo>
                  <a:pt x="4370938" y="0"/>
                </a:lnTo>
                <a:lnTo>
                  <a:pt x="4370938" y="1684798"/>
                </a:lnTo>
                <a:lnTo>
                  <a:pt x="0" y="1684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0856638-2349-D8AF-558F-9E550E27CB3A}"/>
              </a:ext>
            </a:extLst>
          </p:cNvPr>
          <p:cNvSpPr txBox="1">
            <a:spLocks/>
          </p:cNvSpPr>
          <p:nvPr/>
        </p:nvSpPr>
        <p:spPr>
          <a:xfrm>
            <a:off x="3429000" y="3001483"/>
            <a:ext cx="11277600" cy="274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1500" b="1" cap="all" dirty="0" smtClean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TIN 5 – TUẦN 8</a:t>
            </a:r>
            <a:endParaRPr lang="en-US" sz="11500" b="1" cap="all" dirty="0">
              <a:solidFill>
                <a:srgbClr val="0000F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AE8B2-0C4F-B6A4-9344-E06349882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792" y="5744683"/>
            <a:ext cx="2210415" cy="2370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2981624"/>
            <a:ext cx="16306800" cy="650527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C5CF57-B1F9-74B0-8450-F46C8BD8A110}"/>
              </a:ext>
            </a:extLst>
          </p:cNvPr>
          <p:cNvGrpSpPr/>
          <p:nvPr/>
        </p:nvGrpSpPr>
        <p:grpSpPr>
          <a:xfrm>
            <a:off x="10285986" y="2171700"/>
            <a:ext cx="7255778" cy="3657599"/>
            <a:chOff x="8382000" y="5372100"/>
            <a:chExt cx="7255778" cy="36575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12622E5-E4F5-2807-3C95-F871CEB7EFE9}"/>
                </a:ext>
              </a:extLst>
            </p:cNvPr>
            <p:cNvSpPr/>
            <p:nvPr/>
          </p:nvSpPr>
          <p:spPr>
            <a:xfrm>
              <a:off x="8382000" y="5372100"/>
              <a:ext cx="7255778" cy="36575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20000"/>
                </a:lnSpc>
              </a:pPr>
              <a:r>
                <a:rPr lang="vi-VN" sz="4000" dirty="0">
                  <a:solidFill>
                    <a:srgbClr val="0000FF"/>
                  </a:solidFill>
                </a:rPr>
                <a:t>Mở một thư mục chứa tệp có tên Chim Chào Mào từ cửa sổ kết quả tìm kiếm.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B9EA3CA-6C2E-B0ED-8DA9-68ABAFD0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8381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185033" y="7132204"/>
              <a:ext cx="2452745" cy="1856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54312" y="8690097"/>
            <a:ext cx="2345616" cy="146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132816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/>
            <a:r>
              <a:rPr lang="en-US" sz="8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80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78" y="5138039"/>
            <a:ext cx="2345616" cy="146304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4770" y="6271259"/>
            <a:ext cx="2345616" cy="14630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78" y="8743701"/>
            <a:ext cx="2345616" cy="1463042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5791201" y="6271258"/>
            <a:ext cx="6335846" cy="246634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132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853996" y="-1471444"/>
            <a:ext cx="1219200" cy="12192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C2890D8A-DD5B-4D67-A7FD-E38884477D49}"/>
              </a:ext>
            </a:extLst>
          </p:cNvPr>
          <p:cNvSpPr txBox="1"/>
          <p:nvPr/>
        </p:nvSpPr>
        <p:spPr>
          <a:xfrm>
            <a:off x="6336275" y="5270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4267200" y="7734301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9958" y="636537"/>
            <a:ext cx="6766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4800" b="1" dirty="0">
                <a:solidFill>
                  <a:schemeClr val="bg1"/>
                </a:solidFill>
              </a:rPr>
              <a:t>1. </a:t>
            </a:r>
            <a:r>
              <a:rPr lang="vi-VN" sz="4800" b="1" dirty="0">
                <a:solidFill>
                  <a:schemeClr val="bg1"/>
                </a:solidFill>
              </a:rPr>
              <a:t>Có bao nhiêu cách tìm kiếm tệp hoặc thư mục trong máy tính?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2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33464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309772" y="5467863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3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8309772" y="7753863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4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8288000" y="7715763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454" y="532654"/>
            <a:ext cx="66474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5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85826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288000" y="5467863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4267200" y="7886701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Tệp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4267200" y="4530609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982" y="523694"/>
            <a:ext cx="69005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579280" y="628645"/>
            <a:ext cx="3441520" cy="1552578"/>
            <a:chOff x="-1732975" y="2265304"/>
            <a:chExt cx="172076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72076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7734301"/>
            <a:ext cx="4965848" cy="2266438"/>
            <a:chOff x="-2312095" y="2265304"/>
            <a:chExt cx="2482924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482924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Search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7678400" y="7715763"/>
            <a:ext cx="4876800" cy="2266438"/>
            <a:chOff x="-2312095" y="2265304"/>
            <a:chExt cx="24384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4384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572" y="5276835"/>
            <a:ext cx="534116" cy="50096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25" y="5105400"/>
            <a:ext cx="552450" cy="51816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80" y="7041401"/>
            <a:ext cx="350100" cy="32836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4" y="2732631"/>
            <a:ext cx="1563556" cy="10858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7047" y="5295901"/>
            <a:ext cx="673102" cy="1136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21" y="4530609"/>
            <a:ext cx="690106" cy="1165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4771915"/>
            <a:ext cx="4965848" cy="372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2237366"/>
            <a:ext cx="2909414" cy="4389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8288000" y="7734301"/>
            <a:ext cx="4267200" cy="2266438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03" y="1822450"/>
            <a:ext cx="538288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90370"/>
            <a:ext cx="7843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defRPr/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kiếm tệp hoặc thư mục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Search?</a:t>
            </a:r>
            <a:endParaRPr lang="vi-VN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10911840" y="628645"/>
            <a:ext cx="3108960" cy="1552578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4267200" y="4705863"/>
            <a:ext cx="4267200" cy="2266438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8288000" y="5143501"/>
            <a:ext cx="4267200" cy="2266438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2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4267200" y="7734301"/>
            <a:ext cx="4267200" cy="2266438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0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2437334"/>
            <a:ext cx="16687799" cy="6469008"/>
            <a:chOff x="0" y="0"/>
            <a:chExt cx="4269545" cy="17037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9545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99781">
            <a:off x="-31382" y="1987939"/>
            <a:ext cx="3263164" cy="124324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8792EE1-96B3-1697-C129-D13613DEA9B3}"/>
              </a:ext>
            </a:extLst>
          </p:cNvPr>
          <p:cNvSpPr txBox="1"/>
          <p:nvPr/>
        </p:nvSpPr>
        <p:spPr>
          <a:xfrm>
            <a:off x="2680126" y="41910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8CAE4E8-D2B2-7638-380F-D744F918BE17}"/>
              </a:ext>
            </a:extLst>
          </p:cNvPr>
          <p:cNvSpPr/>
          <p:nvPr/>
        </p:nvSpPr>
        <p:spPr>
          <a:xfrm>
            <a:off x="15896411" y="7271389"/>
            <a:ext cx="1725454" cy="2243498"/>
          </a:xfrm>
          <a:custGeom>
            <a:avLst/>
            <a:gdLst/>
            <a:ahLst/>
            <a:cxnLst/>
            <a:rect l="l" t="t" r="r" b="b"/>
            <a:pathLst>
              <a:path w="1725454" h="2243498">
                <a:moveTo>
                  <a:pt x="0" y="0"/>
                </a:moveTo>
                <a:lnTo>
                  <a:pt x="1725454" y="0"/>
                </a:lnTo>
                <a:lnTo>
                  <a:pt x="1725454" y="2243498"/>
                </a:lnTo>
                <a:lnTo>
                  <a:pt x="0" y="224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B26E9-5385-6DC8-3AAA-5480937F07D9}"/>
              </a:ext>
            </a:extLst>
          </p:cNvPr>
          <p:cNvSpPr txBox="1"/>
          <p:nvPr/>
        </p:nvSpPr>
        <p:spPr>
          <a:xfrm>
            <a:off x="1143000" y="3144053"/>
            <a:ext cx="16002000" cy="512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400" b="1" dirty="0"/>
              <a:t> </a:t>
            </a:r>
            <a:r>
              <a:rPr lang="vi-VN" sz="4400" b="1" dirty="0"/>
              <a:t>Em cùng bạn thực hiện: </a:t>
            </a:r>
            <a:endParaRPr lang="en-US" sz="4400" b="1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Tìm tệp hoặc thư mục có tên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.</a:t>
            </a:r>
            <a:endParaRPr lang="en-US" sz="4400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Cho biết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 có bao nhiêu tệp hay thư mục có tên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? Chúng nằm ở những thư mục con nào? </a:t>
            </a:r>
            <a:endParaRPr lang="en-US" sz="4400" dirty="0"/>
          </a:p>
          <a:p>
            <a:pPr marL="742950" indent="-7429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4400" dirty="0"/>
              <a:t>Cho biết trong thư mục </a:t>
            </a:r>
            <a:r>
              <a:rPr lang="vi-VN" sz="4400" dirty="0">
                <a:solidFill>
                  <a:srgbClr val="0000FF"/>
                </a:solidFill>
              </a:rPr>
              <a:t>HoangMinh</a:t>
            </a:r>
            <a:r>
              <a:rPr lang="vi-VN" sz="4400" dirty="0"/>
              <a:t> có bao nhiêu tệp hay thư mục trong tên có từ </a:t>
            </a:r>
            <a:r>
              <a:rPr lang="vi-VN" sz="4400" dirty="0">
                <a:solidFill>
                  <a:srgbClr val="0000FF"/>
                </a:solidFill>
              </a:rPr>
              <a:t>Cá</a:t>
            </a:r>
            <a:r>
              <a:rPr lang="vi-VN" sz="4400" dirty="0"/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>
            <a:extLst>
              <a:ext uri="{FF2B5EF4-FFF2-40B4-BE49-F238E27FC236}">
                <a16:creationId xmlns:a16="http://schemas.microsoft.com/office/drawing/2014/main" id="{2887604E-1BEB-10C0-8DFE-DDBE753B98B1}"/>
              </a:ext>
            </a:extLst>
          </p:cNvPr>
          <p:cNvGrpSpPr/>
          <p:nvPr/>
        </p:nvGrpSpPr>
        <p:grpSpPr>
          <a:xfrm>
            <a:off x="2065429" y="1638300"/>
            <a:ext cx="13792200" cy="7704932"/>
            <a:chOff x="0" y="0"/>
            <a:chExt cx="15554156" cy="803804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B26A7157-46AA-C5DF-FC37-DDED663B3F00}"/>
                </a:ext>
              </a:extLst>
            </p:cNvPr>
            <p:cNvSpPr/>
            <p:nvPr/>
          </p:nvSpPr>
          <p:spPr>
            <a:xfrm>
              <a:off x="0" y="0"/>
              <a:ext cx="12046113" cy="8038042"/>
            </a:xfrm>
            <a:custGeom>
              <a:avLst/>
              <a:gdLst/>
              <a:ahLst/>
              <a:cxnLst/>
              <a:rect l="l" t="t" r="r" b="b"/>
              <a:pathLst>
                <a:path w="12046113" h="8038042">
                  <a:moveTo>
                    <a:pt x="0" y="0"/>
                  </a:moveTo>
                  <a:lnTo>
                    <a:pt x="12046113" y="0"/>
                  </a:lnTo>
                  <a:lnTo>
                    <a:pt x="1204611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2088D7A-DBB4-CC7A-E32A-2CD72555F6FF}"/>
                </a:ext>
              </a:extLst>
            </p:cNvPr>
            <p:cNvSpPr/>
            <p:nvPr/>
          </p:nvSpPr>
          <p:spPr>
            <a:xfrm>
              <a:off x="5742773" y="0"/>
              <a:ext cx="9811383" cy="8038042"/>
            </a:xfrm>
            <a:custGeom>
              <a:avLst/>
              <a:gdLst/>
              <a:ahLst/>
              <a:cxnLst/>
              <a:rect l="l" t="t" r="r" b="b"/>
              <a:pathLst>
                <a:path w="9811383" h="8038042">
                  <a:moveTo>
                    <a:pt x="0" y="0"/>
                  </a:moveTo>
                  <a:lnTo>
                    <a:pt x="9811383" y="0"/>
                  </a:lnTo>
                  <a:lnTo>
                    <a:pt x="9811383" y="8038042"/>
                  </a:lnTo>
                  <a:lnTo>
                    <a:pt x="0" y="8038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22776"/>
              </a:stretch>
            </a:blipFill>
          </p:spPr>
        </p:sp>
      </p:grpSp>
      <p:sp>
        <p:nvSpPr>
          <p:cNvPr id="11" name="Freeform 7">
            <a:extLst>
              <a:ext uri="{FF2B5EF4-FFF2-40B4-BE49-F238E27FC236}">
                <a16:creationId xmlns:a16="http://schemas.microsoft.com/office/drawing/2014/main" id="{3DF8F8AA-BFC3-23AD-8CC0-3029E5A7A4F0}"/>
              </a:ext>
            </a:extLst>
          </p:cNvPr>
          <p:cNvSpPr/>
          <p:nvPr/>
        </p:nvSpPr>
        <p:spPr>
          <a:xfrm>
            <a:off x="16002000" y="7543175"/>
            <a:ext cx="3610348" cy="3162809"/>
          </a:xfrm>
          <a:custGeom>
            <a:avLst/>
            <a:gdLst/>
            <a:ahLst/>
            <a:cxnLst/>
            <a:rect l="l" t="t" r="r" b="b"/>
            <a:pathLst>
              <a:path w="3762748" h="3694335">
                <a:moveTo>
                  <a:pt x="0" y="0"/>
                </a:moveTo>
                <a:lnTo>
                  <a:pt x="3762748" y="0"/>
                </a:lnTo>
                <a:lnTo>
                  <a:pt x="3762748" y="3694334"/>
                </a:lnTo>
                <a:lnTo>
                  <a:pt x="0" y="3694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4A6AEFA-72FD-F980-D5C9-47C666B739E2}"/>
              </a:ext>
            </a:extLst>
          </p:cNvPr>
          <p:cNvSpPr/>
          <p:nvPr/>
        </p:nvSpPr>
        <p:spPr>
          <a:xfrm>
            <a:off x="16399058" y="5649899"/>
            <a:ext cx="1102262" cy="1893276"/>
          </a:xfrm>
          <a:custGeom>
            <a:avLst/>
            <a:gdLst/>
            <a:ahLst/>
            <a:cxnLst/>
            <a:rect l="l" t="t" r="r" b="b"/>
            <a:pathLst>
              <a:path w="1102262" h="1893276">
                <a:moveTo>
                  <a:pt x="0" y="0"/>
                </a:moveTo>
                <a:lnTo>
                  <a:pt x="1102262" y="0"/>
                </a:lnTo>
                <a:lnTo>
                  <a:pt x="1102262" y="1893276"/>
                </a:lnTo>
                <a:lnTo>
                  <a:pt x="0" y="1893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144107"/>
            </a:stretch>
          </a:blipFill>
        </p:spPr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74457A1-77AA-76BA-303D-C0530CC9753A}"/>
              </a:ext>
            </a:extLst>
          </p:cNvPr>
          <p:cNvSpPr txBox="1"/>
          <p:nvPr/>
        </p:nvSpPr>
        <p:spPr>
          <a:xfrm>
            <a:off x="2514600" y="15893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BEB1A-7136-0195-6B30-AC7D1BDA596A}"/>
              </a:ext>
            </a:extLst>
          </p:cNvPr>
          <p:cNvSpPr txBox="1"/>
          <p:nvPr/>
        </p:nvSpPr>
        <p:spPr>
          <a:xfrm>
            <a:off x="2738445" y="2616581"/>
            <a:ext cx="12607573" cy="574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vi-VN" sz="4000" b="1" dirty="0">
                <a:solidFill>
                  <a:schemeClr val="bg1"/>
                </a:solidFill>
              </a:rPr>
              <a:t>Có hai cách tìm kiếm thư mục, tệp trên máy tính: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vi-VN" sz="4000" b="1" dirty="0">
                <a:solidFill>
                  <a:schemeClr val="bg1"/>
                </a:solidFill>
              </a:rPr>
              <a:t>Tìm theo cấu trúc cây thư mục.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vi-VN" sz="4000" b="1" dirty="0">
                <a:solidFill>
                  <a:schemeClr val="bg1"/>
                </a:solidFill>
              </a:rPr>
              <a:t>Tìm bằng công cụ </a:t>
            </a:r>
            <a:r>
              <a:rPr lang="vi-VN" sz="4000" b="1" dirty="0">
                <a:solidFill>
                  <a:srgbClr val="FFFF00"/>
                </a:solidFill>
              </a:rPr>
              <a:t>Search</a:t>
            </a:r>
            <a:r>
              <a:rPr lang="vi-VN" sz="4000" b="1" dirty="0">
                <a:solidFill>
                  <a:schemeClr val="bg1"/>
                </a:solidFill>
              </a:rPr>
              <a:t>: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[1] Kích hoạt </a:t>
            </a:r>
            <a:r>
              <a:rPr lang="vi-VN" sz="4000" b="1" dirty="0">
                <a:solidFill>
                  <a:srgbClr val="FFFF00"/>
                </a:solidFill>
              </a:rPr>
              <a:t>File Explorer</a:t>
            </a:r>
            <a:r>
              <a:rPr lang="vi-VN" sz="4000" b="1" dirty="0">
                <a:solidFill>
                  <a:schemeClr val="bg1"/>
                </a:solidFill>
              </a:rPr>
              <a:t>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[2] Chọn phạm vi tìm kiếm;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[3] Nhập từ khoá vào ô tìm kiếm; </a:t>
            </a:r>
            <a:endParaRPr lang="en-US" sz="4000" b="1" dirty="0">
              <a:solidFill>
                <a:schemeClr val="bg1"/>
              </a:solidFill>
            </a:endParaRPr>
          </a:p>
          <a:p>
            <a:pPr marL="1198563" indent="-568325" algn="just">
              <a:lnSpc>
                <a:spcPct val="12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vi-VN" sz="4000" b="1" dirty="0">
                <a:solidFill>
                  <a:schemeClr val="bg1"/>
                </a:solidFill>
              </a:rPr>
              <a:t>[4] Gõ phím </a:t>
            </a:r>
            <a:r>
              <a:rPr lang="vi-VN" sz="4000" b="1" dirty="0">
                <a:solidFill>
                  <a:srgbClr val="FFFF00"/>
                </a:solidFill>
              </a:rPr>
              <a:t>Enter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B3CEA888-551D-2EA1-9163-B647305CB817}"/>
              </a:ext>
            </a:extLst>
          </p:cNvPr>
          <p:cNvSpPr/>
          <p:nvPr/>
        </p:nvSpPr>
        <p:spPr>
          <a:xfrm>
            <a:off x="0" y="7886700"/>
            <a:ext cx="2065429" cy="2397177"/>
          </a:xfrm>
          <a:custGeom>
            <a:avLst/>
            <a:gdLst/>
            <a:ahLst/>
            <a:cxnLst/>
            <a:rect l="l" t="t" r="r" b="b"/>
            <a:pathLst>
              <a:path w="1470325" h="1977209">
                <a:moveTo>
                  <a:pt x="0" y="0"/>
                </a:moveTo>
                <a:lnTo>
                  <a:pt x="1470324" y="0"/>
                </a:lnTo>
                <a:lnTo>
                  <a:pt x="1470324" y="1977209"/>
                </a:lnTo>
                <a:lnTo>
                  <a:pt x="0" y="19772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A57755-E658-2D5E-D365-562DE1F52E16}"/>
              </a:ext>
            </a:extLst>
          </p:cNvPr>
          <p:cNvGrpSpPr/>
          <p:nvPr/>
        </p:nvGrpSpPr>
        <p:grpSpPr>
          <a:xfrm>
            <a:off x="3521990" y="2171700"/>
            <a:ext cx="11263690" cy="6343650"/>
            <a:chOff x="3521990" y="2171700"/>
            <a:chExt cx="11263690" cy="634365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917498-80AE-7204-0AA6-4943BA624E4F}"/>
                </a:ext>
              </a:extLst>
            </p:cNvPr>
            <p:cNvGrpSpPr/>
            <p:nvPr/>
          </p:nvGrpSpPr>
          <p:grpSpPr>
            <a:xfrm>
              <a:off x="3521990" y="3116213"/>
              <a:ext cx="11263690" cy="5399137"/>
              <a:chOff x="2272275" y="4548150"/>
              <a:chExt cx="5987829" cy="1279010"/>
            </a:xfrm>
          </p:grpSpPr>
          <p:sp>
            <p:nvSpPr>
              <p:cNvPr id="26" name="Rounded Rectangle 16">
                <a:extLst>
                  <a:ext uri="{FF2B5EF4-FFF2-40B4-BE49-F238E27FC236}">
                    <a16:creationId xmlns:a16="http://schemas.microsoft.com/office/drawing/2014/main" id="{008E831B-E0B8-770B-D4D5-D3DB0EDAFFAA}"/>
                  </a:ext>
                </a:extLst>
              </p:cNvPr>
              <p:cNvSpPr/>
              <p:nvPr/>
            </p:nvSpPr>
            <p:spPr>
              <a:xfrm>
                <a:off x="2272275" y="4548150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C2862-DEF5-5A5B-EC73-B09809B44E8E}"/>
                  </a:ext>
                </a:extLst>
              </p:cNvPr>
              <p:cNvSpPr/>
              <p:nvPr/>
            </p:nvSpPr>
            <p:spPr>
              <a:xfrm>
                <a:off x="2409441" y="4837177"/>
                <a:ext cx="5713496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mở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những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thông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tin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50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4FA69DC-92C8-307E-8A75-26284653E114}"/>
                </a:ext>
              </a:extLst>
            </p:cNvPr>
            <p:cNvSpPr/>
            <p:nvPr/>
          </p:nvSpPr>
          <p:spPr>
            <a:xfrm>
              <a:off x="7124700" y="2171700"/>
              <a:ext cx="4038600" cy="1660342"/>
            </a:xfrm>
            <a:custGeom>
              <a:avLst/>
              <a:gdLst/>
              <a:ahLst/>
              <a:cxnLst/>
              <a:rect l="l" t="t" r="r" b="b"/>
              <a:pathLst>
                <a:path w="7315200" h="3657600">
                  <a:moveTo>
                    <a:pt x="0" y="0"/>
                  </a:moveTo>
                  <a:lnTo>
                    <a:pt x="7315200" y="0"/>
                  </a:lnTo>
                  <a:lnTo>
                    <a:pt x="7315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Freeform 3">
            <a:extLst>
              <a:ext uri="{FF2B5EF4-FFF2-40B4-BE49-F238E27FC236}">
                <a16:creationId xmlns:a16="http://schemas.microsoft.com/office/drawing/2014/main" id="{AE638F21-654D-1F48-90E6-A00A5ABE5805}"/>
              </a:ext>
            </a:extLst>
          </p:cNvPr>
          <p:cNvSpPr/>
          <p:nvPr/>
        </p:nvSpPr>
        <p:spPr>
          <a:xfrm>
            <a:off x="0" y="6819900"/>
            <a:ext cx="3263966" cy="3455455"/>
          </a:xfrm>
          <a:custGeom>
            <a:avLst/>
            <a:gdLst/>
            <a:ahLst/>
            <a:cxnLst/>
            <a:rect l="l" t="t" r="r" b="b"/>
            <a:pathLst>
              <a:path w="6737985" h="822960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AF8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 ĐẦU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572871-67C2-D910-75D8-5AD93674E7D5}"/>
              </a:ext>
            </a:extLst>
          </p:cNvPr>
          <p:cNvGrpSpPr/>
          <p:nvPr/>
        </p:nvGrpSpPr>
        <p:grpSpPr>
          <a:xfrm>
            <a:off x="3809999" y="2171700"/>
            <a:ext cx="10927745" cy="5867400"/>
            <a:chOff x="3474055" y="2171700"/>
            <a:chExt cx="11263690" cy="619612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917498-80AE-7204-0AA6-4943BA624E4F}"/>
                </a:ext>
              </a:extLst>
            </p:cNvPr>
            <p:cNvGrpSpPr/>
            <p:nvPr/>
          </p:nvGrpSpPr>
          <p:grpSpPr>
            <a:xfrm>
              <a:off x="3474055" y="2968687"/>
              <a:ext cx="11263690" cy="5399137"/>
              <a:chOff x="2252021" y="4540289"/>
              <a:chExt cx="5987829" cy="1279010"/>
            </a:xfrm>
          </p:grpSpPr>
          <p:sp>
            <p:nvSpPr>
              <p:cNvPr id="26" name="Rounded Rectangle 16">
                <a:extLst>
                  <a:ext uri="{FF2B5EF4-FFF2-40B4-BE49-F238E27FC236}">
                    <a16:creationId xmlns:a16="http://schemas.microsoft.com/office/drawing/2014/main" id="{008E831B-E0B8-770B-D4D5-D3DB0EDAFFAA}"/>
                  </a:ext>
                </a:extLst>
              </p:cNvPr>
              <p:cNvSpPr/>
              <p:nvPr/>
            </p:nvSpPr>
            <p:spPr>
              <a:xfrm>
                <a:off x="2252021" y="4540289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8C2862-DEF5-5A5B-EC73-B09809B44E8E}"/>
                  </a:ext>
                </a:extLst>
              </p:cNvPr>
              <p:cNvSpPr/>
              <p:nvPr/>
            </p:nvSpPr>
            <p:spPr>
              <a:xfrm>
                <a:off x="2541551" y="4782915"/>
                <a:ext cx="5408769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6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5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tệp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mục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kì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máy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5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5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84FA69DC-92C8-307E-8A75-26284653E114}"/>
                </a:ext>
              </a:extLst>
            </p:cNvPr>
            <p:cNvSpPr/>
            <p:nvPr/>
          </p:nvSpPr>
          <p:spPr>
            <a:xfrm>
              <a:off x="7124700" y="2171700"/>
              <a:ext cx="4038600" cy="1660342"/>
            </a:xfrm>
            <a:custGeom>
              <a:avLst/>
              <a:gdLst/>
              <a:ahLst/>
              <a:cxnLst/>
              <a:rect l="l" t="t" r="r" b="b"/>
              <a:pathLst>
                <a:path w="7315200" h="3657600">
                  <a:moveTo>
                    <a:pt x="0" y="0"/>
                  </a:moveTo>
                  <a:lnTo>
                    <a:pt x="7315200" y="0"/>
                  </a:lnTo>
                  <a:lnTo>
                    <a:pt x="7315200" y="3657600"/>
                  </a:lnTo>
                  <a:lnTo>
                    <a:pt x="0" y="3657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BC7E5C-17C6-5B38-255C-4C23733D5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19" r="983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8074" y="6896100"/>
            <a:ext cx="4545274" cy="33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2200" y="1563242"/>
            <a:ext cx="13563600" cy="6628258"/>
            <a:chOff x="0" y="0"/>
            <a:chExt cx="3132381" cy="1509485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132381" cy="1509485"/>
            </a:xfrm>
            <a:custGeom>
              <a:avLst/>
              <a:gdLst/>
              <a:ahLst/>
              <a:cxnLst/>
              <a:rect l="l" t="t" r="r" b="b"/>
              <a:pathLst>
                <a:path w="3132381" h="1509485">
                  <a:moveTo>
                    <a:pt x="0" y="0"/>
                  </a:moveTo>
                  <a:lnTo>
                    <a:pt x="3132381" y="0"/>
                  </a:lnTo>
                  <a:lnTo>
                    <a:pt x="3132381" y="1509485"/>
                  </a:lnTo>
                  <a:lnTo>
                    <a:pt x="0" y="1509485"/>
                  </a:lnTo>
                  <a:close/>
                </a:path>
              </a:pathLst>
            </a:custGeom>
            <a:grpFill/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32381" cy="154758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11888" y="6172232"/>
            <a:ext cx="3314700" cy="3160576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55387" y="6030495"/>
            <a:ext cx="3018213" cy="3444051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3665913" y="0"/>
                </a:moveTo>
                <a:lnTo>
                  <a:pt x="0" y="0"/>
                </a:lnTo>
                <a:lnTo>
                  <a:pt x="0" y="4114800"/>
                </a:lnTo>
                <a:lnTo>
                  <a:pt x="3665913" y="4114800"/>
                </a:lnTo>
                <a:lnTo>
                  <a:pt x="36659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62799" y="800099"/>
            <a:ext cx="4166669" cy="1605541"/>
          </a:xfrm>
          <a:custGeom>
            <a:avLst/>
            <a:gdLst/>
            <a:ahLst/>
            <a:cxnLst/>
            <a:rect l="l" t="t" r="r" b="b"/>
            <a:pathLst>
              <a:path w="4370938" h="1684798">
                <a:moveTo>
                  <a:pt x="0" y="0"/>
                </a:moveTo>
                <a:lnTo>
                  <a:pt x="4370938" y="0"/>
                </a:lnTo>
                <a:lnTo>
                  <a:pt x="4370938" y="1684798"/>
                </a:lnTo>
                <a:lnTo>
                  <a:pt x="0" y="1684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0856638-2349-D8AF-558F-9E550E27CB3A}"/>
              </a:ext>
            </a:extLst>
          </p:cNvPr>
          <p:cNvSpPr txBox="1">
            <a:spLocks/>
          </p:cNvSpPr>
          <p:nvPr/>
        </p:nvSpPr>
        <p:spPr>
          <a:xfrm>
            <a:off x="3429000" y="3001483"/>
            <a:ext cx="11277600" cy="274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000" b="1" cap="all" dirty="0" smtClean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TIẾT 8 - BÀI </a:t>
            </a:r>
            <a:r>
              <a:rPr lang="en-US" sz="6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8. </a:t>
            </a:r>
            <a:r>
              <a:rPr lang="vi-VN" sz="6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TÌM TỆP, THƯ MỤC TRÊN MÁY TÍNH</a:t>
            </a:r>
            <a:endParaRPr lang="en-US" sz="6000" b="1" cap="all" dirty="0">
              <a:solidFill>
                <a:srgbClr val="0000F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AE8B2-0C4F-B6A4-9344-E063498822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792" y="5744683"/>
            <a:ext cx="2210415" cy="23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2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501405" y="248127"/>
            <a:ext cx="16872195" cy="856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000" b="1" dirty="0">
                <a:solidFill>
                  <a:schemeClr val="bg1"/>
                </a:solidFill>
              </a:rPr>
              <a:t>Tìm kiếm dựa vào cấu trúc cây thư mục</a:t>
            </a:r>
            <a:endParaRPr lang="en-US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A2B61D1-F973-11ED-FA0A-0D6AA34EE243}"/>
              </a:ext>
            </a:extLst>
          </p:cNvPr>
          <p:cNvGrpSpPr/>
          <p:nvPr/>
        </p:nvGrpSpPr>
        <p:grpSpPr>
          <a:xfrm>
            <a:off x="11430000" y="1597029"/>
            <a:ext cx="6477000" cy="8499471"/>
            <a:chOff x="0" y="-47625"/>
            <a:chExt cx="1398267" cy="133378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01726DE-C639-9FA0-A77A-B2C2D864CED9}"/>
                </a:ext>
              </a:extLst>
            </p:cNvPr>
            <p:cNvSpPr/>
            <p:nvPr/>
          </p:nvSpPr>
          <p:spPr>
            <a:xfrm>
              <a:off x="107635" y="0"/>
              <a:ext cx="1290631" cy="1286156"/>
            </a:xfrm>
            <a:custGeom>
              <a:avLst/>
              <a:gdLst/>
              <a:ahLst/>
              <a:cxnLst/>
              <a:rect l="l" t="t" r="r" b="b"/>
              <a:pathLst>
                <a:path w="1398267" h="1286156">
                  <a:moveTo>
                    <a:pt x="0" y="0"/>
                  </a:moveTo>
                  <a:lnTo>
                    <a:pt x="1398267" y="0"/>
                  </a:lnTo>
                  <a:lnTo>
                    <a:pt x="1398267" y="1286156"/>
                  </a:lnTo>
                  <a:lnTo>
                    <a:pt x="0" y="1286156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0FD86615-DCA6-3E76-6E31-BDE0783BC049}"/>
                </a:ext>
              </a:extLst>
            </p:cNvPr>
            <p:cNvSpPr txBox="1"/>
            <p:nvPr/>
          </p:nvSpPr>
          <p:spPr>
            <a:xfrm>
              <a:off x="0" y="-47625"/>
              <a:ext cx="1398267" cy="1333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3">
            <a:extLst>
              <a:ext uri="{FF2B5EF4-FFF2-40B4-BE49-F238E27FC236}">
                <a16:creationId xmlns:a16="http://schemas.microsoft.com/office/drawing/2014/main" id="{06DE404E-505F-5DCE-5113-037692EAABF6}"/>
              </a:ext>
            </a:extLst>
          </p:cNvPr>
          <p:cNvSpPr/>
          <p:nvPr/>
        </p:nvSpPr>
        <p:spPr>
          <a:xfrm>
            <a:off x="13155963" y="1509549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5D4DFE-DC44-3E16-92CD-F46A12B87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08" t="1000" r="2667"/>
          <a:stretch/>
        </p:blipFill>
        <p:spPr>
          <a:xfrm>
            <a:off x="12032841" y="2411580"/>
            <a:ext cx="5645559" cy="761312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EAC42652-BEF1-86A4-AF36-E56FC5F6F51B}"/>
              </a:ext>
            </a:extLst>
          </p:cNvPr>
          <p:cNvGrpSpPr/>
          <p:nvPr/>
        </p:nvGrpSpPr>
        <p:grpSpPr>
          <a:xfrm>
            <a:off x="251896" y="1756679"/>
            <a:ext cx="6606107" cy="8339821"/>
            <a:chOff x="0" y="-47625"/>
            <a:chExt cx="1542147" cy="2069044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B7B3982B-C5FF-208D-CF9F-09E6FACFB1FB}"/>
                </a:ext>
              </a:extLst>
            </p:cNvPr>
            <p:cNvSpPr/>
            <p:nvPr/>
          </p:nvSpPr>
          <p:spPr>
            <a:xfrm>
              <a:off x="0" y="0"/>
              <a:ext cx="1542147" cy="1656364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9B2D914F-C61D-239F-4B27-C319F76C2CBD}"/>
                </a:ext>
              </a:extLst>
            </p:cNvPr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5">
            <a:extLst>
              <a:ext uri="{FF2B5EF4-FFF2-40B4-BE49-F238E27FC236}">
                <a16:creationId xmlns:a16="http://schemas.microsoft.com/office/drawing/2014/main" id="{F4D1D835-2849-F10C-62F6-D4A14405C0FB}"/>
              </a:ext>
            </a:extLst>
          </p:cNvPr>
          <p:cNvGrpSpPr/>
          <p:nvPr/>
        </p:nvGrpSpPr>
        <p:grpSpPr>
          <a:xfrm>
            <a:off x="7356585" y="2874466"/>
            <a:ext cx="4234303" cy="4326434"/>
            <a:chOff x="0" y="-47625"/>
            <a:chExt cx="1398267" cy="133378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11A5854-D338-65EE-6122-626FE60D31C3}"/>
                </a:ext>
              </a:extLst>
            </p:cNvPr>
            <p:cNvSpPr/>
            <p:nvPr/>
          </p:nvSpPr>
          <p:spPr>
            <a:xfrm>
              <a:off x="0" y="111585"/>
              <a:ext cx="1345138" cy="1174571"/>
            </a:xfrm>
            <a:custGeom>
              <a:avLst/>
              <a:gdLst/>
              <a:ahLst/>
              <a:cxnLst/>
              <a:rect l="l" t="t" r="r" b="b"/>
              <a:pathLst>
                <a:path w="1398267" h="1286156">
                  <a:moveTo>
                    <a:pt x="0" y="0"/>
                  </a:moveTo>
                  <a:lnTo>
                    <a:pt x="1398267" y="0"/>
                  </a:lnTo>
                  <a:lnTo>
                    <a:pt x="1398267" y="1286156"/>
                  </a:lnTo>
                  <a:lnTo>
                    <a:pt x="0" y="1286156"/>
                  </a:ln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3C51AD4F-6505-1E71-111E-1719302DA2BF}"/>
                </a:ext>
              </a:extLst>
            </p:cNvPr>
            <p:cNvSpPr txBox="1"/>
            <p:nvPr/>
          </p:nvSpPr>
          <p:spPr>
            <a:xfrm>
              <a:off x="0" y="-47625"/>
              <a:ext cx="1398267" cy="1333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12">
            <a:extLst>
              <a:ext uri="{FF2B5EF4-FFF2-40B4-BE49-F238E27FC236}">
                <a16:creationId xmlns:a16="http://schemas.microsoft.com/office/drawing/2014/main" id="{67F73CB1-FAF3-7E4A-70DC-06CA28887213}"/>
              </a:ext>
            </a:extLst>
          </p:cNvPr>
          <p:cNvSpPr/>
          <p:nvPr/>
        </p:nvSpPr>
        <p:spPr>
          <a:xfrm>
            <a:off x="1372168" y="1661949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D805F9-86CE-4E23-995B-AEB59C17BACC}"/>
              </a:ext>
            </a:extLst>
          </p:cNvPr>
          <p:cNvSpPr txBox="1"/>
          <p:nvPr/>
        </p:nvSpPr>
        <p:spPr>
          <a:xfrm>
            <a:off x="463087" y="2437759"/>
            <a:ext cx="6200959" cy="576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tabLst>
                <a:tab pos="51117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D02494-F073-9A61-A39F-16CDBB0B1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669" y="3765905"/>
            <a:ext cx="2956598" cy="3041883"/>
          </a:xfrm>
          <a:prstGeom prst="rect">
            <a:avLst/>
          </a:prstGeom>
        </p:spPr>
      </p:pic>
      <p:sp>
        <p:nvSpPr>
          <p:cNvPr id="34" name="Freeform 11">
            <a:extLst>
              <a:ext uri="{FF2B5EF4-FFF2-40B4-BE49-F238E27FC236}">
                <a16:creationId xmlns:a16="http://schemas.microsoft.com/office/drawing/2014/main" id="{C4AB8D6C-F0FB-64D0-3A19-7570AB86A17E}"/>
              </a:ext>
            </a:extLst>
          </p:cNvPr>
          <p:cNvSpPr/>
          <p:nvPr/>
        </p:nvSpPr>
        <p:spPr>
          <a:xfrm>
            <a:off x="2344051" y="7875051"/>
            <a:ext cx="2753951" cy="2189632"/>
          </a:xfrm>
          <a:custGeom>
            <a:avLst/>
            <a:gdLst/>
            <a:ahLst/>
            <a:cxnLst/>
            <a:rect l="l" t="t" r="r" b="b"/>
            <a:pathLst>
              <a:path w="3975427" h="3765813">
                <a:moveTo>
                  <a:pt x="0" y="0"/>
                </a:moveTo>
                <a:lnTo>
                  <a:pt x="3975426" y="0"/>
                </a:lnTo>
                <a:lnTo>
                  <a:pt x="3975426" y="3765814"/>
                </a:lnTo>
                <a:lnTo>
                  <a:pt x="0" y="3765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933" y="2316959"/>
            <a:ext cx="9743595" cy="7169942"/>
            <a:chOff x="0" y="-47625"/>
            <a:chExt cx="1398267" cy="2069044"/>
          </a:xfrm>
        </p:grpSpPr>
        <p:sp>
          <p:nvSpPr>
            <p:cNvPr id="3" name="Freeform 3"/>
            <p:cNvSpPr/>
            <p:nvPr/>
          </p:nvSpPr>
          <p:spPr>
            <a:xfrm>
              <a:off x="0" y="20403"/>
              <a:ext cx="1335707" cy="2001016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Explorer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593D76-9FAE-DE3D-4D4B-62E75F94487B}"/>
              </a:ext>
            </a:extLst>
          </p:cNvPr>
          <p:cNvGrpSpPr/>
          <p:nvPr/>
        </p:nvGrpSpPr>
        <p:grpSpPr>
          <a:xfrm>
            <a:off x="235930" y="2921353"/>
            <a:ext cx="9307659" cy="6520162"/>
            <a:chOff x="424322" y="3102158"/>
            <a:chExt cx="9488127" cy="65676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47CF24-DAED-0BA3-0C65-6850E7799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7"/>
            <a:stretch/>
          </p:blipFill>
          <p:spPr>
            <a:xfrm>
              <a:off x="424322" y="3102158"/>
              <a:ext cx="9488127" cy="58513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BB84C4-0B0F-7CB7-2E19-AD0D2D821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76577" y="8907784"/>
              <a:ext cx="4830097" cy="762000"/>
            </a:xfrm>
            <a:prstGeom prst="rect">
              <a:avLst/>
            </a:prstGeom>
          </p:spPr>
        </p:pic>
      </p:grpSp>
      <p:sp>
        <p:nvSpPr>
          <p:cNvPr id="14" name="Freeform 14"/>
          <p:cNvSpPr/>
          <p:nvPr/>
        </p:nvSpPr>
        <p:spPr>
          <a:xfrm>
            <a:off x="8342583" y="7806407"/>
            <a:ext cx="1219200" cy="1788002"/>
          </a:xfrm>
          <a:custGeom>
            <a:avLst/>
            <a:gdLst/>
            <a:ahLst/>
            <a:cxnLst/>
            <a:rect l="l" t="t" r="r" b="b"/>
            <a:pathLst>
              <a:path w="2686276" h="3837537">
                <a:moveTo>
                  <a:pt x="0" y="0"/>
                </a:moveTo>
                <a:lnTo>
                  <a:pt x="2686276" y="0"/>
                </a:lnTo>
                <a:lnTo>
                  <a:pt x="2686276" y="3837537"/>
                </a:lnTo>
                <a:lnTo>
                  <a:pt x="0" y="3837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9AB7DBDE-25FE-715B-05E9-EE25B33722F1}"/>
              </a:ext>
            </a:extLst>
          </p:cNvPr>
          <p:cNvSpPr/>
          <p:nvPr/>
        </p:nvSpPr>
        <p:spPr>
          <a:xfrm>
            <a:off x="3304627" y="2078465"/>
            <a:ext cx="3264708" cy="842888"/>
          </a:xfrm>
          <a:custGeom>
            <a:avLst/>
            <a:gdLst/>
            <a:ahLst/>
            <a:cxnLst/>
            <a:rect l="l" t="t" r="r" b="b"/>
            <a:pathLst>
              <a:path w="3264708" h="842888">
                <a:moveTo>
                  <a:pt x="0" y="0"/>
                </a:moveTo>
                <a:lnTo>
                  <a:pt x="3264708" y="0"/>
                </a:lnTo>
                <a:lnTo>
                  <a:pt x="3264708" y="842889"/>
                </a:lnTo>
                <a:lnTo>
                  <a:pt x="0" y="842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6E328C0-4F75-D31D-4E61-0B5B6F11B460}"/>
              </a:ext>
            </a:extLst>
          </p:cNvPr>
          <p:cNvSpPr/>
          <p:nvPr/>
        </p:nvSpPr>
        <p:spPr>
          <a:xfrm>
            <a:off x="9638029" y="2340395"/>
            <a:ext cx="8704905" cy="7477571"/>
          </a:xfrm>
          <a:custGeom>
            <a:avLst/>
            <a:gdLst/>
            <a:ahLst/>
            <a:cxnLst/>
            <a:rect l="l" t="t" r="r" b="b"/>
            <a:pathLst>
              <a:path w="6979166" h="4114800">
                <a:moveTo>
                  <a:pt x="0" y="0"/>
                </a:moveTo>
                <a:lnTo>
                  <a:pt x="6979166" y="0"/>
                </a:lnTo>
                <a:lnTo>
                  <a:pt x="69791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02B86F-DD21-ABE9-29BA-920345A57AB6}"/>
              </a:ext>
            </a:extLst>
          </p:cNvPr>
          <p:cNvGrpSpPr/>
          <p:nvPr/>
        </p:nvGrpSpPr>
        <p:grpSpPr>
          <a:xfrm>
            <a:off x="9605087" y="3058081"/>
            <a:ext cx="8404035" cy="5918736"/>
            <a:chOff x="9942476" y="3489047"/>
            <a:chExt cx="8404035" cy="5598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7244A-FBFC-FFFA-2AE8-4E65A5596095}"/>
                </a:ext>
              </a:extLst>
            </p:cNvPr>
            <p:cNvSpPr txBox="1"/>
            <p:nvPr/>
          </p:nvSpPr>
          <p:spPr>
            <a:xfrm>
              <a:off x="10221771" y="3828029"/>
              <a:ext cx="7184982" cy="671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0938" marR="0" lvl="0" indent="-636588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94103B-E330-6FF4-2F21-6F6990D60FD6}"/>
                </a:ext>
              </a:extLst>
            </p:cNvPr>
            <p:cNvSpPr txBox="1"/>
            <p:nvPr/>
          </p:nvSpPr>
          <p:spPr>
            <a:xfrm>
              <a:off x="9942476" y="3489047"/>
              <a:ext cx="8404035" cy="5598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[1] Kích hoạt </a:t>
              </a:r>
              <a:r>
                <a:rPr lang="vi-VN" sz="3800" dirty="0">
                  <a:solidFill>
                    <a:srgbClr val="0000FF"/>
                  </a:solidFill>
                </a:rPr>
                <a:t>File Explorer</a:t>
              </a:r>
              <a:r>
                <a:rPr lang="en-US" sz="3800" dirty="0"/>
                <a:t>.</a:t>
              </a:r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[2] Chọn phạm vi tìm kiếm (ổ đĩa hoặc thư mục) ở khung bên trái.</a:t>
              </a:r>
              <a:r>
                <a:rPr lang="en-US" sz="4000" dirty="0"/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ổ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[3] Nhập tên tệp hoặc thư mục cần tìm vào hộp tìm kiếm.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Chim</a:t>
              </a:r>
              <a:r>
                <a: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Mào</a:t>
              </a:r>
              <a:r>
                <a:rPr lang="en-US" sz="4000" dirty="0"/>
                <a:t>;</a:t>
              </a:r>
              <a:endParaRPr lang="en-US" sz="3800" dirty="0"/>
            </a:p>
            <a:p>
              <a:pPr marL="1030288" indent="-623888" algn="just">
                <a:lnSpc>
                  <a:spcPct val="120000"/>
                </a:lnSpc>
                <a:spcAft>
                  <a:spcPts val="300"/>
                </a:spcAft>
              </a:pPr>
              <a:r>
                <a:rPr lang="vi-VN" sz="3800" dirty="0"/>
                <a:t>[4] Gõ phím </a:t>
              </a:r>
              <a:r>
                <a:rPr lang="vi-VN" sz="3800" dirty="0">
                  <a:solidFill>
                    <a:srgbClr val="0000FF"/>
                  </a:solidFill>
                </a:rPr>
                <a:t>Enter</a:t>
              </a:r>
              <a:r>
                <a:rPr lang="vi-VN" sz="3800" dirty="0"/>
                <a:t>.</a:t>
              </a:r>
              <a:endParaRPr lang="en-US" sz="3800" dirty="0"/>
            </a:p>
          </p:txBody>
        </p:sp>
      </p:grpSp>
      <p:sp>
        <p:nvSpPr>
          <p:cNvPr id="24" name="Freeform 5">
            <a:extLst>
              <a:ext uri="{FF2B5EF4-FFF2-40B4-BE49-F238E27FC236}">
                <a16:creationId xmlns:a16="http://schemas.microsoft.com/office/drawing/2014/main" id="{973E554F-0401-DD53-1972-4A3B2CAF52A3}"/>
              </a:ext>
            </a:extLst>
          </p:cNvPr>
          <p:cNvSpPr/>
          <p:nvPr/>
        </p:nvSpPr>
        <p:spPr>
          <a:xfrm>
            <a:off x="10663190" y="1668964"/>
            <a:ext cx="6618966" cy="883735"/>
          </a:xfrm>
          <a:custGeom>
            <a:avLst/>
            <a:gdLst/>
            <a:ahLst/>
            <a:cxnLst/>
            <a:rect l="l" t="t" r="r" b="b"/>
            <a:pathLst>
              <a:path w="9847107" h="1374015">
                <a:moveTo>
                  <a:pt x="0" y="0"/>
                </a:moveTo>
                <a:lnTo>
                  <a:pt x="9847107" y="0"/>
                </a:lnTo>
                <a:lnTo>
                  <a:pt x="9847107" y="1374015"/>
                </a:lnTo>
                <a:lnTo>
                  <a:pt x="0" y="13740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cùng bạn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864C647E-C272-61AC-5A31-E98E153A3DF1}"/>
              </a:ext>
            </a:extLst>
          </p:cNvPr>
          <p:cNvSpPr/>
          <p:nvPr/>
        </p:nvSpPr>
        <p:spPr>
          <a:xfrm>
            <a:off x="9980021" y="8982583"/>
            <a:ext cx="7989277" cy="100969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800" b="1" dirty="0"/>
              <a:t>File Explorer sẽ bắt đầu tìm kiếm.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3057824"/>
            <a:ext cx="16306800" cy="6505276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EB4B64E-E093-80D7-786B-700B4E6432FA}"/>
              </a:ext>
            </a:extLst>
          </p:cNvPr>
          <p:cNvSpPr/>
          <p:nvPr/>
        </p:nvSpPr>
        <p:spPr>
          <a:xfrm>
            <a:off x="10972800" y="3057824"/>
            <a:ext cx="7102363" cy="3107110"/>
          </a:xfrm>
          <a:prstGeom prst="cloud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905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sổ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tabLst>
                <a:tab pos="1887538" algn="l"/>
              </a:tabLst>
            </a:pPr>
            <a:r>
              <a:rPr lang="vi-VN" sz="4000" dirty="0"/>
              <a:t>Kết thúc quá trình tìm kiếm</a:t>
            </a:r>
            <a:r>
              <a:rPr lang="en-US" sz="4000" dirty="0"/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/>
              <a:t> </a:t>
            </a:r>
            <a:r>
              <a:rPr lang="vi-VN" sz="4000" dirty="0">
                <a:solidFill>
                  <a:srgbClr val="0000FF"/>
                </a:solidFill>
              </a:rPr>
              <a:t>File Explorer</a:t>
            </a:r>
            <a:r>
              <a:rPr lang="vi-VN" sz="4000" dirty="0"/>
              <a:t>, kết quả xuất hiện tương tự</a:t>
            </a:r>
            <a:r>
              <a:rPr lang="en-US" sz="4000" dirty="0"/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3057824"/>
            <a:ext cx="16306800" cy="65052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B4339-92C3-9C82-6586-C7026EB69949}"/>
              </a:ext>
            </a:extLst>
          </p:cNvPr>
          <p:cNvGrpSpPr/>
          <p:nvPr/>
        </p:nvGrpSpPr>
        <p:grpSpPr>
          <a:xfrm>
            <a:off x="8459241" y="1336349"/>
            <a:ext cx="9315450" cy="4648200"/>
            <a:chOff x="8686800" y="4229100"/>
            <a:chExt cx="9315450" cy="46482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62D8971-52F0-0A4A-D4EE-E2E8DEBACD83}"/>
                </a:ext>
              </a:extLst>
            </p:cNvPr>
            <p:cNvSpPr/>
            <p:nvPr/>
          </p:nvSpPr>
          <p:spPr>
            <a:xfrm>
              <a:off x="8686800" y="4610100"/>
              <a:ext cx="9315450" cy="42672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Có bao nhiêu tệp có tên </a:t>
              </a:r>
              <a:r>
                <a:rPr lang="vi-VN" sz="3600" b="1" dirty="0"/>
                <a:t>Chim Chào Mào </a:t>
              </a:r>
              <a:r>
                <a:rPr lang="vi-VN" sz="3600" dirty="0"/>
                <a:t>được tìm thấy?</a:t>
              </a:r>
              <a:endParaRPr lang="en-US" sz="36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Các tệp đó nằm trong thư mục nào? </a:t>
              </a:r>
              <a:endParaRPr lang="en-US" sz="36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600" dirty="0"/>
                <a:t>- </a:t>
              </a:r>
              <a:r>
                <a:rPr lang="vi-VN" sz="3600" dirty="0"/>
                <a:t>Đường dẫn của thư </a:t>
              </a:r>
              <a:r>
                <a:rPr lang="vi-VN" sz="3600"/>
                <a:t>mục đó</a:t>
              </a:r>
              <a:r>
                <a:rPr lang="en-US" sz="3600"/>
                <a:t>?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861C2B-1514-ECE5-90AA-C86CF6CF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811000" y="4229100"/>
              <a:ext cx="3200400" cy="109342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199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5673" y="1562100"/>
            <a:ext cx="17221200" cy="8146319"/>
            <a:chOff x="0" y="-47625"/>
            <a:chExt cx="4269545" cy="1751397"/>
          </a:xfrm>
        </p:grpSpPr>
        <p:sp>
          <p:nvSpPr>
            <p:cNvPr id="3" name="Freeform 3"/>
            <p:cNvSpPr/>
            <p:nvPr/>
          </p:nvSpPr>
          <p:spPr>
            <a:xfrm>
              <a:off x="37174" y="0"/>
              <a:ext cx="4232371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19999105">
            <a:off x="-374292" y="1448982"/>
            <a:ext cx="2641296" cy="99247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FA61F72-5DF7-A778-3766-49537B6F9064}"/>
              </a:ext>
            </a:extLst>
          </p:cNvPr>
          <p:cNvSpPr txBox="1"/>
          <p:nvPr/>
        </p:nvSpPr>
        <p:spPr>
          <a:xfrm>
            <a:off x="501405" y="248127"/>
            <a:ext cx="16872195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kiếm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Search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File Explorer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4434B-EA35-32E4-5B04-03876FCDEB4E}"/>
              </a:ext>
            </a:extLst>
          </p:cNvPr>
          <p:cNvSpPr txBox="1"/>
          <p:nvPr/>
        </p:nvSpPr>
        <p:spPr>
          <a:xfrm>
            <a:off x="990600" y="2171700"/>
            <a:ext cx="16611600" cy="77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>
                <a:tab pos="1887538" algn="l"/>
              </a:tabLst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Kết thúc quá trình tìm kiếm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 Explorer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kết quả xuất hiện tương 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8C9C8C-A35B-97AD-486A-479A38A20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" t="2005" r="862" b="13593"/>
          <a:stretch/>
        </p:blipFill>
        <p:spPr>
          <a:xfrm>
            <a:off x="914400" y="2981624"/>
            <a:ext cx="16306800" cy="65052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83E67E-7907-25FD-A7A8-8B57AEA94A6C}"/>
              </a:ext>
            </a:extLst>
          </p:cNvPr>
          <p:cNvGrpSpPr/>
          <p:nvPr/>
        </p:nvGrpSpPr>
        <p:grpSpPr>
          <a:xfrm>
            <a:off x="8870727" y="1278262"/>
            <a:ext cx="8991600" cy="4724400"/>
            <a:chOff x="8839200" y="4152900"/>
            <a:chExt cx="8477250" cy="47244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2242345-05B7-52CD-BA31-326B76EC49A8}"/>
                </a:ext>
              </a:extLst>
            </p:cNvPr>
            <p:cNvSpPr/>
            <p:nvPr/>
          </p:nvSpPr>
          <p:spPr>
            <a:xfrm>
              <a:off x="8839200" y="4610100"/>
              <a:ext cx="8477250" cy="42672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Có bao nhiêu tệp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có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vi-VN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800" b="1" dirty="0">
                  <a:solidFill>
                    <a:srgbClr val="FFFF00"/>
                  </a:solidFill>
                </a:rPr>
                <a:t>Chim Chào Mào </a:t>
              </a:r>
              <a:r>
                <a:rPr lang="vi-VN" sz="3800" dirty="0"/>
                <a:t>được tìm thấy?</a:t>
              </a:r>
              <a:endParaRPr lang="en-US" sz="38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Các tệp đó nằm trong thư mục nào? </a:t>
              </a:r>
              <a:endParaRPr lang="en-US" sz="3800" dirty="0"/>
            </a:p>
            <a:p>
              <a:pPr marL="290513" indent="-290513">
                <a:lnSpc>
                  <a:spcPct val="130000"/>
                </a:lnSpc>
                <a:spcAft>
                  <a:spcPts val="600"/>
                </a:spcAft>
              </a:pPr>
              <a:r>
                <a:rPr lang="en-US" sz="3800" dirty="0"/>
                <a:t>- </a:t>
              </a:r>
              <a:r>
                <a:rPr lang="vi-VN" sz="3800" dirty="0"/>
                <a:t>Đường dẫn của thư mục đó</a:t>
              </a:r>
              <a:r>
                <a:rPr lang="en-US" sz="3800" dirty="0"/>
                <a:t>?</a:t>
              </a:r>
              <a:endParaRPr lang="en-US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5D4492-4B3D-8242-AEF7-D7F21FFF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5567" y="4152900"/>
              <a:ext cx="3423433" cy="1169626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16075741" y="7584959"/>
            <a:ext cx="2212259" cy="2570730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556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653</Words>
  <Application>Microsoft Office PowerPoint</Application>
  <PresentationFormat>Custom</PresentationFormat>
  <Paragraphs>73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Wingdings</vt:lpstr>
      <vt:lpstr>Arial Bold</vt:lpstr>
      <vt:lpstr>Times New Roman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TOPICA</cp:lastModifiedBy>
  <cp:revision>21</cp:revision>
  <dcterms:created xsi:type="dcterms:W3CDTF">2006-08-16T00:00:00Z</dcterms:created>
  <dcterms:modified xsi:type="dcterms:W3CDTF">2024-08-20T12:15:10Z</dcterms:modified>
  <dc:identifier>DAGEvgh5pV8</dc:identifier>
</cp:coreProperties>
</file>