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74" r:id="rId4"/>
    <p:sldId id="258" r:id="rId5"/>
    <p:sldId id="267" r:id="rId6"/>
    <p:sldId id="273" r:id="rId7"/>
    <p:sldId id="269" r:id="rId8"/>
    <p:sldId id="272" r:id="rId9"/>
    <p:sldId id="264" r:id="rId10"/>
    <p:sldId id="265" r:id="rId11"/>
  </p:sldIdLst>
  <p:sldSz cx="18288000" cy="10287000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Arial Bold" pitchFamily="34" charset="0"/>
      <p:bold r:id="rId16"/>
    </p:embeddedFont>
    <p:embeddedFont>
      <p:font typeface="Tahoma" pitchFamily="34" charset="0"/>
      <p:regular r:id="rId17"/>
      <p:bold r:id="rId18"/>
    </p:embeddedFont>
    <p:embeddedFont>
      <p:font typeface="เอฟซี โอนิกิริ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8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2929"/>
    <a:srgbClr val="FDD07E"/>
    <a:srgbClr val="BE636B"/>
    <a:srgbClr val="F4E1E0"/>
    <a:srgbClr val="FFFFCD"/>
    <a:srgbClr val="FFD8A3"/>
    <a:srgbClr val="81A0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-126" y="-390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1.svg"/></Relationships>
</file>

<file path=ppt/slides/_rels/slide2.xml.rels><?xml version="1.0" encoding="UTF-8" standalone="yes"?>
<Relationships xmlns="http://schemas.openxmlformats.org/package/2006/relationships"><Relationship Id="rId12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.png"/><Relationship Id="rId10" Type="http://schemas.openxmlformats.org/officeDocument/2006/relationships/image" Target="../media/image3.png"/><Relationship Id="rId9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4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2516711" y="1832480"/>
            <a:ext cx="12629837" cy="5577957"/>
            <a:chOff x="0" y="0"/>
            <a:chExt cx="2993014" cy="130788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993014" cy="1307884"/>
            </a:xfrm>
            <a:custGeom>
              <a:avLst/>
              <a:gdLst/>
              <a:ahLst/>
              <a:cxnLst/>
              <a:rect l="l" t="t" r="r" b="b"/>
              <a:pathLst>
                <a:path w="2993014" h="1307884">
                  <a:moveTo>
                    <a:pt x="34744" y="0"/>
                  </a:moveTo>
                  <a:lnTo>
                    <a:pt x="2958269" y="0"/>
                  </a:lnTo>
                  <a:cubicBezTo>
                    <a:pt x="2967484" y="0"/>
                    <a:pt x="2976322" y="3661"/>
                    <a:pt x="2982838" y="10176"/>
                  </a:cubicBezTo>
                  <a:cubicBezTo>
                    <a:pt x="2989353" y="16692"/>
                    <a:pt x="2993014" y="25530"/>
                    <a:pt x="2993014" y="34744"/>
                  </a:cubicBezTo>
                  <a:lnTo>
                    <a:pt x="2993014" y="1273140"/>
                  </a:lnTo>
                  <a:cubicBezTo>
                    <a:pt x="2993014" y="1292328"/>
                    <a:pt x="2977458" y="1307884"/>
                    <a:pt x="2958269" y="1307884"/>
                  </a:cubicBezTo>
                  <a:lnTo>
                    <a:pt x="34744" y="1307884"/>
                  </a:lnTo>
                  <a:cubicBezTo>
                    <a:pt x="25530" y="1307884"/>
                    <a:pt x="16692" y="1304223"/>
                    <a:pt x="10176" y="1297707"/>
                  </a:cubicBezTo>
                  <a:cubicBezTo>
                    <a:pt x="3661" y="1291192"/>
                    <a:pt x="0" y="1282354"/>
                    <a:pt x="0" y="1273140"/>
                  </a:cubicBezTo>
                  <a:lnTo>
                    <a:pt x="0" y="34744"/>
                  </a:lnTo>
                  <a:cubicBezTo>
                    <a:pt x="0" y="25530"/>
                    <a:pt x="3661" y="16692"/>
                    <a:pt x="10176" y="10176"/>
                  </a:cubicBezTo>
                  <a:cubicBezTo>
                    <a:pt x="16692" y="3661"/>
                    <a:pt x="25530" y="0"/>
                    <a:pt x="34744" y="0"/>
                  </a:cubicBezTo>
                  <a:close/>
                </a:path>
              </a:pathLst>
            </a:custGeom>
            <a:solidFill>
              <a:srgbClr val="FAFAF8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76200"/>
              <a:ext cx="2993014" cy="13840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914400" y="685599"/>
            <a:ext cx="15239999" cy="8102491"/>
          </a:xfrm>
          <a:custGeom>
            <a:avLst/>
            <a:gdLst/>
            <a:ahLst/>
            <a:cxnLst/>
            <a:rect l="l" t="t" r="r" b="b"/>
            <a:pathLst>
              <a:path w="13712676" h="7213381">
                <a:moveTo>
                  <a:pt x="0" y="0"/>
                </a:moveTo>
                <a:lnTo>
                  <a:pt x="13712676" y="0"/>
                </a:lnTo>
                <a:lnTo>
                  <a:pt x="13712676" y="7213380"/>
                </a:lnTo>
                <a:lnTo>
                  <a:pt x="0" y="72133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2A3C4E9-2AC1-686F-EC13-5BDCEFC5928A}"/>
              </a:ext>
            </a:extLst>
          </p:cNvPr>
          <p:cNvSpPr txBox="1"/>
          <p:nvPr/>
        </p:nvSpPr>
        <p:spPr>
          <a:xfrm>
            <a:off x="2972855" y="2552700"/>
            <a:ext cx="11717548" cy="15261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8000" b="1" cap="all" dirty="0" smtClean="0">
                <a:solidFill>
                  <a:srgbClr val="FF0000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Tin 5 – </a:t>
            </a:r>
            <a:r>
              <a:rPr lang="en-US" sz="8000" b="1" cap="all" dirty="0" err="1" smtClean="0">
                <a:solidFill>
                  <a:srgbClr val="FF0000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tuần</a:t>
            </a:r>
            <a:r>
              <a:rPr lang="en-US" sz="8000" b="1" cap="all" dirty="0" smtClean="0">
                <a:solidFill>
                  <a:srgbClr val="FF0000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 12</a:t>
            </a:r>
            <a:endParaRPr lang="en-US" sz="8000" b="1" cap="all" dirty="0">
              <a:solidFill>
                <a:srgbClr val="FF0000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3362708" y="2444566"/>
            <a:ext cx="11364099" cy="4965871"/>
            <a:chOff x="0" y="0"/>
            <a:chExt cx="2993014" cy="130788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993014" cy="1307884"/>
            </a:xfrm>
            <a:custGeom>
              <a:avLst/>
              <a:gdLst/>
              <a:ahLst/>
              <a:cxnLst/>
              <a:rect l="l" t="t" r="r" b="b"/>
              <a:pathLst>
                <a:path w="2993014" h="1307884">
                  <a:moveTo>
                    <a:pt x="34744" y="0"/>
                  </a:moveTo>
                  <a:lnTo>
                    <a:pt x="2958269" y="0"/>
                  </a:lnTo>
                  <a:cubicBezTo>
                    <a:pt x="2967484" y="0"/>
                    <a:pt x="2976322" y="3661"/>
                    <a:pt x="2982838" y="10176"/>
                  </a:cubicBezTo>
                  <a:cubicBezTo>
                    <a:pt x="2989353" y="16692"/>
                    <a:pt x="2993014" y="25530"/>
                    <a:pt x="2993014" y="34744"/>
                  </a:cubicBezTo>
                  <a:lnTo>
                    <a:pt x="2993014" y="1273140"/>
                  </a:lnTo>
                  <a:cubicBezTo>
                    <a:pt x="2993014" y="1292328"/>
                    <a:pt x="2977458" y="1307884"/>
                    <a:pt x="2958269" y="1307884"/>
                  </a:cubicBezTo>
                  <a:lnTo>
                    <a:pt x="34744" y="1307884"/>
                  </a:lnTo>
                  <a:cubicBezTo>
                    <a:pt x="25530" y="1307884"/>
                    <a:pt x="16692" y="1304223"/>
                    <a:pt x="10176" y="1297707"/>
                  </a:cubicBezTo>
                  <a:cubicBezTo>
                    <a:pt x="3661" y="1291192"/>
                    <a:pt x="0" y="1282354"/>
                    <a:pt x="0" y="1273140"/>
                  </a:cubicBezTo>
                  <a:lnTo>
                    <a:pt x="0" y="34744"/>
                  </a:lnTo>
                  <a:cubicBezTo>
                    <a:pt x="0" y="25530"/>
                    <a:pt x="3661" y="16692"/>
                    <a:pt x="10176" y="10176"/>
                  </a:cubicBezTo>
                  <a:cubicBezTo>
                    <a:pt x="16692" y="3661"/>
                    <a:pt x="25530" y="0"/>
                    <a:pt x="34744" y="0"/>
                  </a:cubicBezTo>
                  <a:close/>
                </a:path>
              </a:pathLst>
            </a:custGeom>
            <a:solidFill>
              <a:srgbClr val="FAFAF8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76200"/>
              <a:ext cx="2993014" cy="13840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935237" y="1536810"/>
            <a:ext cx="13712676" cy="7213381"/>
          </a:xfrm>
          <a:custGeom>
            <a:avLst/>
            <a:gdLst/>
            <a:ahLst/>
            <a:cxnLst/>
            <a:rect l="l" t="t" r="r" b="b"/>
            <a:pathLst>
              <a:path w="13712676" h="7213381">
                <a:moveTo>
                  <a:pt x="0" y="0"/>
                </a:moveTo>
                <a:lnTo>
                  <a:pt x="13712676" y="0"/>
                </a:lnTo>
                <a:lnTo>
                  <a:pt x="13712676" y="7213380"/>
                </a:lnTo>
                <a:lnTo>
                  <a:pt x="0" y="72133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982311">
            <a:off x="12777636" y="4771978"/>
            <a:ext cx="1469051" cy="1847863"/>
          </a:xfrm>
          <a:custGeom>
            <a:avLst/>
            <a:gdLst/>
            <a:ahLst/>
            <a:cxnLst/>
            <a:rect l="l" t="t" r="r" b="b"/>
            <a:pathLst>
              <a:path w="1469051" h="1847863">
                <a:moveTo>
                  <a:pt x="0" y="0"/>
                </a:moveTo>
                <a:lnTo>
                  <a:pt x="1469051" y="0"/>
                </a:lnTo>
                <a:lnTo>
                  <a:pt x="1469051" y="1847863"/>
                </a:lnTo>
                <a:lnTo>
                  <a:pt x="0" y="184786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5494757" y="3138202"/>
            <a:ext cx="7648800" cy="2635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7000" b="1" dirty="0">
                <a:solidFill>
                  <a:srgbClr val="BE636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CẢM ƠN CÁC EM ĐÃ LẮNG NGHE</a:t>
            </a:r>
          </a:p>
        </p:txBody>
      </p:sp>
      <p:sp>
        <p:nvSpPr>
          <p:cNvPr id="9" name="Freeform 9"/>
          <p:cNvSpPr/>
          <p:nvPr/>
        </p:nvSpPr>
        <p:spPr>
          <a:xfrm rot="-672166" flipH="1">
            <a:off x="4661307" y="4849286"/>
            <a:ext cx="1469051" cy="1847863"/>
          </a:xfrm>
          <a:custGeom>
            <a:avLst/>
            <a:gdLst/>
            <a:ahLst/>
            <a:cxnLst/>
            <a:rect l="l" t="t" r="r" b="b"/>
            <a:pathLst>
              <a:path w="1469051" h="1847863">
                <a:moveTo>
                  <a:pt x="1469051" y="0"/>
                </a:moveTo>
                <a:lnTo>
                  <a:pt x="0" y="0"/>
                </a:lnTo>
                <a:lnTo>
                  <a:pt x="0" y="1847863"/>
                </a:lnTo>
                <a:lnTo>
                  <a:pt x="1469051" y="1847863"/>
                </a:lnTo>
                <a:lnTo>
                  <a:pt x="1469051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847493" y="808234"/>
            <a:ext cx="16593015" cy="8670532"/>
            <a:chOff x="0" y="0"/>
            <a:chExt cx="4370177" cy="228359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370177" cy="2283597"/>
            </a:xfrm>
            <a:custGeom>
              <a:avLst/>
              <a:gdLst/>
              <a:ahLst/>
              <a:cxnLst/>
              <a:rect l="l" t="t" r="r" b="b"/>
              <a:pathLst>
                <a:path w="4370177" h="2283597">
                  <a:moveTo>
                    <a:pt x="23795" y="0"/>
                  </a:moveTo>
                  <a:lnTo>
                    <a:pt x="4346381" y="0"/>
                  </a:lnTo>
                  <a:cubicBezTo>
                    <a:pt x="4352692" y="0"/>
                    <a:pt x="4358745" y="2507"/>
                    <a:pt x="4363207" y="6970"/>
                  </a:cubicBezTo>
                  <a:cubicBezTo>
                    <a:pt x="4367670" y="11432"/>
                    <a:pt x="4370177" y="17484"/>
                    <a:pt x="4370177" y="23795"/>
                  </a:cubicBezTo>
                  <a:lnTo>
                    <a:pt x="4370177" y="2259802"/>
                  </a:lnTo>
                  <a:cubicBezTo>
                    <a:pt x="4370177" y="2266113"/>
                    <a:pt x="4367670" y="2272165"/>
                    <a:pt x="4363207" y="2276628"/>
                  </a:cubicBezTo>
                  <a:cubicBezTo>
                    <a:pt x="4358745" y="2281090"/>
                    <a:pt x="4352692" y="2283597"/>
                    <a:pt x="4346381" y="2283597"/>
                  </a:cubicBezTo>
                  <a:lnTo>
                    <a:pt x="23795" y="2283597"/>
                  </a:lnTo>
                  <a:cubicBezTo>
                    <a:pt x="17484" y="2283597"/>
                    <a:pt x="11432" y="2281090"/>
                    <a:pt x="6970" y="2276628"/>
                  </a:cubicBezTo>
                  <a:cubicBezTo>
                    <a:pt x="2507" y="2272165"/>
                    <a:pt x="0" y="2266113"/>
                    <a:pt x="0" y="2259802"/>
                  </a:cubicBezTo>
                  <a:lnTo>
                    <a:pt x="0" y="23795"/>
                  </a:lnTo>
                  <a:cubicBezTo>
                    <a:pt x="0" y="17484"/>
                    <a:pt x="2507" y="11432"/>
                    <a:pt x="6970" y="6970"/>
                  </a:cubicBezTo>
                  <a:cubicBezTo>
                    <a:pt x="11432" y="2507"/>
                    <a:pt x="17484" y="0"/>
                    <a:pt x="23795" y="0"/>
                  </a:cubicBezTo>
                  <a:close/>
                </a:path>
              </a:pathLst>
            </a:custGeom>
            <a:solidFill>
              <a:srgbClr val="FAFAF8">
                <a:alpha val="8000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76200"/>
              <a:ext cx="4370177" cy="23597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>
            <a:extLst>
              <a:ext uri="{FF2B5EF4-FFF2-40B4-BE49-F238E27FC236}">
                <a16:creationId xmlns="" xmlns:a16="http://schemas.microsoft.com/office/drawing/2014/main" id="{3D75B598-7030-6A37-27B5-74A592C4E13F}"/>
              </a:ext>
            </a:extLst>
          </p:cNvPr>
          <p:cNvSpPr/>
          <p:nvPr/>
        </p:nvSpPr>
        <p:spPr>
          <a:xfrm>
            <a:off x="8567702" y="577042"/>
            <a:ext cx="6546551" cy="6852241"/>
          </a:xfrm>
          <a:custGeom>
            <a:avLst/>
            <a:gdLst/>
            <a:ahLst/>
            <a:cxnLst/>
            <a:rect l="l" t="t" r="r" b="b"/>
            <a:pathLst>
              <a:path w="7003751" h="7975285">
                <a:moveTo>
                  <a:pt x="0" y="0"/>
                </a:moveTo>
                <a:lnTo>
                  <a:pt x="7003751" y="0"/>
                </a:lnTo>
                <a:lnTo>
                  <a:pt x="7003751" y="7975286"/>
                </a:lnTo>
                <a:lnTo>
                  <a:pt x="0" y="79752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="" xmlns:a16="http://schemas.microsoft.com/office/drawing/2014/main" id="{5C60AE75-6349-B236-5E8A-F7A67CC83DFB}"/>
              </a:ext>
            </a:extLst>
          </p:cNvPr>
          <p:cNvSpPr/>
          <p:nvPr/>
        </p:nvSpPr>
        <p:spPr>
          <a:xfrm>
            <a:off x="2750108" y="571284"/>
            <a:ext cx="5992565" cy="6857999"/>
          </a:xfrm>
          <a:custGeom>
            <a:avLst/>
            <a:gdLst/>
            <a:ahLst/>
            <a:cxnLst/>
            <a:rect l="l" t="t" r="r" b="b"/>
            <a:pathLst>
              <a:path w="7003751" h="7975285">
                <a:moveTo>
                  <a:pt x="0" y="0"/>
                </a:moveTo>
                <a:lnTo>
                  <a:pt x="7003750" y="0"/>
                </a:lnTo>
                <a:lnTo>
                  <a:pt x="7003750" y="7975286"/>
                </a:lnTo>
                <a:lnTo>
                  <a:pt x="0" y="79752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4DD68591-D7C9-3EE8-FEE3-0B982FAF718A}"/>
              </a:ext>
            </a:extLst>
          </p:cNvPr>
          <p:cNvGrpSpPr/>
          <p:nvPr/>
        </p:nvGrpSpPr>
        <p:grpSpPr>
          <a:xfrm>
            <a:off x="3428404" y="1509548"/>
            <a:ext cx="4914900" cy="5186363"/>
            <a:chOff x="2933700" y="647699"/>
            <a:chExt cx="4914900" cy="5186363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3681C937-FC7D-4B5F-3A67-0C109D24E9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933700" y="647699"/>
              <a:ext cx="4610100" cy="518636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891E6B86-86EB-EBA9-C985-5C337EFEBA3E}"/>
                </a:ext>
              </a:extLst>
            </p:cNvPr>
            <p:cNvSpPr/>
            <p:nvPr/>
          </p:nvSpPr>
          <p:spPr>
            <a:xfrm>
              <a:off x="7086600" y="989743"/>
              <a:ext cx="762000" cy="8382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3F8D5FAA-F00A-1D6D-EA97-52B76A65B0BF}"/>
              </a:ext>
            </a:extLst>
          </p:cNvPr>
          <p:cNvGrpSpPr/>
          <p:nvPr/>
        </p:nvGrpSpPr>
        <p:grpSpPr>
          <a:xfrm>
            <a:off x="9190797" y="1451016"/>
            <a:ext cx="5598441" cy="5368884"/>
            <a:chOff x="9753600" y="639449"/>
            <a:chExt cx="5598441" cy="5368884"/>
          </a:xfrm>
        </p:grpSpPr>
        <p:pic>
          <p:nvPicPr>
            <p:cNvPr id="16" name="Picture 15">
              <a:extLst>
                <a:ext uri="{FF2B5EF4-FFF2-40B4-BE49-F238E27FC236}">
                  <a16:creationId xmlns="" xmlns:a16="http://schemas.microsoft.com/office/drawing/2014/main" id="{8D7335EF-7D09-07FC-B14A-58C873BA61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53600" y="639449"/>
              <a:ext cx="5389121" cy="5368884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="" xmlns:a16="http://schemas.microsoft.com/office/drawing/2014/main" id="{F038609F-483D-3828-EAFA-482C21B52B56}"/>
                </a:ext>
              </a:extLst>
            </p:cNvPr>
            <p:cNvSpPr/>
            <p:nvPr/>
          </p:nvSpPr>
          <p:spPr>
            <a:xfrm>
              <a:off x="14590041" y="1040025"/>
              <a:ext cx="762000" cy="8382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19" name="Cloud 18">
            <a:extLst>
              <a:ext uri="{FF2B5EF4-FFF2-40B4-BE49-F238E27FC236}">
                <a16:creationId xmlns="" xmlns:a16="http://schemas.microsoft.com/office/drawing/2014/main" id="{F7A2DCF0-AAED-726E-5B3A-9ECBF4B0644D}"/>
              </a:ext>
            </a:extLst>
          </p:cNvPr>
          <p:cNvSpPr/>
          <p:nvPr/>
        </p:nvSpPr>
        <p:spPr>
          <a:xfrm>
            <a:off x="3373696" y="7596842"/>
            <a:ext cx="11230803" cy="2286041"/>
          </a:xfrm>
          <a:prstGeom prst="cloud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2516711" y="1832480"/>
            <a:ext cx="12629837" cy="5577957"/>
            <a:chOff x="0" y="0"/>
            <a:chExt cx="2993014" cy="130788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993014" cy="1307884"/>
            </a:xfrm>
            <a:custGeom>
              <a:avLst/>
              <a:gdLst/>
              <a:ahLst/>
              <a:cxnLst/>
              <a:rect l="l" t="t" r="r" b="b"/>
              <a:pathLst>
                <a:path w="2993014" h="1307884">
                  <a:moveTo>
                    <a:pt x="34744" y="0"/>
                  </a:moveTo>
                  <a:lnTo>
                    <a:pt x="2958269" y="0"/>
                  </a:lnTo>
                  <a:cubicBezTo>
                    <a:pt x="2967484" y="0"/>
                    <a:pt x="2976322" y="3661"/>
                    <a:pt x="2982838" y="10176"/>
                  </a:cubicBezTo>
                  <a:cubicBezTo>
                    <a:pt x="2989353" y="16692"/>
                    <a:pt x="2993014" y="25530"/>
                    <a:pt x="2993014" y="34744"/>
                  </a:cubicBezTo>
                  <a:lnTo>
                    <a:pt x="2993014" y="1273140"/>
                  </a:lnTo>
                  <a:cubicBezTo>
                    <a:pt x="2993014" y="1292328"/>
                    <a:pt x="2977458" y="1307884"/>
                    <a:pt x="2958269" y="1307884"/>
                  </a:cubicBezTo>
                  <a:lnTo>
                    <a:pt x="34744" y="1307884"/>
                  </a:lnTo>
                  <a:cubicBezTo>
                    <a:pt x="25530" y="1307884"/>
                    <a:pt x="16692" y="1304223"/>
                    <a:pt x="10176" y="1297707"/>
                  </a:cubicBezTo>
                  <a:cubicBezTo>
                    <a:pt x="3661" y="1291192"/>
                    <a:pt x="0" y="1282354"/>
                    <a:pt x="0" y="1273140"/>
                  </a:cubicBezTo>
                  <a:lnTo>
                    <a:pt x="0" y="34744"/>
                  </a:lnTo>
                  <a:cubicBezTo>
                    <a:pt x="0" y="25530"/>
                    <a:pt x="3661" y="16692"/>
                    <a:pt x="10176" y="10176"/>
                  </a:cubicBezTo>
                  <a:cubicBezTo>
                    <a:pt x="16692" y="3661"/>
                    <a:pt x="25530" y="0"/>
                    <a:pt x="34744" y="0"/>
                  </a:cubicBezTo>
                  <a:close/>
                </a:path>
              </a:pathLst>
            </a:custGeom>
            <a:solidFill>
              <a:srgbClr val="FAFAF8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76200"/>
              <a:ext cx="2993014" cy="13840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2A3C4E9-2AC1-686F-EC13-5BDCEFC5928A}"/>
              </a:ext>
            </a:extLst>
          </p:cNvPr>
          <p:cNvSpPr txBox="1"/>
          <p:nvPr/>
        </p:nvSpPr>
        <p:spPr>
          <a:xfrm>
            <a:off x="2972855" y="2552700"/>
            <a:ext cx="11717548" cy="35634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5200" b="1" cap="all" dirty="0">
                <a:solidFill>
                  <a:srgbClr val="BE636B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CHƯƠNG 5. ỨNG DỤNG TIN HỌC</a:t>
            </a:r>
          </a:p>
          <a:p>
            <a:pPr algn="ctr">
              <a:lnSpc>
                <a:spcPct val="130000"/>
              </a:lnSpc>
              <a:spcBef>
                <a:spcPts val="1800"/>
              </a:spcBef>
              <a:spcAft>
                <a:spcPts val="600"/>
              </a:spcAft>
            </a:pPr>
            <a:r>
              <a:rPr lang="en-US" sz="4800" b="1" u="sng" cap="all" dirty="0">
                <a:solidFill>
                  <a:srgbClr val="0000FF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BÀI 12</a:t>
            </a:r>
          </a:p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en-US" sz="5200" b="1" cap="all" dirty="0">
                <a:solidFill>
                  <a:srgbClr val="0000FF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ĐỊNH DẠNG KÍ TỰ</a:t>
            </a:r>
          </a:p>
        </p:txBody>
      </p:sp>
    </p:spTree>
    <p:extLst>
      <p:ext uri="{BB962C8B-B14F-4D97-AF65-F5344CB8AC3E}">
        <p14:creationId xmlns:p14="http://schemas.microsoft.com/office/powerpoint/2010/main" val="106420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695092" y="808234"/>
            <a:ext cx="16907108" cy="8670532"/>
            <a:chOff x="0" y="0"/>
            <a:chExt cx="4370177" cy="228359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370177" cy="2283597"/>
            </a:xfrm>
            <a:custGeom>
              <a:avLst/>
              <a:gdLst/>
              <a:ahLst/>
              <a:cxnLst/>
              <a:rect l="l" t="t" r="r" b="b"/>
              <a:pathLst>
                <a:path w="4370177" h="2283597">
                  <a:moveTo>
                    <a:pt x="23795" y="0"/>
                  </a:moveTo>
                  <a:lnTo>
                    <a:pt x="4346381" y="0"/>
                  </a:lnTo>
                  <a:cubicBezTo>
                    <a:pt x="4352692" y="0"/>
                    <a:pt x="4358745" y="2507"/>
                    <a:pt x="4363207" y="6970"/>
                  </a:cubicBezTo>
                  <a:cubicBezTo>
                    <a:pt x="4367670" y="11432"/>
                    <a:pt x="4370177" y="17484"/>
                    <a:pt x="4370177" y="23795"/>
                  </a:cubicBezTo>
                  <a:lnTo>
                    <a:pt x="4370177" y="2259802"/>
                  </a:lnTo>
                  <a:cubicBezTo>
                    <a:pt x="4370177" y="2266113"/>
                    <a:pt x="4367670" y="2272165"/>
                    <a:pt x="4363207" y="2276628"/>
                  </a:cubicBezTo>
                  <a:cubicBezTo>
                    <a:pt x="4358745" y="2281090"/>
                    <a:pt x="4352692" y="2283597"/>
                    <a:pt x="4346381" y="2283597"/>
                  </a:cubicBezTo>
                  <a:lnTo>
                    <a:pt x="23795" y="2283597"/>
                  </a:lnTo>
                  <a:cubicBezTo>
                    <a:pt x="17484" y="2283597"/>
                    <a:pt x="11432" y="2281090"/>
                    <a:pt x="6970" y="2276628"/>
                  </a:cubicBezTo>
                  <a:cubicBezTo>
                    <a:pt x="2507" y="2272165"/>
                    <a:pt x="0" y="2266113"/>
                    <a:pt x="0" y="2259802"/>
                  </a:cubicBezTo>
                  <a:lnTo>
                    <a:pt x="0" y="23795"/>
                  </a:lnTo>
                  <a:cubicBezTo>
                    <a:pt x="0" y="17484"/>
                    <a:pt x="2507" y="11432"/>
                    <a:pt x="6970" y="6970"/>
                  </a:cubicBezTo>
                  <a:cubicBezTo>
                    <a:pt x="11432" y="2507"/>
                    <a:pt x="17484" y="0"/>
                    <a:pt x="23795" y="0"/>
                  </a:cubicBezTo>
                  <a:close/>
                </a:path>
              </a:pathLst>
            </a:custGeom>
            <a:solidFill>
              <a:srgbClr val="FAFAF8">
                <a:alpha val="8000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76200"/>
              <a:ext cx="4370177" cy="23597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>
            <a:off x="-483540" y="1926749"/>
            <a:ext cx="2406968" cy="1212478"/>
          </a:xfrm>
          <a:custGeom>
            <a:avLst/>
            <a:gdLst/>
            <a:ahLst/>
            <a:cxnLst/>
            <a:rect l="l" t="t" r="r" b="b"/>
            <a:pathLst>
              <a:path w="2406968" h="1212478">
                <a:moveTo>
                  <a:pt x="0" y="0"/>
                </a:moveTo>
                <a:lnTo>
                  <a:pt x="2406968" y="0"/>
                </a:lnTo>
                <a:lnTo>
                  <a:pt x="2406968" y="1212477"/>
                </a:lnTo>
                <a:lnTo>
                  <a:pt x="0" y="12124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21017"/>
            </a:stretch>
          </a:blipFill>
        </p:spPr>
      </p:sp>
      <p:sp>
        <p:nvSpPr>
          <p:cNvPr id="45" name="Rectangle: Rounded Corners 44">
            <a:extLst>
              <a:ext uri="{FF2B5EF4-FFF2-40B4-BE49-F238E27FC236}">
                <a16:creationId xmlns="" xmlns:a16="http://schemas.microsoft.com/office/drawing/2014/main" id="{2B2B2B26-596F-EFD2-7641-66CE81F1CE65}"/>
              </a:ext>
            </a:extLst>
          </p:cNvPr>
          <p:cNvSpPr/>
          <p:nvPr/>
        </p:nvSpPr>
        <p:spPr>
          <a:xfrm>
            <a:off x="7308037" y="289651"/>
            <a:ext cx="4152900" cy="8382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</a:p>
        </p:txBody>
      </p:sp>
      <p:sp>
        <p:nvSpPr>
          <p:cNvPr id="39" name="Freeform 39"/>
          <p:cNvSpPr/>
          <p:nvPr/>
        </p:nvSpPr>
        <p:spPr>
          <a:xfrm flipH="1">
            <a:off x="16916399" y="8472791"/>
            <a:ext cx="1482936" cy="983717"/>
          </a:xfrm>
          <a:custGeom>
            <a:avLst/>
            <a:gdLst/>
            <a:ahLst/>
            <a:cxnLst/>
            <a:rect l="l" t="t" r="r" b="b"/>
            <a:pathLst>
              <a:path w="2115177" h="1065492">
                <a:moveTo>
                  <a:pt x="2115178" y="0"/>
                </a:moveTo>
                <a:lnTo>
                  <a:pt x="0" y="0"/>
                </a:lnTo>
                <a:lnTo>
                  <a:pt x="0" y="1065492"/>
                </a:lnTo>
                <a:lnTo>
                  <a:pt x="2115178" y="1065492"/>
                </a:lnTo>
                <a:lnTo>
                  <a:pt x="2115178" y="0"/>
                </a:lnTo>
                <a:close/>
              </a:path>
            </a:pathLst>
          </a:custGeom>
          <a:blipFill>
            <a:blip r:embed="rId2"/>
            <a:stretch>
              <a:fillRect r="-21017"/>
            </a:stretch>
          </a:blipFill>
        </p:spPr>
      </p:sp>
      <p:sp>
        <p:nvSpPr>
          <p:cNvPr id="50" name="TextBox 92">
            <a:extLst>
              <a:ext uri="{FF2B5EF4-FFF2-40B4-BE49-F238E27FC236}">
                <a16:creationId xmlns="" xmlns:a16="http://schemas.microsoft.com/office/drawing/2014/main" id="{976CDBAF-1E6E-683D-6885-697FB563F7D9}"/>
              </a:ext>
            </a:extLst>
          </p:cNvPr>
          <p:cNvSpPr txBox="1"/>
          <p:nvPr/>
        </p:nvSpPr>
        <p:spPr>
          <a:xfrm>
            <a:off x="2456342" y="3508800"/>
            <a:ext cx="6795872" cy="479044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AAACC2A7-C060-87E0-25D6-C546975DD9E0}"/>
              </a:ext>
            </a:extLst>
          </p:cNvPr>
          <p:cNvGrpSpPr/>
          <p:nvPr/>
        </p:nvGrpSpPr>
        <p:grpSpPr>
          <a:xfrm>
            <a:off x="1295400" y="1224304"/>
            <a:ext cx="7086600" cy="774186"/>
            <a:chOff x="696578" y="1357811"/>
            <a:chExt cx="7086600" cy="774186"/>
          </a:xfrm>
        </p:grpSpPr>
        <p:grpSp>
          <p:nvGrpSpPr>
            <p:cNvPr id="16" name="Group 15">
              <a:extLst>
                <a:ext uri="{FF2B5EF4-FFF2-40B4-BE49-F238E27FC236}">
                  <a16:creationId xmlns="" xmlns:a16="http://schemas.microsoft.com/office/drawing/2014/main" id="{37FB753D-4698-1B3F-041F-9A26AB61B25E}"/>
                </a:ext>
              </a:extLst>
            </p:cNvPr>
            <p:cNvGrpSpPr/>
            <p:nvPr/>
          </p:nvGrpSpPr>
          <p:grpSpPr>
            <a:xfrm>
              <a:off x="696578" y="1357811"/>
              <a:ext cx="589278" cy="707886"/>
              <a:chOff x="1089340" y="1357751"/>
              <a:chExt cx="589278" cy="707886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="" xmlns:a16="http://schemas.microsoft.com/office/drawing/2014/main" id="{6BBD5A77-242F-C4D1-84A4-7209EE0D7719}"/>
                  </a:ext>
                </a:extLst>
              </p:cNvPr>
              <p:cNvSpPr/>
              <p:nvPr/>
            </p:nvSpPr>
            <p:spPr>
              <a:xfrm>
                <a:off x="1089340" y="1470217"/>
                <a:ext cx="589278" cy="553998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467F1405-DE9A-11EA-A6F2-FBA9E6AC60F9}"/>
                  </a:ext>
                </a:extLst>
              </p:cNvPr>
              <p:cNvSpPr txBox="1"/>
              <p:nvPr/>
            </p:nvSpPr>
            <p:spPr>
              <a:xfrm>
                <a:off x="1143746" y="1357751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AE938350-58FE-DC63-727A-0CD035FC7D83}"/>
                </a:ext>
              </a:extLst>
            </p:cNvPr>
            <p:cNvSpPr txBox="1"/>
            <p:nvPr/>
          </p:nvSpPr>
          <p:spPr>
            <a:xfrm>
              <a:off x="1362708" y="1393333"/>
              <a:ext cx="642047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Dải</a:t>
              </a:r>
              <a:r>
                <a:rPr lang="en-US" sz="4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lệnh</a:t>
              </a:r>
              <a:r>
                <a:rPr lang="en-US" sz="4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định</a:t>
              </a:r>
              <a:r>
                <a:rPr lang="en-US" sz="4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dạng</a:t>
              </a:r>
              <a:r>
                <a:rPr lang="en-US" sz="4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kí</a:t>
              </a:r>
              <a:r>
                <a:rPr lang="en-US" sz="4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tự</a:t>
              </a:r>
              <a:endParaRPr lang="en-US" sz="4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ACE6323F-4201-9025-C4C0-BEE1A69D3D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0191" y="2044656"/>
            <a:ext cx="16455549" cy="5740600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="" xmlns:a16="http://schemas.microsoft.com/office/drawing/2014/main" id="{C0852C64-2C21-0535-9BB7-FA6DD9C00707}"/>
              </a:ext>
            </a:extLst>
          </p:cNvPr>
          <p:cNvSpPr/>
          <p:nvPr/>
        </p:nvSpPr>
        <p:spPr>
          <a:xfrm>
            <a:off x="1694983" y="7714727"/>
            <a:ext cx="15221416" cy="200077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sát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12.1,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mở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mềm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Word. Trong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cửa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sổ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màn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Word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chỉ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nêu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tên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chức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năng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lệnh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3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dạng</a:t>
            </a:r>
            <a:r>
              <a:rPr lang="en-US" sz="3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kiểu</a:t>
            </a:r>
            <a:r>
              <a:rPr lang="en-US" sz="3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màu</a:t>
            </a:r>
            <a:r>
              <a:rPr lang="en-US" sz="3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sắc</a:t>
            </a:r>
            <a:r>
              <a:rPr lang="en-US" sz="3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kích</a:t>
            </a:r>
            <a:r>
              <a:rPr lang="en-US" sz="3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thước</a:t>
            </a:r>
            <a:r>
              <a:rPr lang="en-US" sz="3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phông</a:t>
            </a:r>
            <a:r>
              <a:rPr lang="en-US" sz="3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chữ</a:t>
            </a:r>
            <a:r>
              <a:rPr lang="en-US" sz="36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EE5A6884-462A-7207-9B38-BD1837061278}"/>
              </a:ext>
            </a:extLst>
          </p:cNvPr>
          <p:cNvSpPr/>
          <p:nvPr/>
        </p:nvSpPr>
        <p:spPr>
          <a:xfrm>
            <a:off x="7308037" y="289651"/>
            <a:ext cx="4152900" cy="8382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4DF221AB-B335-EBE1-4CB6-5CF19268D5F5}"/>
              </a:ext>
            </a:extLst>
          </p:cNvPr>
          <p:cNvGrpSpPr/>
          <p:nvPr/>
        </p:nvGrpSpPr>
        <p:grpSpPr>
          <a:xfrm>
            <a:off x="1371600" y="1485900"/>
            <a:ext cx="12954000" cy="778264"/>
            <a:chOff x="696578" y="1353733"/>
            <a:chExt cx="15623309" cy="778264"/>
          </a:xfrm>
        </p:grpSpPr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72CC9F37-5E81-25E5-820E-A06D33A5BCAE}"/>
                </a:ext>
              </a:extLst>
            </p:cNvPr>
            <p:cNvGrpSpPr/>
            <p:nvPr/>
          </p:nvGrpSpPr>
          <p:grpSpPr>
            <a:xfrm>
              <a:off x="696578" y="1353733"/>
              <a:ext cx="666130" cy="707886"/>
              <a:chOff x="1089340" y="1353673"/>
              <a:chExt cx="666130" cy="707886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="" xmlns:a16="http://schemas.microsoft.com/office/drawing/2014/main" id="{13127440-FFCE-CB7D-80E4-454ED2BD7AEF}"/>
                  </a:ext>
                </a:extLst>
              </p:cNvPr>
              <p:cNvSpPr/>
              <p:nvPr/>
            </p:nvSpPr>
            <p:spPr>
              <a:xfrm>
                <a:off x="1089340" y="1470217"/>
                <a:ext cx="666130" cy="553998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5560AA75-DCD7-A507-C3AC-9389DC1FE6E8}"/>
                  </a:ext>
                </a:extLst>
              </p:cNvPr>
              <p:cNvSpPr txBox="1"/>
              <p:nvPr/>
            </p:nvSpPr>
            <p:spPr>
              <a:xfrm>
                <a:off x="1129071" y="1353673"/>
                <a:ext cx="61711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8334D582-5284-C90A-88D6-429097D4A129}"/>
                </a:ext>
              </a:extLst>
            </p:cNvPr>
            <p:cNvSpPr txBox="1"/>
            <p:nvPr/>
          </p:nvSpPr>
          <p:spPr>
            <a:xfrm>
              <a:off x="1454610" y="1393333"/>
              <a:ext cx="1486527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Định</a:t>
              </a:r>
              <a:r>
                <a:rPr lang="en-US" sz="4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dạng</a:t>
              </a:r>
              <a:r>
                <a:rPr lang="en-US" sz="4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kí</a:t>
              </a:r>
              <a:r>
                <a:rPr lang="en-US" sz="4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tự</a:t>
              </a:r>
              <a:endParaRPr lang="en-US" sz="4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="" xmlns:a16="http://schemas.microsoft.com/office/drawing/2014/main" id="{618CC6FB-04CF-EFE4-A2C3-58FFCD4CB0D3}"/>
              </a:ext>
            </a:extLst>
          </p:cNvPr>
          <p:cNvGrpSpPr/>
          <p:nvPr/>
        </p:nvGrpSpPr>
        <p:grpSpPr>
          <a:xfrm>
            <a:off x="7010400" y="1485900"/>
            <a:ext cx="10134034" cy="7696200"/>
            <a:chOff x="7010400" y="1485900"/>
            <a:chExt cx="10134034" cy="7696200"/>
          </a:xfrm>
        </p:grpSpPr>
        <p:grpSp>
          <p:nvGrpSpPr>
            <p:cNvPr id="27" name="Group 26">
              <a:extLst>
                <a:ext uri="{FF2B5EF4-FFF2-40B4-BE49-F238E27FC236}">
                  <a16:creationId xmlns="" xmlns:a16="http://schemas.microsoft.com/office/drawing/2014/main" id="{85A6FE9E-7958-E3A6-320A-58528E0E987A}"/>
                </a:ext>
              </a:extLst>
            </p:cNvPr>
            <p:cNvGrpSpPr/>
            <p:nvPr/>
          </p:nvGrpSpPr>
          <p:grpSpPr>
            <a:xfrm>
              <a:off x="7010400" y="1485900"/>
              <a:ext cx="10134034" cy="7696200"/>
              <a:chOff x="5160998" y="2492250"/>
              <a:chExt cx="10134034" cy="7696200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="" xmlns:a16="http://schemas.microsoft.com/office/drawing/2014/main" id="{DB99A474-1FA6-C1BE-F35B-323DE43CCEDF}"/>
                  </a:ext>
                </a:extLst>
              </p:cNvPr>
              <p:cNvSpPr/>
              <p:nvPr/>
            </p:nvSpPr>
            <p:spPr>
              <a:xfrm>
                <a:off x="5160998" y="2883846"/>
                <a:ext cx="10134034" cy="730460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  <a:prstDash val="lg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8" name="Group 27">
                <a:extLst>
                  <a:ext uri="{FF2B5EF4-FFF2-40B4-BE49-F238E27FC236}">
                    <a16:creationId xmlns="" xmlns:a16="http://schemas.microsoft.com/office/drawing/2014/main" id="{7BD1BCE3-05D2-1CC7-EAC5-6C8781EA5785}"/>
                  </a:ext>
                </a:extLst>
              </p:cNvPr>
              <p:cNvGrpSpPr/>
              <p:nvPr/>
            </p:nvGrpSpPr>
            <p:grpSpPr>
              <a:xfrm>
                <a:off x="5298045" y="3542184"/>
                <a:ext cx="9869850" cy="6493866"/>
                <a:chOff x="5465224" y="3505368"/>
                <a:chExt cx="9869850" cy="6493866"/>
              </a:xfrm>
            </p:grpSpPr>
            <p:grpSp>
              <p:nvGrpSpPr>
                <p:cNvPr id="36" name="Group 35">
                  <a:extLst>
                    <a:ext uri="{FF2B5EF4-FFF2-40B4-BE49-F238E27FC236}">
                      <a16:creationId xmlns="" xmlns:a16="http://schemas.microsoft.com/office/drawing/2014/main" id="{1DC0CA86-95EA-D4CF-1C11-C7E438767E8F}"/>
                    </a:ext>
                  </a:extLst>
                </p:cNvPr>
                <p:cNvGrpSpPr/>
                <p:nvPr/>
              </p:nvGrpSpPr>
              <p:grpSpPr>
                <a:xfrm>
                  <a:off x="5465224" y="3505368"/>
                  <a:ext cx="9801808" cy="1179676"/>
                  <a:chOff x="2149015" y="4254682"/>
                  <a:chExt cx="9399080" cy="1179676"/>
                </a:xfrm>
              </p:grpSpPr>
              <p:sp>
                <p:nvSpPr>
                  <p:cNvPr id="52" name="TextBox 13">
                    <a:extLst>
                      <a:ext uri="{FF2B5EF4-FFF2-40B4-BE49-F238E27FC236}">
                        <a16:creationId xmlns="" xmlns:a16="http://schemas.microsoft.com/office/drawing/2014/main" id="{942BC1D9-4DC0-0B53-1A62-E2AB6071AAA5}"/>
                      </a:ext>
                    </a:extLst>
                  </p:cNvPr>
                  <p:cNvSpPr txBox="1"/>
                  <p:nvPr/>
                </p:nvSpPr>
                <p:spPr>
                  <a:xfrm>
                    <a:off x="3259231" y="4395094"/>
                    <a:ext cx="8288864" cy="537455"/>
                  </a:xfrm>
                  <a:prstGeom prst="rect">
                    <a:avLst/>
                  </a:prstGeom>
                </p:spPr>
                <p:txBody>
                  <a:bodyPr wrap="square"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4122"/>
                      </a:lnSpc>
                    </a:pPr>
                    <a:r>
                      <a:rPr lang="en-US" sz="3700" dirty="0" err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Soạn</a:t>
                    </a:r>
                    <a:r>
                      <a:rPr lang="en-US" sz="37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3700" dirty="0" err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thảo</a:t>
                    </a:r>
                    <a:r>
                      <a:rPr lang="en-US" sz="37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3700" dirty="0" err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nội</a:t>
                    </a:r>
                    <a:r>
                      <a:rPr lang="en-US" sz="37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dung </a:t>
                    </a:r>
                    <a:r>
                      <a:rPr lang="en-US" sz="3700" dirty="0" err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bài</a:t>
                    </a:r>
                    <a:r>
                      <a:rPr lang="en-US" sz="37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ca </a:t>
                    </a:r>
                    <a:r>
                      <a:rPr lang="en-US" sz="3700" dirty="0" err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dao</a:t>
                    </a:r>
                    <a:r>
                      <a:rPr lang="en-US" sz="37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3700" dirty="0" err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hình</a:t>
                    </a:r>
                    <a:r>
                      <a:rPr lang="en-US" sz="37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12.2.</a:t>
                    </a:r>
                    <a:endParaRPr lang="en-US" sz="3700" dirty="0">
                      <a:solidFill>
                        <a:srgbClr val="5B4A3B"/>
                      </a:solidFill>
                      <a:latin typeface="เอฟซี โอนิกิริ"/>
                    </a:endParaRPr>
                  </a:p>
                </p:txBody>
              </p:sp>
              <p:grpSp>
                <p:nvGrpSpPr>
                  <p:cNvPr id="53" name="Group 19">
                    <a:extLst>
                      <a:ext uri="{FF2B5EF4-FFF2-40B4-BE49-F238E27FC236}">
                        <a16:creationId xmlns="" xmlns:a16="http://schemas.microsoft.com/office/drawing/2014/main" id="{BD525898-47FC-0343-2729-086E415AFBFE}"/>
                      </a:ext>
                    </a:extLst>
                  </p:cNvPr>
                  <p:cNvGrpSpPr/>
                  <p:nvPr/>
                </p:nvGrpSpPr>
                <p:grpSpPr>
                  <a:xfrm>
                    <a:off x="2149015" y="4254682"/>
                    <a:ext cx="1002571" cy="1179676"/>
                    <a:chOff x="-87347" y="-482487"/>
                    <a:chExt cx="1336761" cy="1572902"/>
                  </a:xfrm>
                </p:grpSpPr>
                <p:grpSp>
                  <p:nvGrpSpPr>
                    <p:cNvPr id="54" name="Group 20">
                      <a:extLst>
                        <a:ext uri="{FF2B5EF4-FFF2-40B4-BE49-F238E27FC236}">
                          <a16:creationId xmlns="" xmlns:a16="http://schemas.microsoft.com/office/drawing/2014/main" id="{7D07A2DA-CB57-D37A-D775-9B2AD012339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17117" y="-482487"/>
                      <a:ext cx="1203216" cy="1572902"/>
                      <a:chOff x="-56669" y="-325931"/>
                      <a:chExt cx="812800" cy="1062531"/>
                    </a:xfrm>
                  </p:grpSpPr>
                  <p:sp>
                    <p:nvSpPr>
                      <p:cNvPr id="56" name="Freeform 21">
                        <a:extLst>
                          <a:ext uri="{FF2B5EF4-FFF2-40B4-BE49-F238E27FC236}">
                            <a16:creationId xmlns="" xmlns:a16="http://schemas.microsoft.com/office/drawing/2014/main" id="{1F3BF219-9D21-4FB4-6E18-D35F4B90539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-56669" y="-325931"/>
                        <a:ext cx="812800" cy="8128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812800" h="812800">
                            <a:moveTo>
                              <a:pt x="406400" y="0"/>
                            </a:moveTo>
                            <a:cubicBezTo>
                              <a:pt x="181951" y="0"/>
                              <a:pt x="0" y="181951"/>
                              <a:pt x="0" y="406400"/>
                            </a:cubicBezTo>
                            <a:cubicBezTo>
                              <a:pt x="0" y="630849"/>
                              <a:pt x="181951" y="812800"/>
                              <a:pt x="406400" y="812800"/>
                            </a:cubicBezTo>
                            <a:cubicBezTo>
                              <a:pt x="630849" y="812800"/>
                              <a:pt x="812800" y="630849"/>
                              <a:pt x="812800" y="406400"/>
                            </a:cubicBezTo>
                            <a:cubicBezTo>
                              <a:pt x="812800" y="181951"/>
                              <a:pt x="630849" y="0"/>
                              <a:pt x="406400" y="0"/>
                            </a:cubicBezTo>
                            <a:close/>
                          </a:path>
                        </a:pathLst>
                      </a:custGeom>
                      <a:solidFill>
                        <a:srgbClr val="A8B548"/>
                      </a:solidFill>
                    </p:spPr>
                  </p:sp>
                  <p:sp>
                    <p:nvSpPr>
                      <p:cNvPr id="57" name="TextBox 22">
                        <a:extLst>
                          <a:ext uri="{FF2B5EF4-FFF2-40B4-BE49-F238E27FC236}">
                            <a16:creationId xmlns="" xmlns:a16="http://schemas.microsoft.com/office/drawing/2014/main" id="{FE9B531A-74D1-68F7-F832-078402D6183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6200" y="38100"/>
                        <a:ext cx="660400" cy="698500"/>
                      </a:xfrm>
                      <a:prstGeom prst="rect">
                        <a:avLst/>
                      </a:prstGeom>
                    </p:spPr>
                    <p:txBody>
                      <a:bodyPr lIns="0" tIns="0" rIns="0" bIns="0" rtlCol="0" anchor="ctr"/>
                      <a:lstStyle/>
                      <a:p>
                        <a:pPr algn="ctr">
                          <a:lnSpc>
                            <a:spcPts val="2240"/>
                          </a:lnSpc>
                          <a:spcBef>
                            <a:spcPct val="0"/>
                          </a:spcBef>
                        </a:pPr>
                        <a:endParaRPr/>
                      </a:p>
                    </p:txBody>
                  </p:sp>
                </p:grpSp>
                <p:sp>
                  <p:nvSpPr>
                    <p:cNvPr id="55" name="TextBox 23">
                      <a:extLst>
                        <a:ext uri="{FF2B5EF4-FFF2-40B4-BE49-F238E27FC236}">
                          <a16:creationId xmlns="" xmlns:a16="http://schemas.microsoft.com/office/drawing/2014/main" id="{F961F233-65F2-5FC4-231B-11F6AEBC9F8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-87347" y="-295271"/>
                      <a:ext cx="1336761" cy="796886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 algn="ctr">
                        <a:lnSpc>
                          <a:spcPts val="5039"/>
                        </a:lnSpc>
                      </a:pPr>
                      <a:r>
                        <a:rPr lang="en-US" sz="40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p:txBody>
                </p:sp>
              </p:grpSp>
            </p:grpSp>
            <p:grpSp>
              <p:nvGrpSpPr>
                <p:cNvPr id="37" name="Group 36">
                  <a:extLst>
                    <a:ext uri="{FF2B5EF4-FFF2-40B4-BE49-F238E27FC236}">
                      <a16:creationId xmlns="" xmlns:a16="http://schemas.microsoft.com/office/drawing/2014/main" id="{0E9C3FBD-14DD-FFD4-79DA-BEEDE498A654}"/>
                    </a:ext>
                  </a:extLst>
                </p:cNvPr>
                <p:cNvGrpSpPr/>
                <p:nvPr/>
              </p:nvGrpSpPr>
              <p:grpSpPr>
                <a:xfrm>
                  <a:off x="5500643" y="4636380"/>
                  <a:ext cx="9766388" cy="1513168"/>
                  <a:chOff x="7097032" y="3921001"/>
                  <a:chExt cx="9766388" cy="1513168"/>
                </a:xfrm>
              </p:grpSpPr>
              <p:sp>
                <p:nvSpPr>
                  <p:cNvPr id="46" name="TextBox 14">
                    <a:extLst>
                      <a:ext uri="{FF2B5EF4-FFF2-40B4-BE49-F238E27FC236}">
                        <a16:creationId xmlns="" xmlns:a16="http://schemas.microsoft.com/office/drawing/2014/main" id="{5208703F-BFB3-271C-4BC0-BE2E68F4AE25}"/>
                      </a:ext>
                    </a:extLst>
                  </p:cNvPr>
                  <p:cNvSpPr txBox="1"/>
                  <p:nvPr/>
                </p:nvSpPr>
                <p:spPr>
                  <a:xfrm>
                    <a:off x="8219399" y="3921001"/>
                    <a:ext cx="8644021" cy="1204176"/>
                  </a:xfrm>
                  <a:prstGeom prst="rect">
                    <a:avLst/>
                  </a:prstGeom>
                </p:spPr>
                <p:txBody>
                  <a:bodyPr wrap="square" lIns="0" tIns="0" rIns="0" bIns="0" rtlCol="0" anchor="t">
                    <a:spAutoFit/>
                  </a:bodyPr>
                  <a:lstStyle/>
                  <a:p>
                    <a:pPr>
                      <a:lnSpc>
                        <a:spcPct val="110000"/>
                      </a:lnSpc>
                    </a:pPr>
                    <a:r>
                      <a:rPr lang="en-US" sz="3700" dirty="0" err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Định</a:t>
                    </a:r>
                    <a:r>
                      <a:rPr lang="en-US" sz="37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3700" dirty="0" err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dạng</a:t>
                    </a:r>
                    <a:r>
                      <a:rPr lang="en-US" sz="37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3700" dirty="0" err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phông</a:t>
                    </a:r>
                    <a:r>
                      <a:rPr lang="en-US" sz="37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3700" dirty="0" err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chữ</a:t>
                    </a:r>
                    <a:r>
                      <a:rPr lang="en-US" sz="37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, </a:t>
                    </a:r>
                    <a:r>
                      <a:rPr lang="en-US" sz="3700" dirty="0" err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cỡ</a:t>
                    </a:r>
                    <a:r>
                      <a:rPr lang="en-US" sz="37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3700" dirty="0" err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chữ</a:t>
                    </a:r>
                    <a:r>
                      <a:rPr lang="en-US" sz="37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, </a:t>
                    </a:r>
                    <a:r>
                      <a:rPr lang="en-US" sz="3700" dirty="0" err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màu</a:t>
                    </a:r>
                    <a:r>
                      <a:rPr lang="en-US" sz="37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3700" dirty="0" err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chữ</a:t>
                    </a:r>
                    <a:r>
                      <a:rPr lang="en-US" sz="37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, </a:t>
                    </a:r>
                    <a:r>
                      <a:rPr lang="en-US" sz="3700" dirty="0" err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kiểu</a:t>
                    </a:r>
                    <a:r>
                      <a:rPr lang="en-US" sz="37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3700" dirty="0" err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chữ</a:t>
                    </a:r>
                    <a:r>
                      <a:rPr lang="en-US" sz="37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3700" dirty="0" err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theo</a:t>
                    </a:r>
                    <a:r>
                      <a:rPr lang="en-US" sz="37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3700" dirty="0" err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hình</a:t>
                    </a:r>
                    <a:r>
                      <a:rPr lang="en-US" sz="37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12.2</a:t>
                    </a:r>
                    <a:endParaRPr lang="en-US" sz="3700" dirty="0">
                      <a:latin typeface="เอฟซี โอนิกิริ"/>
                    </a:endParaRPr>
                  </a:p>
                </p:txBody>
              </p:sp>
              <p:grpSp>
                <p:nvGrpSpPr>
                  <p:cNvPr id="47" name="Group 24">
                    <a:extLst>
                      <a:ext uri="{FF2B5EF4-FFF2-40B4-BE49-F238E27FC236}">
                        <a16:creationId xmlns="" xmlns:a16="http://schemas.microsoft.com/office/drawing/2014/main" id="{FF91C4CC-C9AB-260C-AE8B-7AEB6C1AB7A7}"/>
                      </a:ext>
                    </a:extLst>
                  </p:cNvPr>
                  <p:cNvGrpSpPr/>
                  <p:nvPr/>
                </p:nvGrpSpPr>
                <p:grpSpPr>
                  <a:xfrm>
                    <a:off x="7097032" y="3997201"/>
                    <a:ext cx="1002571" cy="1436968"/>
                    <a:chOff x="-113497" y="-823094"/>
                    <a:chExt cx="1336761" cy="1915956"/>
                  </a:xfrm>
                </p:grpSpPr>
                <p:grpSp>
                  <p:nvGrpSpPr>
                    <p:cNvPr id="48" name="Group 25">
                      <a:extLst>
                        <a:ext uri="{FF2B5EF4-FFF2-40B4-BE49-F238E27FC236}">
                          <a16:creationId xmlns="" xmlns:a16="http://schemas.microsoft.com/office/drawing/2014/main" id="{08BBE8E0-1D86-991C-3215-828DF6C5071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47632" y="-823094"/>
                      <a:ext cx="1205917" cy="1915956"/>
                      <a:chOff x="-76200" y="-554774"/>
                      <a:chExt cx="812800" cy="1291374"/>
                    </a:xfrm>
                  </p:grpSpPr>
                  <p:sp>
                    <p:nvSpPr>
                      <p:cNvPr id="50" name="Freeform 26">
                        <a:extLst>
                          <a:ext uri="{FF2B5EF4-FFF2-40B4-BE49-F238E27FC236}">
                            <a16:creationId xmlns="" xmlns:a16="http://schemas.microsoft.com/office/drawing/2014/main" id="{EBC47A1E-65CE-2373-202F-97FE51A820E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-76200" y="-554774"/>
                        <a:ext cx="812800" cy="8128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812800" h="812800">
                            <a:moveTo>
                              <a:pt x="406400" y="0"/>
                            </a:moveTo>
                            <a:cubicBezTo>
                              <a:pt x="181951" y="0"/>
                              <a:pt x="0" y="181951"/>
                              <a:pt x="0" y="406400"/>
                            </a:cubicBezTo>
                            <a:cubicBezTo>
                              <a:pt x="0" y="630849"/>
                              <a:pt x="181951" y="812800"/>
                              <a:pt x="406400" y="812800"/>
                            </a:cubicBezTo>
                            <a:cubicBezTo>
                              <a:pt x="630849" y="812800"/>
                              <a:pt x="812800" y="630849"/>
                              <a:pt x="812800" y="406400"/>
                            </a:cubicBezTo>
                            <a:cubicBezTo>
                              <a:pt x="812800" y="181951"/>
                              <a:pt x="630849" y="0"/>
                              <a:pt x="406400" y="0"/>
                            </a:cubicBezTo>
                            <a:close/>
                          </a:path>
                        </a:pathLst>
                      </a:custGeom>
                      <a:solidFill>
                        <a:srgbClr val="8BABC6"/>
                      </a:solidFill>
                    </p:spPr>
                  </p:sp>
                  <p:sp>
                    <p:nvSpPr>
                      <p:cNvPr id="51" name="TextBox 27">
                        <a:extLst>
                          <a:ext uri="{FF2B5EF4-FFF2-40B4-BE49-F238E27FC236}">
                            <a16:creationId xmlns="" xmlns:a16="http://schemas.microsoft.com/office/drawing/2014/main" id="{EA8075F3-FB61-AE72-01DE-FAD4B7AF682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6200" y="38100"/>
                        <a:ext cx="660400" cy="698500"/>
                      </a:xfrm>
                      <a:prstGeom prst="rect">
                        <a:avLst/>
                      </a:prstGeom>
                    </p:spPr>
                    <p:txBody>
                      <a:bodyPr lIns="20451" tIns="20451" rIns="20451" bIns="20451" rtlCol="0" anchor="ctr"/>
                      <a:lstStyle/>
                      <a:p>
                        <a:pPr algn="ctr">
                          <a:lnSpc>
                            <a:spcPts val="2240"/>
                          </a:lnSpc>
                          <a:spcBef>
                            <a:spcPct val="0"/>
                          </a:spcBef>
                        </a:pPr>
                        <a:endParaRPr/>
                      </a:p>
                    </p:txBody>
                  </p:sp>
                </p:grpSp>
                <p:sp>
                  <p:nvSpPr>
                    <p:cNvPr id="49" name="TextBox 28">
                      <a:extLst>
                        <a:ext uri="{FF2B5EF4-FFF2-40B4-BE49-F238E27FC236}">
                          <a16:creationId xmlns="" xmlns:a16="http://schemas.microsoft.com/office/drawing/2014/main" id="{C2ED2780-7B68-EB76-95F1-AA84A6DE484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-113497" y="-617263"/>
                      <a:ext cx="1336761" cy="796885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 algn="ctr">
                        <a:lnSpc>
                          <a:spcPts val="5039"/>
                        </a:lnSpc>
                      </a:pPr>
                      <a:r>
                        <a:rPr lang="en-US" sz="40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p:txBody>
                </p:sp>
              </p:grpSp>
            </p:grpSp>
            <p:grpSp>
              <p:nvGrpSpPr>
                <p:cNvPr id="38" name="Group 37">
                  <a:extLst>
                    <a:ext uri="{FF2B5EF4-FFF2-40B4-BE49-F238E27FC236}">
                      <a16:creationId xmlns="" xmlns:a16="http://schemas.microsoft.com/office/drawing/2014/main" id="{3F5EC590-0586-1E10-E638-983613A6699C}"/>
                    </a:ext>
                  </a:extLst>
                </p:cNvPr>
                <p:cNvGrpSpPr/>
                <p:nvPr/>
              </p:nvGrpSpPr>
              <p:grpSpPr>
                <a:xfrm>
                  <a:off x="5486702" y="7007144"/>
                  <a:ext cx="9848372" cy="2992090"/>
                  <a:chOff x="12143517" y="4656917"/>
                  <a:chExt cx="9848372" cy="2992090"/>
                </a:xfrm>
              </p:grpSpPr>
              <p:sp>
                <p:nvSpPr>
                  <p:cNvPr id="40" name="TextBox 16">
                    <a:extLst>
                      <a:ext uri="{FF2B5EF4-FFF2-40B4-BE49-F238E27FC236}">
                        <a16:creationId xmlns="" xmlns:a16="http://schemas.microsoft.com/office/drawing/2014/main" id="{B57AC90F-433E-F9BF-AB77-D84E153CDB81}"/>
                      </a:ext>
                    </a:extLst>
                  </p:cNvPr>
                  <p:cNvSpPr txBox="1"/>
                  <p:nvPr/>
                </p:nvSpPr>
                <p:spPr>
                  <a:xfrm>
                    <a:off x="12746425" y="5818634"/>
                    <a:ext cx="9245464" cy="1830373"/>
                  </a:xfrm>
                  <a:prstGeom prst="rect">
                    <a:avLst/>
                  </a:prstGeom>
                </p:spPr>
                <p:txBody>
                  <a:bodyPr wrap="square" lIns="0" tIns="0" rIns="0" bIns="0" rtlCol="0" anchor="t">
                    <a:spAutoFit/>
                  </a:bodyPr>
                  <a:lstStyle/>
                  <a:p>
                    <a:pPr marL="457200" algn="just">
                      <a:lnSpc>
                        <a:spcPct val="11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r>
                      <a:rPr lang="vi-VN" sz="37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Phát biểu các bước để định dạng phông chữ, kiểu chữ, cỡ chữ, màu chữ</a:t>
                    </a:r>
                    <a:r>
                      <a:rPr lang="en-US" sz="37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; </a:t>
                    </a:r>
                    <a:r>
                      <a:rPr lang="en-US" sz="3700" dirty="0" err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thoát</a:t>
                    </a:r>
                    <a:r>
                      <a:rPr lang="en-US" sz="37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3700" dirty="0" err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khỏi</a:t>
                    </a:r>
                    <a:r>
                      <a:rPr lang="en-US" sz="37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3700" dirty="0" err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phần</a:t>
                    </a:r>
                    <a:r>
                      <a:rPr lang="en-US" sz="37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3700" dirty="0" err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mềm</a:t>
                    </a:r>
                    <a:r>
                      <a:rPr lang="en-US" sz="37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37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Word</a:t>
                    </a:r>
                  </a:p>
                </p:txBody>
              </p:sp>
              <p:grpSp>
                <p:nvGrpSpPr>
                  <p:cNvPr id="41" name="Group 29">
                    <a:extLst>
                      <a:ext uri="{FF2B5EF4-FFF2-40B4-BE49-F238E27FC236}">
                        <a16:creationId xmlns="" xmlns:a16="http://schemas.microsoft.com/office/drawing/2014/main" id="{518CBAF5-AB0E-B841-F2FA-33CD91B352CB}"/>
                      </a:ext>
                    </a:extLst>
                  </p:cNvPr>
                  <p:cNvGrpSpPr/>
                  <p:nvPr/>
                </p:nvGrpSpPr>
                <p:grpSpPr>
                  <a:xfrm>
                    <a:off x="12143517" y="4656917"/>
                    <a:ext cx="1002571" cy="2099914"/>
                    <a:chOff x="-98504" y="56527"/>
                    <a:chExt cx="1336761" cy="2799884"/>
                  </a:xfrm>
                </p:grpSpPr>
                <p:grpSp>
                  <p:nvGrpSpPr>
                    <p:cNvPr id="42" name="Group 30">
                      <a:extLst>
                        <a:ext uri="{FF2B5EF4-FFF2-40B4-BE49-F238E27FC236}">
                          <a16:creationId xmlns="" xmlns:a16="http://schemas.microsoft.com/office/drawing/2014/main" id="{A5C79420-512C-ED3A-BCA4-2D69E51213A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90082" y="56527"/>
                      <a:ext cx="1264464" cy="2799884"/>
                      <a:chOff x="-115661" y="38100"/>
                      <a:chExt cx="852261" cy="1887151"/>
                    </a:xfrm>
                  </p:grpSpPr>
                  <p:sp>
                    <p:nvSpPr>
                      <p:cNvPr id="44" name="Freeform 31">
                        <a:extLst>
                          <a:ext uri="{FF2B5EF4-FFF2-40B4-BE49-F238E27FC236}">
                            <a16:creationId xmlns="" xmlns:a16="http://schemas.microsoft.com/office/drawing/2014/main" id="{3EA0BA76-9492-F10C-5CE8-7D1B3CCD73A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-115661" y="1112451"/>
                        <a:ext cx="812800" cy="8128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812800" h="812800">
                            <a:moveTo>
                              <a:pt x="406400" y="0"/>
                            </a:moveTo>
                            <a:cubicBezTo>
                              <a:pt x="181951" y="0"/>
                              <a:pt x="0" y="181951"/>
                              <a:pt x="0" y="406400"/>
                            </a:cubicBezTo>
                            <a:cubicBezTo>
                              <a:pt x="0" y="630849"/>
                              <a:pt x="181951" y="812800"/>
                              <a:pt x="406400" y="812800"/>
                            </a:cubicBezTo>
                            <a:cubicBezTo>
                              <a:pt x="630849" y="812800"/>
                              <a:pt x="812800" y="630849"/>
                              <a:pt x="812800" y="406400"/>
                            </a:cubicBezTo>
                            <a:cubicBezTo>
                              <a:pt x="812800" y="181951"/>
                              <a:pt x="630849" y="0"/>
                              <a:pt x="406400" y="0"/>
                            </a:cubicBezTo>
                            <a:close/>
                          </a:path>
                        </a:pathLst>
                      </a:custGeom>
                      <a:solidFill>
                        <a:srgbClr val="F3C76A"/>
                      </a:solidFill>
                    </p:spPr>
                  </p:sp>
                  <p:sp>
                    <p:nvSpPr>
                      <p:cNvPr id="45" name="TextBox 32">
                        <a:extLst>
                          <a:ext uri="{FF2B5EF4-FFF2-40B4-BE49-F238E27FC236}">
                            <a16:creationId xmlns="" xmlns:a16="http://schemas.microsoft.com/office/drawing/2014/main" id="{97D33C59-1F7D-852A-6CD8-98311D5968F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6200" y="38100"/>
                        <a:ext cx="660400" cy="698500"/>
                      </a:xfrm>
                      <a:prstGeom prst="rect">
                        <a:avLst/>
                      </a:prstGeom>
                    </p:spPr>
                    <p:txBody>
                      <a:bodyPr lIns="20451" tIns="20451" rIns="20451" bIns="20451" rtlCol="0" anchor="ctr"/>
                      <a:lstStyle/>
                      <a:p>
                        <a:pPr algn="ctr">
                          <a:lnSpc>
                            <a:spcPts val="2240"/>
                          </a:lnSpc>
                          <a:spcBef>
                            <a:spcPct val="0"/>
                          </a:spcBef>
                        </a:pPr>
                        <a:endParaRPr/>
                      </a:p>
                    </p:txBody>
                  </p:sp>
                </p:grpSp>
                <p:sp>
                  <p:nvSpPr>
                    <p:cNvPr id="43" name="TextBox 33">
                      <a:extLst>
                        <a:ext uri="{FF2B5EF4-FFF2-40B4-BE49-F238E27FC236}">
                          <a16:creationId xmlns="" xmlns:a16="http://schemas.microsoft.com/office/drawing/2014/main" id="{2CDA640F-E400-DD13-CEB5-8B70361E7A2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-98504" y="1835893"/>
                      <a:ext cx="1336761" cy="796885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 algn="ctr">
                        <a:lnSpc>
                          <a:spcPts val="5039"/>
                        </a:lnSpc>
                      </a:pPr>
                      <a:r>
                        <a:rPr lang="en-US" sz="40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p:txBody>
                </p:sp>
              </p:grpSp>
            </p:grpSp>
          </p:grpSp>
          <p:sp>
            <p:nvSpPr>
              <p:cNvPr id="35" name="TextBox 34">
                <a:extLst>
                  <a:ext uri="{FF2B5EF4-FFF2-40B4-BE49-F238E27FC236}">
                    <a16:creationId xmlns="" xmlns:a16="http://schemas.microsoft.com/office/drawing/2014/main" id="{2AB970F0-171E-5B1F-502D-F412CFBDCDF6}"/>
                  </a:ext>
                </a:extLst>
              </p:cNvPr>
              <p:cNvSpPr txBox="1"/>
              <p:nvPr/>
            </p:nvSpPr>
            <p:spPr>
              <a:xfrm>
                <a:off x="6837398" y="2492250"/>
                <a:ext cx="6934199" cy="783193"/>
              </a:xfrm>
              <a:prstGeom prst="roundRect">
                <a:avLst/>
              </a:prstGeom>
              <a:solidFill>
                <a:srgbClr val="00B050"/>
              </a:solidFill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EM CÙNG BẠN THỰC HIỆN</a:t>
                </a:r>
              </a:p>
            </p:txBody>
          </p:sp>
        </p:grpSp>
        <p:sp>
          <p:nvSpPr>
            <p:cNvPr id="61" name="TextBox 60">
              <a:extLst>
                <a:ext uri="{FF2B5EF4-FFF2-40B4-BE49-F238E27FC236}">
                  <a16:creationId xmlns="" xmlns:a16="http://schemas.microsoft.com/office/drawing/2014/main" id="{D40A590E-86AE-98F1-0B61-00BA04334E91}"/>
                </a:ext>
              </a:extLst>
            </p:cNvPr>
            <p:cNvSpPr txBox="1"/>
            <p:nvPr/>
          </p:nvSpPr>
          <p:spPr>
            <a:xfrm>
              <a:off x="7356215" y="4892576"/>
              <a:ext cx="9788219" cy="2308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Gợi ý:</a:t>
              </a:r>
              <a:endPara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indent="693738"/>
              <a:r>
                <a:rPr lang="vi-VN" sz="3600" dirty="0">
                  <a:latin typeface="Arial" panose="020B0604020202020204" pitchFamily="34" charset="0"/>
                  <a:cs typeface="Arial" panose="020B0604020202020204" pitchFamily="34" charset="0"/>
                </a:rPr>
                <a:t>– Phông (font) chữ: Times New Roman</a:t>
              </a:r>
              <a:endParaRPr lang="en-US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indent="693738"/>
              <a:r>
                <a:rPr lang="vi-VN" sz="3600" dirty="0">
                  <a:latin typeface="Arial" panose="020B0604020202020204" pitchFamily="34" charset="0"/>
                  <a:cs typeface="Arial" panose="020B0604020202020204" pitchFamily="34" charset="0"/>
                </a:rPr>
                <a:t>– Tiêu đề: chữ in hoa, đậm, cỡ chữ 24</a:t>
              </a:r>
              <a:endParaRPr lang="en-US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indent="693738"/>
              <a:r>
                <a:rPr lang="vi-VN" sz="3600" dirty="0">
                  <a:latin typeface="Arial" panose="020B0604020202020204" pitchFamily="34" charset="0"/>
                  <a:cs typeface="Arial" panose="020B0604020202020204" pitchFamily="34" charset="0"/>
                </a:rPr>
                <a:t>– Các câu thơ: nghiêng, cỡ chữ 1</a:t>
              </a:r>
              <a:endParaRPr lang="en-US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="" xmlns:a16="http://schemas.microsoft.com/office/drawing/2014/main" id="{0027A526-31B1-3F79-1190-FE22883FCF5E}"/>
              </a:ext>
            </a:extLst>
          </p:cNvPr>
          <p:cNvGrpSpPr/>
          <p:nvPr/>
        </p:nvGrpSpPr>
        <p:grpSpPr>
          <a:xfrm>
            <a:off x="623572" y="3539259"/>
            <a:ext cx="6178578" cy="5119246"/>
            <a:chOff x="623572" y="3539259"/>
            <a:chExt cx="6178578" cy="5119246"/>
          </a:xfrm>
        </p:grpSpPr>
        <p:pic>
          <p:nvPicPr>
            <p:cNvPr id="21" name="Picture 20">
              <a:extLst>
                <a:ext uri="{FF2B5EF4-FFF2-40B4-BE49-F238E27FC236}">
                  <a16:creationId xmlns="" xmlns:a16="http://schemas.microsoft.com/office/drawing/2014/main" id="{599F1290-1885-7512-BFE7-F24D92307F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3824"/>
            <a:stretch/>
          </p:blipFill>
          <p:spPr>
            <a:xfrm>
              <a:off x="623572" y="3539259"/>
              <a:ext cx="6178578" cy="4394884"/>
            </a:xfrm>
            <a:prstGeom prst="rect">
              <a:avLst/>
            </a:prstGeom>
            <a:ln w="38100">
              <a:solidFill>
                <a:srgbClr val="0000FF"/>
              </a:solidFill>
            </a:ln>
          </p:spPr>
        </p:pic>
        <p:sp>
          <p:nvSpPr>
            <p:cNvPr id="63" name="TextBox 62">
              <a:extLst>
                <a:ext uri="{FF2B5EF4-FFF2-40B4-BE49-F238E27FC236}">
                  <a16:creationId xmlns="" xmlns:a16="http://schemas.microsoft.com/office/drawing/2014/main" id="{B5B1E6B7-47C5-98C5-5351-72D76BCA1CAD}"/>
                </a:ext>
              </a:extLst>
            </p:cNvPr>
            <p:cNvSpPr txBox="1"/>
            <p:nvPr/>
          </p:nvSpPr>
          <p:spPr>
            <a:xfrm>
              <a:off x="2162366" y="7950619"/>
              <a:ext cx="240963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12.2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6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="" xmlns:a16="http://schemas.microsoft.com/office/drawing/2014/main" id="{79252FF9-B29D-C5E4-F00B-36D63226A905}"/>
              </a:ext>
            </a:extLst>
          </p:cNvPr>
          <p:cNvGrpSpPr/>
          <p:nvPr/>
        </p:nvGrpSpPr>
        <p:grpSpPr>
          <a:xfrm>
            <a:off x="847493" y="808234"/>
            <a:ext cx="16593015" cy="8670532"/>
            <a:chOff x="0" y="0"/>
            <a:chExt cx="4370177" cy="2283597"/>
          </a:xfrm>
        </p:grpSpPr>
        <p:sp>
          <p:nvSpPr>
            <p:cNvPr id="4" name="Freeform 4">
              <a:extLst>
                <a:ext uri="{FF2B5EF4-FFF2-40B4-BE49-F238E27FC236}">
                  <a16:creationId xmlns="" xmlns:a16="http://schemas.microsoft.com/office/drawing/2014/main" id="{EE894EE6-C705-D744-93D7-5D3CA441B312}"/>
                </a:ext>
              </a:extLst>
            </p:cNvPr>
            <p:cNvSpPr/>
            <p:nvPr/>
          </p:nvSpPr>
          <p:spPr>
            <a:xfrm>
              <a:off x="0" y="0"/>
              <a:ext cx="4370177" cy="2283597"/>
            </a:xfrm>
            <a:custGeom>
              <a:avLst/>
              <a:gdLst/>
              <a:ahLst/>
              <a:cxnLst/>
              <a:rect l="l" t="t" r="r" b="b"/>
              <a:pathLst>
                <a:path w="4370177" h="2283597">
                  <a:moveTo>
                    <a:pt x="23795" y="0"/>
                  </a:moveTo>
                  <a:lnTo>
                    <a:pt x="4346381" y="0"/>
                  </a:lnTo>
                  <a:cubicBezTo>
                    <a:pt x="4352692" y="0"/>
                    <a:pt x="4358745" y="2507"/>
                    <a:pt x="4363207" y="6970"/>
                  </a:cubicBezTo>
                  <a:cubicBezTo>
                    <a:pt x="4367670" y="11432"/>
                    <a:pt x="4370177" y="17484"/>
                    <a:pt x="4370177" y="23795"/>
                  </a:cubicBezTo>
                  <a:lnTo>
                    <a:pt x="4370177" y="2259802"/>
                  </a:lnTo>
                  <a:cubicBezTo>
                    <a:pt x="4370177" y="2266113"/>
                    <a:pt x="4367670" y="2272165"/>
                    <a:pt x="4363207" y="2276628"/>
                  </a:cubicBezTo>
                  <a:cubicBezTo>
                    <a:pt x="4358745" y="2281090"/>
                    <a:pt x="4352692" y="2283597"/>
                    <a:pt x="4346381" y="2283597"/>
                  </a:cubicBezTo>
                  <a:lnTo>
                    <a:pt x="23795" y="2283597"/>
                  </a:lnTo>
                  <a:cubicBezTo>
                    <a:pt x="17484" y="2283597"/>
                    <a:pt x="11432" y="2281090"/>
                    <a:pt x="6970" y="2276628"/>
                  </a:cubicBezTo>
                  <a:cubicBezTo>
                    <a:pt x="2507" y="2272165"/>
                    <a:pt x="0" y="2266113"/>
                    <a:pt x="0" y="2259802"/>
                  </a:cubicBezTo>
                  <a:lnTo>
                    <a:pt x="0" y="23795"/>
                  </a:lnTo>
                  <a:cubicBezTo>
                    <a:pt x="0" y="17484"/>
                    <a:pt x="2507" y="11432"/>
                    <a:pt x="6970" y="6970"/>
                  </a:cubicBezTo>
                  <a:cubicBezTo>
                    <a:pt x="11432" y="2507"/>
                    <a:pt x="17484" y="0"/>
                    <a:pt x="23795" y="0"/>
                  </a:cubicBezTo>
                  <a:close/>
                </a:path>
              </a:pathLst>
            </a:custGeom>
            <a:solidFill>
              <a:srgbClr val="FAFAF8">
                <a:alpha val="80000"/>
              </a:srgbClr>
            </a:solidFill>
          </p:spPr>
        </p:sp>
        <p:sp>
          <p:nvSpPr>
            <p:cNvPr id="5" name="TextBox 5">
              <a:extLst>
                <a:ext uri="{FF2B5EF4-FFF2-40B4-BE49-F238E27FC236}">
                  <a16:creationId xmlns="" xmlns:a16="http://schemas.microsoft.com/office/drawing/2014/main" id="{E955B0B0-071A-A645-4BB2-F6673FCAC098}"/>
                </a:ext>
              </a:extLst>
            </p:cNvPr>
            <p:cNvSpPr txBox="1"/>
            <p:nvPr/>
          </p:nvSpPr>
          <p:spPr>
            <a:xfrm>
              <a:off x="0" y="-76200"/>
              <a:ext cx="4370177" cy="23597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5966608" y="1213664"/>
            <a:ext cx="1979441" cy="469241"/>
          </a:xfrm>
          <a:custGeom>
            <a:avLst/>
            <a:gdLst/>
            <a:ahLst/>
            <a:cxnLst/>
            <a:rect l="l" t="t" r="r" b="b"/>
            <a:pathLst>
              <a:path w="1979441" h="469241">
                <a:moveTo>
                  <a:pt x="0" y="0"/>
                </a:moveTo>
                <a:lnTo>
                  <a:pt x="1979441" y="0"/>
                </a:lnTo>
                <a:lnTo>
                  <a:pt x="1979441" y="469240"/>
                </a:lnTo>
                <a:lnTo>
                  <a:pt x="0" y="4692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19189" y="8646203"/>
            <a:ext cx="1979441" cy="469241"/>
          </a:xfrm>
          <a:custGeom>
            <a:avLst/>
            <a:gdLst/>
            <a:ahLst/>
            <a:cxnLst/>
            <a:rect l="l" t="t" r="r" b="b"/>
            <a:pathLst>
              <a:path w="1979441" h="469241">
                <a:moveTo>
                  <a:pt x="0" y="0"/>
                </a:moveTo>
                <a:lnTo>
                  <a:pt x="1979440" y="0"/>
                </a:lnTo>
                <a:lnTo>
                  <a:pt x="1979440" y="469240"/>
                </a:lnTo>
                <a:lnTo>
                  <a:pt x="0" y="4692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2" name="Rectangle: Rounded Corners 21">
            <a:extLst>
              <a:ext uri="{FF2B5EF4-FFF2-40B4-BE49-F238E27FC236}">
                <a16:creationId xmlns="" xmlns:a16="http://schemas.microsoft.com/office/drawing/2014/main" id="{5549AA14-13CC-8B5B-0EAD-AC873349EBF5}"/>
              </a:ext>
            </a:extLst>
          </p:cNvPr>
          <p:cNvSpPr/>
          <p:nvPr/>
        </p:nvSpPr>
        <p:spPr>
          <a:xfrm>
            <a:off x="7308037" y="289651"/>
            <a:ext cx="4152900" cy="8382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14DE0A27-AE01-D7D3-F046-6129BC4752FE}"/>
              </a:ext>
            </a:extLst>
          </p:cNvPr>
          <p:cNvGrpSpPr/>
          <p:nvPr/>
        </p:nvGrpSpPr>
        <p:grpSpPr>
          <a:xfrm>
            <a:off x="1219200" y="1485900"/>
            <a:ext cx="12954000" cy="778264"/>
            <a:chOff x="696578" y="1353733"/>
            <a:chExt cx="15623309" cy="778264"/>
          </a:xfrm>
        </p:grpSpPr>
        <p:grpSp>
          <p:nvGrpSpPr>
            <p:cNvPr id="24" name="Group 23">
              <a:extLst>
                <a:ext uri="{FF2B5EF4-FFF2-40B4-BE49-F238E27FC236}">
                  <a16:creationId xmlns="" xmlns:a16="http://schemas.microsoft.com/office/drawing/2014/main" id="{F2572669-2B6C-D8AF-589B-18231EF81E77}"/>
                </a:ext>
              </a:extLst>
            </p:cNvPr>
            <p:cNvGrpSpPr/>
            <p:nvPr/>
          </p:nvGrpSpPr>
          <p:grpSpPr>
            <a:xfrm>
              <a:off x="696578" y="1353733"/>
              <a:ext cx="666130" cy="707886"/>
              <a:chOff x="1089340" y="1353673"/>
              <a:chExt cx="666130" cy="707886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="" xmlns:a16="http://schemas.microsoft.com/office/drawing/2014/main" id="{999B5E1B-BB93-50DE-F7ED-A0BC83AD9B9B}"/>
                  </a:ext>
                </a:extLst>
              </p:cNvPr>
              <p:cNvSpPr/>
              <p:nvPr/>
            </p:nvSpPr>
            <p:spPr>
              <a:xfrm>
                <a:off x="1089340" y="1470217"/>
                <a:ext cx="666130" cy="553998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="" xmlns:a16="http://schemas.microsoft.com/office/drawing/2014/main" id="{FD61954E-FE8A-B429-B1EC-34A46D4562BF}"/>
                  </a:ext>
                </a:extLst>
              </p:cNvPr>
              <p:cNvSpPr txBox="1"/>
              <p:nvPr/>
            </p:nvSpPr>
            <p:spPr>
              <a:xfrm>
                <a:off x="1129071" y="1353673"/>
                <a:ext cx="61711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2653F0F7-6F1E-B40A-112C-E00B5D21E2D1}"/>
                </a:ext>
              </a:extLst>
            </p:cNvPr>
            <p:cNvSpPr txBox="1"/>
            <p:nvPr/>
          </p:nvSpPr>
          <p:spPr>
            <a:xfrm>
              <a:off x="1454610" y="1393333"/>
              <a:ext cx="1486527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Định</a:t>
              </a:r>
              <a:r>
                <a:rPr lang="en-US" sz="4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dạng</a:t>
              </a:r>
              <a:r>
                <a:rPr lang="en-US" sz="4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kí</a:t>
              </a:r>
              <a:r>
                <a:rPr lang="en-US" sz="4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tự</a:t>
              </a:r>
              <a:endParaRPr lang="en-US" sz="4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7BC8C547-FDED-4445-046B-03A5DAAA5CEB}"/>
              </a:ext>
            </a:extLst>
          </p:cNvPr>
          <p:cNvSpPr txBox="1"/>
          <p:nvPr/>
        </p:nvSpPr>
        <p:spPr>
          <a:xfrm>
            <a:off x="1143000" y="2507663"/>
            <a:ext cx="16042731" cy="3224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vi-VN" sz="4000" b="1" dirty="0"/>
              <a:t>Các bước định dạng phông chữ, kiểu chữ, cỡ chữ, màu chữ.</a:t>
            </a:r>
            <a:endParaRPr lang="en-US" sz="4000" b="1" dirty="0"/>
          </a:p>
          <a:p>
            <a:pPr indent="574675">
              <a:lnSpc>
                <a:spcPct val="120000"/>
              </a:lnSpc>
              <a:spcAft>
                <a:spcPts val="600"/>
              </a:spcAft>
            </a:pPr>
            <a:r>
              <a:rPr lang="vi-VN" sz="4000" b="1" dirty="0"/>
              <a:t>Bước 1.</a:t>
            </a:r>
            <a:r>
              <a:rPr lang="vi-VN" sz="4000" dirty="0"/>
              <a:t> Chọn khối văn bản cần định dạng.</a:t>
            </a:r>
            <a:endParaRPr lang="en-US" sz="4000" dirty="0"/>
          </a:p>
          <a:p>
            <a:pPr indent="574675">
              <a:lnSpc>
                <a:spcPct val="120000"/>
              </a:lnSpc>
              <a:spcAft>
                <a:spcPts val="600"/>
              </a:spcAft>
            </a:pPr>
            <a:r>
              <a:rPr lang="vi-VN" sz="4000" b="1" dirty="0"/>
              <a:t>Bước 2.</a:t>
            </a:r>
            <a:r>
              <a:rPr lang="vi-VN" sz="4000" dirty="0"/>
              <a:t> Chọn kiểu chữ trong các lệnh kiểu chữ.</a:t>
            </a:r>
            <a:endParaRPr lang="en-US" sz="4000" dirty="0"/>
          </a:p>
          <a:p>
            <a:pPr indent="574675">
              <a:lnSpc>
                <a:spcPct val="120000"/>
              </a:lnSpc>
              <a:spcAft>
                <a:spcPts val="600"/>
              </a:spcAft>
            </a:pPr>
            <a:r>
              <a:rPr lang="vi-VN" sz="4000" b="1" dirty="0"/>
              <a:t>Bước 3.</a:t>
            </a:r>
            <a:r>
              <a:rPr lang="vi-VN" sz="4000" dirty="0"/>
              <a:t> Mở hộp danh sách để chọn phông chữ, cỡ chữ, màu chữ.</a:t>
            </a:r>
            <a:endParaRPr lang="en-US" sz="4000" dirty="0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8978100-4EF0-E52E-300D-0D8F66D6DF61}"/>
              </a:ext>
            </a:extLst>
          </p:cNvPr>
          <p:cNvSpPr txBox="1"/>
          <p:nvPr/>
        </p:nvSpPr>
        <p:spPr>
          <a:xfrm>
            <a:off x="1524000" y="6021586"/>
            <a:ext cx="15240000" cy="17807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319213" indent="-1143000" algn="just">
              <a:lnSpc>
                <a:spcPct val="130000"/>
              </a:lnSpc>
            </a:pPr>
            <a:r>
              <a:rPr lang="vi-VN" sz="4000" b="1" dirty="0">
                <a:solidFill>
                  <a:srgbClr val="FF0000"/>
                </a:solidFill>
              </a:rPr>
              <a:t>Lưu ý: </a:t>
            </a:r>
            <a:endParaRPr lang="en-US" sz="4000" b="1" dirty="0">
              <a:solidFill>
                <a:srgbClr val="FF0000"/>
              </a:solidFill>
            </a:endParaRPr>
          </a:p>
          <a:p>
            <a:pPr marL="974725" indent="-177800" algn="just">
              <a:lnSpc>
                <a:spcPct val="130000"/>
              </a:lnSpc>
              <a:spcAft>
                <a:spcPts val="1200"/>
              </a:spcAft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2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847493" y="667238"/>
            <a:ext cx="16593015" cy="9280936"/>
          </a:xfrm>
          <a:custGeom>
            <a:avLst/>
            <a:gdLst/>
            <a:ahLst/>
            <a:cxnLst/>
            <a:rect l="l" t="t" r="r" b="b"/>
            <a:pathLst>
              <a:path w="4370177" h="2283597">
                <a:moveTo>
                  <a:pt x="23795" y="0"/>
                </a:moveTo>
                <a:lnTo>
                  <a:pt x="4346381" y="0"/>
                </a:lnTo>
                <a:cubicBezTo>
                  <a:pt x="4352692" y="0"/>
                  <a:pt x="4358745" y="2507"/>
                  <a:pt x="4363207" y="6970"/>
                </a:cubicBezTo>
                <a:cubicBezTo>
                  <a:pt x="4367670" y="11432"/>
                  <a:pt x="4370177" y="17484"/>
                  <a:pt x="4370177" y="23795"/>
                </a:cubicBezTo>
                <a:lnTo>
                  <a:pt x="4370177" y="2259802"/>
                </a:lnTo>
                <a:cubicBezTo>
                  <a:pt x="4370177" y="2266113"/>
                  <a:pt x="4367670" y="2272165"/>
                  <a:pt x="4363207" y="2276628"/>
                </a:cubicBezTo>
                <a:cubicBezTo>
                  <a:pt x="4358745" y="2281090"/>
                  <a:pt x="4352692" y="2283597"/>
                  <a:pt x="4346381" y="2283597"/>
                </a:cubicBezTo>
                <a:lnTo>
                  <a:pt x="23795" y="2283597"/>
                </a:lnTo>
                <a:cubicBezTo>
                  <a:pt x="17484" y="2283597"/>
                  <a:pt x="11432" y="2281090"/>
                  <a:pt x="6970" y="2276628"/>
                </a:cubicBezTo>
                <a:cubicBezTo>
                  <a:pt x="2507" y="2272165"/>
                  <a:pt x="0" y="2266113"/>
                  <a:pt x="0" y="2259802"/>
                </a:cubicBezTo>
                <a:lnTo>
                  <a:pt x="0" y="23795"/>
                </a:lnTo>
                <a:cubicBezTo>
                  <a:pt x="0" y="17484"/>
                  <a:pt x="2507" y="11432"/>
                  <a:pt x="6970" y="6970"/>
                </a:cubicBezTo>
                <a:cubicBezTo>
                  <a:pt x="11432" y="2507"/>
                  <a:pt x="17484" y="0"/>
                  <a:pt x="23795" y="0"/>
                </a:cubicBezTo>
                <a:close/>
              </a:path>
            </a:pathLst>
          </a:custGeom>
          <a:solidFill>
            <a:srgbClr val="FAFAF8">
              <a:alpha val="80000"/>
            </a:srgbClr>
          </a:solidFill>
        </p:spPr>
      </p:sp>
      <p:sp>
        <p:nvSpPr>
          <p:cNvPr id="5" name="TextBox 5"/>
          <p:cNvSpPr txBox="1"/>
          <p:nvPr/>
        </p:nvSpPr>
        <p:spPr>
          <a:xfrm>
            <a:off x="847493" y="518912"/>
            <a:ext cx="16593015" cy="895985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7A3CCB3C-768A-C2B6-85A0-F10EF2E0ED72}"/>
              </a:ext>
            </a:extLst>
          </p:cNvPr>
          <p:cNvSpPr/>
          <p:nvPr/>
        </p:nvSpPr>
        <p:spPr>
          <a:xfrm>
            <a:off x="6934200" y="338826"/>
            <a:ext cx="4648200" cy="9906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15" name="Freeform 15"/>
          <p:cNvSpPr/>
          <p:nvPr/>
        </p:nvSpPr>
        <p:spPr>
          <a:xfrm>
            <a:off x="0" y="8641966"/>
            <a:ext cx="1979441" cy="469241"/>
          </a:xfrm>
          <a:custGeom>
            <a:avLst/>
            <a:gdLst/>
            <a:ahLst/>
            <a:cxnLst/>
            <a:rect l="l" t="t" r="r" b="b"/>
            <a:pathLst>
              <a:path w="1979441" h="469241">
                <a:moveTo>
                  <a:pt x="0" y="0"/>
                </a:moveTo>
                <a:lnTo>
                  <a:pt x="1979440" y="0"/>
                </a:lnTo>
                <a:lnTo>
                  <a:pt x="1979440" y="469241"/>
                </a:lnTo>
                <a:lnTo>
                  <a:pt x="0" y="46924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5925752" y="982179"/>
            <a:ext cx="1979441" cy="469241"/>
          </a:xfrm>
          <a:custGeom>
            <a:avLst/>
            <a:gdLst/>
            <a:ahLst/>
            <a:cxnLst/>
            <a:rect l="l" t="t" r="r" b="b"/>
            <a:pathLst>
              <a:path w="1979441" h="469241">
                <a:moveTo>
                  <a:pt x="0" y="0"/>
                </a:moveTo>
                <a:lnTo>
                  <a:pt x="1979441" y="0"/>
                </a:lnTo>
                <a:lnTo>
                  <a:pt x="1979441" y="469240"/>
                </a:lnTo>
                <a:lnTo>
                  <a:pt x="0" y="4692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8055D581-DE84-6E1D-E837-06A4DD21BC95}"/>
              </a:ext>
            </a:extLst>
          </p:cNvPr>
          <p:cNvGrpSpPr/>
          <p:nvPr/>
        </p:nvGrpSpPr>
        <p:grpSpPr>
          <a:xfrm>
            <a:off x="1503677" y="1525583"/>
            <a:ext cx="15163800" cy="8056754"/>
            <a:chOff x="1600200" y="1562100"/>
            <a:chExt cx="15163800" cy="8056754"/>
          </a:xfrm>
        </p:grpSpPr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F7EB67E5-29E8-6F8A-484E-D670EC5F8ABF}"/>
                </a:ext>
              </a:extLst>
            </p:cNvPr>
            <p:cNvGrpSpPr/>
            <p:nvPr/>
          </p:nvGrpSpPr>
          <p:grpSpPr>
            <a:xfrm>
              <a:off x="1600200" y="1562100"/>
              <a:ext cx="15163800" cy="8056754"/>
              <a:chOff x="1600200" y="1790700"/>
              <a:chExt cx="15163800" cy="8056754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="" xmlns:a16="http://schemas.microsoft.com/office/drawing/2014/main" id="{3F152D4B-0727-0FC3-750A-931BDFD80916}"/>
                  </a:ext>
                </a:extLst>
              </p:cNvPr>
              <p:cNvSpPr/>
              <p:nvPr/>
            </p:nvSpPr>
            <p:spPr>
              <a:xfrm>
                <a:off x="1600200" y="1790700"/>
                <a:ext cx="15163800" cy="8056754"/>
              </a:xfrm>
              <a:prstGeom prst="rect">
                <a:avLst/>
              </a:prstGeom>
              <a:solidFill>
                <a:srgbClr val="F7EAE9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id="{642A009C-3153-DFCB-2308-54E96DA28559}"/>
                  </a:ext>
                </a:extLst>
              </p:cNvPr>
              <p:cNvSpPr txBox="1"/>
              <p:nvPr/>
            </p:nvSpPr>
            <p:spPr>
              <a:xfrm>
                <a:off x="6886193" y="1846656"/>
                <a:ext cx="504901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HOẠT ĐỘNG NHÓM</a:t>
                </a:r>
                <a:endParaRPr lang="en-US" sz="3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id="{5F574B4C-8EB8-143A-E71D-F25C27C6208D}"/>
                  </a:ext>
                </a:extLst>
              </p:cNvPr>
              <p:cNvSpPr txBox="1"/>
              <p:nvPr/>
            </p:nvSpPr>
            <p:spPr>
              <a:xfrm>
                <a:off x="1828800" y="2552700"/>
                <a:ext cx="14630400" cy="7294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742950" indent="-742950" algn="just">
                  <a:lnSpc>
                    <a:spcPct val="120000"/>
                  </a:lnSpc>
                  <a:spcAft>
                    <a:spcPts val="600"/>
                  </a:spcAft>
                  <a:buAutoNum type="arabicPeriod"/>
                </a:pPr>
                <a:r>
                  <a:rPr lang="vi-VN" sz="3600" dirty="0"/>
                  <a:t>Kích hoạt phần mềm Word, chỉ và gọi tên các lệnh định dạng kiểu, màu sắc, kích thước, phông chữ. </a:t>
                </a:r>
                <a:endParaRPr lang="en-US" sz="3600" dirty="0"/>
              </a:p>
              <a:p>
                <a:pPr marL="742950" indent="-742950" algn="just">
                  <a:lnSpc>
                    <a:spcPct val="120000"/>
                  </a:lnSpc>
                  <a:spcAft>
                    <a:spcPts val="600"/>
                  </a:spcAft>
                  <a:buAutoNum type="arabicPeriod"/>
                </a:pPr>
                <a:r>
                  <a:rPr lang="vi-VN" sz="3600" dirty="0"/>
                  <a:t>Ghép mỗi dòng ở cột A với một dòng tương ứng ở cột B.</a:t>
                </a:r>
                <a:endParaRPr lang="en-US" sz="3600" dirty="0"/>
              </a:p>
              <a:p>
                <a:pPr marL="742950" indent="-742950" algn="just">
                  <a:lnSpc>
                    <a:spcPct val="120000"/>
                  </a:lnSpc>
                  <a:spcAft>
                    <a:spcPts val="600"/>
                  </a:spcAft>
                  <a:buAutoNum type="arabicPeriod"/>
                </a:pPr>
                <a:endParaRPr lang="en-US" sz="3600" dirty="0"/>
              </a:p>
              <a:p>
                <a:pPr marL="742950" indent="-742950" algn="just">
                  <a:lnSpc>
                    <a:spcPct val="120000"/>
                  </a:lnSpc>
                  <a:spcAft>
                    <a:spcPts val="600"/>
                  </a:spcAft>
                  <a:buAutoNum type="arabicPeriod"/>
                </a:pPr>
                <a:endParaRPr lang="en-US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42950" indent="-742950" algn="just">
                  <a:lnSpc>
                    <a:spcPct val="120000"/>
                  </a:lnSpc>
                  <a:spcAft>
                    <a:spcPts val="600"/>
                  </a:spcAft>
                  <a:buAutoNum type="arabicPeriod"/>
                </a:pPr>
                <a:endParaRPr lang="en-US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42950" indent="-742950" algn="just">
                  <a:lnSpc>
                    <a:spcPct val="120000"/>
                  </a:lnSpc>
                  <a:spcAft>
                    <a:spcPts val="600"/>
                  </a:spcAft>
                  <a:buAutoNum type="arabicPeriod"/>
                </a:pPr>
                <a:endParaRPr lang="en-US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42950" indent="-742950" algn="just">
                  <a:lnSpc>
                    <a:spcPct val="120000"/>
                  </a:lnSpc>
                  <a:spcAft>
                    <a:spcPts val="600"/>
                  </a:spcAft>
                  <a:buAutoNum type="arabicPeriod"/>
                </a:pPr>
                <a:endParaRPr lang="en-US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42950" indent="-742950" algn="just">
                  <a:lnSpc>
                    <a:spcPct val="120000"/>
                  </a:lnSpc>
                  <a:spcAft>
                    <a:spcPts val="600"/>
                  </a:spcAft>
                  <a:buAutoNum type="arabicPeriod"/>
                </a:pPr>
                <a:endParaRPr lang="en-US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vi-VN" sz="3600" dirty="0"/>
                  <a:t>3. Nêu các bước định dạng kiểu chữ, phông chữ, cỡ chữ, màu chữ. </a:t>
                </a:r>
                <a:endParaRPr lang="en-US" sz="3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="" xmlns:a16="http://schemas.microsoft.com/office/drawing/2014/main" id="{1291B694-5032-41D0-C2D8-F3C687DDBB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22012" y="4533900"/>
              <a:ext cx="4064181" cy="43434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="" xmlns:a16="http://schemas.microsoft.com/office/drawing/2014/main" id="{AB253DE7-EF09-7DB9-C6D9-0CC4237F0D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844468" y="4533900"/>
              <a:ext cx="4497058" cy="4343400"/>
            </a:xfrm>
            <a:prstGeom prst="rect">
              <a:avLst/>
            </a:prstGeom>
          </p:spPr>
        </p:pic>
      </p:grpSp>
      <p:cxnSp>
        <p:nvCxnSpPr>
          <p:cNvPr id="7" name="Straight Arrow Connector 6"/>
          <p:cNvCxnSpPr/>
          <p:nvPr/>
        </p:nvCxnSpPr>
        <p:spPr>
          <a:xfrm>
            <a:off x="6789670" y="5600700"/>
            <a:ext cx="3344930" cy="19050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6596343" y="5934960"/>
            <a:ext cx="3538257" cy="45283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6693006" y="6669083"/>
            <a:ext cx="3441594" cy="67604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6642803" y="8364045"/>
            <a:ext cx="3491797" cy="5778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716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695092" y="571500"/>
            <a:ext cx="16830908" cy="9288266"/>
            <a:chOff x="0" y="0"/>
            <a:chExt cx="4370177" cy="228359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370177" cy="2283597"/>
            </a:xfrm>
            <a:custGeom>
              <a:avLst/>
              <a:gdLst/>
              <a:ahLst/>
              <a:cxnLst/>
              <a:rect l="l" t="t" r="r" b="b"/>
              <a:pathLst>
                <a:path w="4370177" h="2283597">
                  <a:moveTo>
                    <a:pt x="23795" y="0"/>
                  </a:moveTo>
                  <a:lnTo>
                    <a:pt x="4346381" y="0"/>
                  </a:lnTo>
                  <a:cubicBezTo>
                    <a:pt x="4352692" y="0"/>
                    <a:pt x="4358745" y="2507"/>
                    <a:pt x="4363207" y="6970"/>
                  </a:cubicBezTo>
                  <a:cubicBezTo>
                    <a:pt x="4367670" y="11432"/>
                    <a:pt x="4370177" y="17484"/>
                    <a:pt x="4370177" y="23795"/>
                  </a:cubicBezTo>
                  <a:lnTo>
                    <a:pt x="4370177" y="2259802"/>
                  </a:lnTo>
                  <a:cubicBezTo>
                    <a:pt x="4370177" y="2266113"/>
                    <a:pt x="4367670" y="2272165"/>
                    <a:pt x="4363207" y="2276628"/>
                  </a:cubicBezTo>
                  <a:cubicBezTo>
                    <a:pt x="4358745" y="2281090"/>
                    <a:pt x="4352692" y="2283597"/>
                    <a:pt x="4346381" y="2283597"/>
                  </a:cubicBezTo>
                  <a:lnTo>
                    <a:pt x="23795" y="2283597"/>
                  </a:lnTo>
                  <a:cubicBezTo>
                    <a:pt x="17484" y="2283597"/>
                    <a:pt x="11432" y="2281090"/>
                    <a:pt x="6970" y="2276628"/>
                  </a:cubicBezTo>
                  <a:cubicBezTo>
                    <a:pt x="2507" y="2272165"/>
                    <a:pt x="0" y="2266113"/>
                    <a:pt x="0" y="2259802"/>
                  </a:cubicBezTo>
                  <a:lnTo>
                    <a:pt x="0" y="23795"/>
                  </a:lnTo>
                  <a:cubicBezTo>
                    <a:pt x="0" y="17484"/>
                    <a:pt x="2507" y="11432"/>
                    <a:pt x="6970" y="6970"/>
                  </a:cubicBezTo>
                  <a:cubicBezTo>
                    <a:pt x="11432" y="2507"/>
                    <a:pt x="17484" y="0"/>
                    <a:pt x="23795" y="0"/>
                  </a:cubicBezTo>
                  <a:close/>
                </a:path>
              </a:pathLst>
            </a:custGeom>
            <a:solidFill>
              <a:srgbClr val="FAFAF8">
                <a:alpha val="8000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76200"/>
              <a:ext cx="4370177" cy="23597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-2177259">
            <a:off x="14767327" y="7696489"/>
            <a:ext cx="5346361" cy="2442619"/>
          </a:xfrm>
          <a:custGeom>
            <a:avLst/>
            <a:gdLst/>
            <a:ahLst/>
            <a:cxnLst/>
            <a:rect l="l" t="t" r="r" b="b"/>
            <a:pathLst>
              <a:path w="5346361" h="2442619">
                <a:moveTo>
                  <a:pt x="0" y="0"/>
                </a:moveTo>
                <a:lnTo>
                  <a:pt x="5346361" y="0"/>
                </a:lnTo>
                <a:lnTo>
                  <a:pt x="5346361" y="2442618"/>
                </a:lnTo>
                <a:lnTo>
                  <a:pt x="0" y="24426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5879707" y="1211414"/>
            <a:ext cx="1979441" cy="469241"/>
          </a:xfrm>
          <a:custGeom>
            <a:avLst/>
            <a:gdLst/>
            <a:ahLst/>
            <a:cxnLst/>
            <a:rect l="l" t="t" r="r" b="b"/>
            <a:pathLst>
              <a:path w="1979441" h="469241">
                <a:moveTo>
                  <a:pt x="0" y="0"/>
                </a:moveTo>
                <a:lnTo>
                  <a:pt x="1979441" y="0"/>
                </a:lnTo>
                <a:lnTo>
                  <a:pt x="1979441" y="469240"/>
                </a:lnTo>
                <a:lnTo>
                  <a:pt x="0" y="4692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EE5A6884-462A-7207-9B38-BD1837061278}"/>
              </a:ext>
            </a:extLst>
          </p:cNvPr>
          <p:cNvSpPr/>
          <p:nvPr/>
        </p:nvSpPr>
        <p:spPr>
          <a:xfrm>
            <a:off x="7308037" y="190500"/>
            <a:ext cx="4152900" cy="8382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C36938D-18CB-6B59-8A62-CA21036EBF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15800" y="952500"/>
            <a:ext cx="5334000" cy="9243164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2A49B81E-251B-BF30-D003-E83D68BD8F46}"/>
              </a:ext>
            </a:extLst>
          </p:cNvPr>
          <p:cNvGrpSpPr/>
          <p:nvPr/>
        </p:nvGrpSpPr>
        <p:grpSpPr>
          <a:xfrm>
            <a:off x="762001" y="1562100"/>
            <a:ext cx="11277600" cy="8034845"/>
            <a:chOff x="5941841" y="2341390"/>
            <a:chExt cx="10479470" cy="5962960"/>
          </a:xfrm>
        </p:grpSpPr>
        <p:sp>
          <p:nvSpPr>
            <p:cNvPr id="20" name="Freeform 8">
              <a:extLst>
                <a:ext uri="{FF2B5EF4-FFF2-40B4-BE49-F238E27FC236}">
                  <a16:creationId xmlns="" xmlns:a16="http://schemas.microsoft.com/office/drawing/2014/main" id="{8720BD9C-79EF-94EE-5759-4359015A416A}"/>
                </a:ext>
              </a:extLst>
            </p:cNvPr>
            <p:cNvSpPr/>
            <p:nvPr/>
          </p:nvSpPr>
          <p:spPr>
            <a:xfrm>
              <a:off x="5941841" y="2341390"/>
              <a:ext cx="10479470" cy="5962960"/>
            </a:xfrm>
            <a:custGeom>
              <a:avLst/>
              <a:gdLst/>
              <a:ahLst/>
              <a:cxnLst/>
              <a:rect l="l" t="t" r="r" b="b"/>
              <a:pathLst>
                <a:path w="5303716" h="4114800">
                  <a:moveTo>
                    <a:pt x="0" y="0"/>
                  </a:moveTo>
                  <a:lnTo>
                    <a:pt x="5303716" y="0"/>
                  </a:lnTo>
                  <a:lnTo>
                    <a:pt x="530371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CE64F1AF-DF62-1B8C-1D2E-A7C1BCFBC6BE}"/>
                </a:ext>
              </a:extLst>
            </p:cNvPr>
            <p:cNvSpPr txBox="1"/>
            <p:nvPr/>
          </p:nvSpPr>
          <p:spPr>
            <a:xfrm>
              <a:off x="6547570" y="2793797"/>
              <a:ext cx="9186774" cy="49441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  <a:spcAft>
                  <a:spcPts val="600"/>
                </a:spcAft>
              </a:pPr>
              <a:r>
                <a:rPr lang="vi-VN" sz="4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 cùng bạn thực hiện</a:t>
              </a:r>
              <a:endParaRPr lang="en-US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742950" indent="-742950" algn="just">
                <a:lnSpc>
                  <a:spcPct val="120000"/>
                </a:lnSpc>
                <a:spcAft>
                  <a:spcPts val="600"/>
                </a:spcAft>
                <a:buAutoNum type="alphaLcPeriod"/>
              </a:pPr>
              <a:r>
                <a:rPr lang="vi-VN" sz="3800" dirty="0"/>
                <a:t>Soạn thảo nội dung bài thơ </a:t>
              </a:r>
              <a:r>
                <a:rPr lang="vi-VN" sz="3800" b="1" dirty="0"/>
                <a:t>Trong giấc mơ buổi sáng</a:t>
              </a:r>
              <a:r>
                <a:rPr lang="vi-VN" sz="3800" dirty="0"/>
                <a:t> </a:t>
              </a:r>
              <a:r>
                <a:rPr lang="en-US" sz="3800" dirty="0" err="1">
                  <a:latin typeface="Arial" panose="020B0604020202020204" pitchFamily="34" charset="0"/>
                  <a:cs typeface="Arial" panose="020B0604020202020204" pitchFamily="34" charset="0"/>
                </a:rPr>
                <a:t>như</a:t>
              </a:r>
              <a:r>
                <a:rPr lang="en-US" sz="3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800" dirty="0">
                  <a:latin typeface="Arial" panose="020B0604020202020204" pitchFamily="34" charset="0"/>
                  <a:cs typeface="Arial" panose="020B0604020202020204" pitchFamily="34" charset="0"/>
                </a:rPr>
                <a:t>hình </a:t>
              </a:r>
              <a:r>
                <a:rPr lang="en-US" sz="3800" dirty="0" err="1">
                  <a:latin typeface="Arial" panose="020B0604020202020204" pitchFamily="34" charset="0"/>
                  <a:cs typeface="Arial" panose="020B0604020202020204" pitchFamily="34" charset="0"/>
                </a:rPr>
                <a:t>bên</a:t>
              </a:r>
              <a:r>
                <a:rPr lang="en-US" sz="38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lang="vi-VN" sz="3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742950" indent="-742950" algn="just">
                <a:lnSpc>
                  <a:spcPct val="120000"/>
                </a:lnSpc>
                <a:spcAft>
                  <a:spcPts val="600"/>
                </a:spcAft>
                <a:buAutoNum type="alphaLcPeriod"/>
              </a:pPr>
              <a:r>
                <a:rPr lang="vi-VN" sz="3800" dirty="0"/>
                <a:t>Định dạng kiểu chữ, phông chữ, cỡ chữ, màu chữ cho bài thơ theo gợi ý ở hình </a:t>
              </a:r>
              <a:r>
                <a:rPr lang="en-US" sz="3800" dirty="0" err="1">
                  <a:latin typeface="Arial" panose="020B0604020202020204" pitchFamily="34" charset="0"/>
                  <a:cs typeface="Arial" panose="020B0604020202020204" pitchFamily="34" charset="0"/>
                </a:rPr>
                <a:t>bên</a:t>
              </a:r>
              <a:r>
                <a:rPr lang="vi-VN" sz="3800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en-US" sz="3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742950" indent="-742950" algn="just">
                <a:lnSpc>
                  <a:spcPct val="120000"/>
                </a:lnSpc>
                <a:spcAft>
                  <a:spcPts val="600"/>
                </a:spcAft>
                <a:buAutoNum type="alphaLcPeriod"/>
              </a:pPr>
              <a:r>
                <a:rPr lang="vi-VN" sz="3800" dirty="0"/>
                <a:t>Lưu tệp với tên </a:t>
              </a:r>
              <a:r>
                <a:rPr lang="vi-VN" sz="3800" b="1" dirty="0"/>
                <a:t>TrongGiacMoBuoiSang</a:t>
              </a:r>
              <a:r>
                <a:rPr lang="vi-VN" sz="3800" dirty="0"/>
                <a:t> vào thư mục của em. Thoát khỏi phần mềm Word</a:t>
              </a:r>
              <a:r>
                <a:rPr lang="en-US" sz="3800" dirty="0"/>
                <a:t>.</a:t>
              </a:r>
              <a:endParaRPr lang="en-US" sz="3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Freeform 13"/>
          <p:cNvSpPr/>
          <p:nvPr/>
        </p:nvSpPr>
        <p:spPr>
          <a:xfrm>
            <a:off x="-2498" y="8738847"/>
            <a:ext cx="1979441" cy="469241"/>
          </a:xfrm>
          <a:custGeom>
            <a:avLst/>
            <a:gdLst/>
            <a:ahLst/>
            <a:cxnLst/>
            <a:rect l="l" t="t" r="r" b="b"/>
            <a:pathLst>
              <a:path w="1979441" h="469241">
                <a:moveTo>
                  <a:pt x="0" y="0"/>
                </a:moveTo>
                <a:lnTo>
                  <a:pt x="1979440" y="0"/>
                </a:lnTo>
                <a:lnTo>
                  <a:pt x="1979440" y="469241"/>
                </a:lnTo>
                <a:lnTo>
                  <a:pt x="0" y="4692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9203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847493" y="808234"/>
            <a:ext cx="16593015" cy="8670532"/>
            <a:chOff x="0" y="0"/>
            <a:chExt cx="4370177" cy="228359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370177" cy="2283597"/>
            </a:xfrm>
            <a:custGeom>
              <a:avLst/>
              <a:gdLst/>
              <a:ahLst/>
              <a:cxnLst/>
              <a:rect l="l" t="t" r="r" b="b"/>
              <a:pathLst>
                <a:path w="4370177" h="2283597">
                  <a:moveTo>
                    <a:pt x="23795" y="0"/>
                  </a:moveTo>
                  <a:lnTo>
                    <a:pt x="4346381" y="0"/>
                  </a:lnTo>
                  <a:cubicBezTo>
                    <a:pt x="4352692" y="0"/>
                    <a:pt x="4358745" y="2507"/>
                    <a:pt x="4363207" y="6970"/>
                  </a:cubicBezTo>
                  <a:cubicBezTo>
                    <a:pt x="4367670" y="11432"/>
                    <a:pt x="4370177" y="17484"/>
                    <a:pt x="4370177" y="23795"/>
                  </a:cubicBezTo>
                  <a:lnTo>
                    <a:pt x="4370177" y="2259802"/>
                  </a:lnTo>
                  <a:cubicBezTo>
                    <a:pt x="4370177" y="2266113"/>
                    <a:pt x="4367670" y="2272165"/>
                    <a:pt x="4363207" y="2276628"/>
                  </a:cubicBezTo>
                  <a:cubicBezTo>
                    <a:pt x="4358745" y="2281090"/>
                    <a:pt x="4352692" y="2283597"/>
                    <a:pt x="4346381" y="2283597"/>
                  </a:cubicBezTo>
                  <a:lnTo>
                    <a:pt x="23795" y="2283597"/>
                  </a:lnTo>
                  <a:cubicBezTo>
                    <a:pt x="17484" y="2283597"/>
                    <a:pt x="11432" y="2281090"/>
                    <a:pt x="6970" y="2276628"/>
                  </a:cubicBezTo>
                  <a:cubicBezTo>
                    <a:pt x="2507" y="2272165"/>
                    <a:pt x="0" y="2266113"/>
                    <a:pt x="0" y="2259802"/>
                  </a:cubicBezTo>
                  <a:lnTo>
                    <a:pt x="0" y="23795"/>
                  </a:lnTo>
                  <a:cubicBezTo>
                    <a:pt x="0" y="17484"/>
                    <a:pt x="2507" y="11432"/>
                    <a:pt x="6970" y="6970"/>
                  </a:cubicBezTo>
                  <a:cubicBezTo>
                    <a:pt x="11432" y="2507"/>
                    <a:pt x="17484" y="0"/>
                    <a:pt x="23795" y="0"/>
                  </a:cubicBezTo>
                  <a:close/>
                </a:path>
              </a:pathLst>
            </a:custGeom>
            <a:solidFill>
              <a:srgbClr val="FAFAF8">
                <a:alpha val="8000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76200"/>
              <a:ext cx="4370177" cy="23597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072957" y="1016912"/>
            <a:ext cx="10246300" cy="12427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88"/>
              </a:lnSpc>
            </a:pPr>
            <a:r>
              <a:rPr lang="en-US" sz="6400" b="1" dirty="0">
                <a:solidFill>
                  <a:srgbClr val="BE6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752600" y="2417527"/>
            <a:ext cx="14935200" cy="6535973"/>
            <a:chOff x="-35827" y="-76200"/>
            <a:chExt cx="3654973" cy="1369100"/>
          </a:xfrm>
        </p:grpSpPr>
        <p:sp>
          <p:nvSpPr>
            <p:cNvPr id="8" name="Freeform 8"/>
            <p:cNvSpPr/>
            <p:nvPr/>
          </p:nvSpPr>
          <p:spPr>
            <a:xfrm>
              <a:off x="-35827" y="15962"/>
              <a:ext cx="3654973" cy="1213091"/>
            </a:xfrm>
            <a:custGeom>
              <a:avLst/>
              <a:gdLst/>
              <a:ahLst/>
              <a:cxnLst/>
              <a:rect l="l" t="t" r="r" b="b"/>
              <a:pathLst>
                <a:path w="3619146" h="1292900">
                  <a:moveTo>
                    <a:pt x="28733" y="0"/>
                  </a:moveTo>
                  <a:lnTo>
                    <a:pt x="3590412" y="0"/>
                  </a:lnTo>
                  <a:cubicBezTo>
                    <a:pt x="3598033" y="0"/>
                    <a:pt x="3605342" y="3027"/>
                    <a:pt x="3610730" y="8416"/>
                  </a:cubicBezTo>
                  <a:cubicBezTo>
                    <a:pt x="3616118" y="13804"/>
                    <a:pt x="3619146" y="21113"/>
                    <a:pt x="3619146" y="28733"/>
                  </a:cubicBezTo>
                  <a:lnTo>
                    <a:pt x="3619146" y="1264167"/>
                  </a:lnTo>
                  <a:cubicBezTo>
                    <a:pt x="3619146" y="1271787"/>
                    <a:pt x="3616118" y="1279095"/>
                    <a:pt x="3610730" y="1284484"/>
                  </a:cubicBezTo>
                  <a:cubicBezTo>
                    <a:pt x="3605342" y="1289873"/>
                    <a:pt x="3598033" y="1292900"/>
                    <a:pt x="3590412" y="1292900"/>
                  </a:cubicBezTo>
                  <a:lnTo>
                    <a:pt x="28733" y="1292900"/>
                  </a:lnTo>
                  <a:cubicBezTo>
                    <a:pt x="21113" y="1292900"/>
                    <a:pt x="13804" y="1289873"/>
                    <a:pt x="8416" y="1284484"/>
                  </a:cubicBezTo>
                  <a:cubicBezTo>
                    <a:pt x="3027" y="1279095"/>
                    <a:pt x="0" y="1271787"/>
                    <a:pt x="0" y="1264167"/>
                  </a:cubicBezTo>
                  <a:lnTo>
                    <a:pt x="0" y="28733"/>
                  </a:lnTo>
                  <a:cubicBezTo>
                    <a:pt x="0" y="21113"/>
                    <a:pt x="3027" y="13804"/>
                    <a:pt x="8416" y="8416"/>
                  </a:cubicBezTo>
                  <a:cubicBezTo>
                    <a:pt x="13804" y="3027"/>
                    <a:pt x="21113" y="0"/>
                    <a:pt x="28733" y="0"/>
                  </a:cubicBezTo>
                  <a:close/>
                </a:path>
              </a:pathLst>
            </a:custGeom>
            <a:solidFill>
              <a:srgbClr val="FDD07E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76200"/>
              <a:ext cx="3619146" cy="1369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047665" y="2624958"/>
            <a:ext cx="14411534" cy="6023742"/>
            <a:chOff x="-98288" y="-76200"/>
            <a:chExt cx="3566109" cy="1220031"/>
          </a:xfrm>
        </p:grpSpPr>
        <p:sp>
          <p:nvSpPr>
            <p:cNvPr id="11" name="Freeform 11"/>
            <p:cNvSpPr/>
            <p:nvPr/>
          </p:nvSpPr>
          <p:spPr>
            <a:xfrm>
              <a:off x="-98288" y="48065"/>
              <a:ext cx="3566109" cy="1018599"/>
            </a:xfrm>
            <a:custGeom>
              <a:avLst/>
              <a:gdLst/>
              <a:ahLst/>
              <a:cxnLst/>
              <a:rect l="l" t="t" r="r" b="b"/>
              <a:pathLst>
                <a:path w="3447428" h="1143831">
                  <a:moveTo>
                    <a:pt x="30165" y="0"/>
                  </a:moveTo>
                  <a:lnTo>
                    <a:pt x="3417264" y="0"/>
                  </a:lnTo>
                  <a:cubicBezTo>
                    <a:pt x="3433923" y="0"/>
                    <a:pt x="3447428" y="13505"/>
                    <a:pt x="3447428" y="30165"/>
                  </a:cubicBezTo>
                  <a:lnTo>
                    <a:pt x="3447428" y="1113666"/>
                  </a:lnTo>
                  <a:cubicBezTo>
                    <a:pt x="3447428" y="1121666"/>
                    <a:pt x="3444250" y="1129339"/>
                    <a:pt x="3438593" y="1134996"/>
                  </a:cubicBezTo>
                  <a:cubicBezTo>
                    <a:pt x="3432936" y="1140653"/>
                    <a:pt x="3425264" y="1143831"/>
                    <a:pt x="3417264" y="1143831"/>
                  </a:cubicBezTo>
                  <a:lnTo>
                    <a:pt x="30165" y="1143831"/>
                  </a:lnTo>
                  <a:cubicBezTo>
                    <a:pt x="22164" y="1143831"/>
                    <a:pt x="14492" y="1140653"/>
                    <a:pt x="8835" y="1134996"/>
                  </a:cubicBezTo>
                  <a:cubicBezTo>
                    <a:pt x="3178" y="1129339"/>
                    <a:pt x="0" y="1121666"/>
                    <a:pt x="0" y="1113666"/>
                  </a:cubicBezTo>
                  <a:lnTo>
                    <a:pt x="0" y="30165"/>
                  </a:lnTo>
                  <a:cubicBezTo>
                    <a:pt x="0" y="22164"/>
                    <a:pt x="3178" y="14492"/>
                    <a:pt x="8835" y="8835"/>
                  </a:cubicBezTo>
                  <a:cubicBezTo>
                    <a:pt x="14492" y="3178"/>
                    <a:pt x="22164" y="0"/>
                    <a:pt x="30165" y="0"/>
                  </a:cubicBezTo>
                  <a:close/>
                </a:path>
              </a:pathLst>
            </a:custGeom>
            <a:solidFill>
              <a:srgbClr val="FAFAF8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76200"/>
              <a:ext cx="3447428" cy="12200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315543" y="2320104"/>
            <a:ext cx="2406968" cy="1212478"/>
          </a:xfrm>
          <a:custGeom>
            <a:avLst/>
            <a:gdLst/>
            <a:ahLst/>
            <a:cxnLst/>
            <a:rect l="l" t="t" r="r" b="b"/>
            <a:pathLst>
              <a:path w="2406968" h="1212478">
                <a:moveTo>
                  <a:pt x="0" y="0"/>
                </a:moveTo>
                <a:lnTo>
                  <a:pt x="2406968" y="0"/>
                </a:lnTo>
                <a:lnTo>
                  <a:pt x="2406968" y="1212477"/>
                </a:lnTo>
                <a:lnTo>
                  <a:pt x="0" y="12124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21017"/>
            </a:stretch>
          </a:blipFill>
        </p:spPr>
      </p:sp>
      <p:sp>
        <p:nvSpPr>
          <p:cNvPr id="22" name="Freeform 22"/>
          <p:cNvSpPr/>
          <p:nvPr/>
        </p:nvSpPr>
        <p:spPr>
          <a:xfrm flipH="1">
            <a:off x="15853508" y="8690312"/>
            <a:ext cx="2115177" cy="1065492"/>
          </a:xfrm>
          <a:custGeom>
            <a:avLst/>
            <a:gdLst/>
            <a:ahLst/>
            <a:cxnLst/>
            <a:rect l="l" t="t" r="r" b="b"/>
            <a:pathLst>
              <a:path w="2115177" h="1065492">
                <a:moveTo>
                  <a:pt x="2115178" y="0"/>
                </a:moveTo>
                <a:lnTo>
                  <a:pt x="0" y="0"/>
                </a:lnTo>
                <a:lnTo>
                  <a:pt x="0" y="1065492"/>
                </a:lnTo>
                <a:lnTo>
                  <a:pt x="2115178" y="1065492"/>
                </a:lnTo>
                <a:lnTo>
                  <a:pt x="2115178" y="0"/>
                </a:lnTo>
                <a:close/>
              </a:path>
            </a:pathLst>
          </a:custGeom>
          <a:blipFill>
            <a:blip r:embed="rId2"/>
            <a:stretch>
              <a:fillRect r="-21017"/>
            </a:stretch>
          </a:blipFill>
        </p:spPr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245256F-24C9-AE47-A9B7-10A98240BEE3}"/>
              </a:ext>
            </a:extLst>
          </p:cNvPr>
          <p:cNvSpPr txBox="1"/>
          <p:nvPr/>
        </p:nvSpPr>
        <p:spPr>
          <a:xfrm>
            <a:off x="2057400" y="4160825"/>
            <a:ext cx="14411534" cy="28114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0" indent="-390525" algn="just">
              <a:lnSpc>
                <a:spcPct val="130000"/>
              </a:lnSpc>
              <a:spcAft>
                <a:spcPts val="600"/>
              </a:spcAft>
              <a:tabLst>
                <a:tab pos="1204913" algn="l"/>
              </a:tabLst>
            </a:pPr>
            <a:r>
              <a:rPr lang="vi-VN" sz="4400" dirty="0">
                <a:solidFill>
                  <a:schemeClr val="tx1"/>
                </a:solidFill>
              </a:rPr>
              <a:t>Các bước định dạng kí tự trong văn bản: </a:t>
            </a:r>
            <a:endParaRPr lang="en-US" sz="4400" dirty="0">
              <a:solidFill>
                <a:schemeClr val="tx1"/>
              </a:solidFill>
            </a:endParaRPr>
          </a:p>
          <a:p>
            <a:pPr marL="508000" algn="just">
              <a:lnSpc>
                <a:spcPct val="130000"/>
              </a:lnSpc>
              <a:spcAft>
                <a:spcPts val="600"/>
              </a:spcAft>
              <a:buAutoNum type="arabicPeriod"/>
              <a:tabLst>
                <a:tab pos="1204913" algn="l"/>
              </a:tabLst>
            </a:pPr>
            <a:r>
              <a:rPr lang="en-US" sz="4400" dirty="0">
                <a:solidFill>
                  <a:schemeClr val="tx1"/>
                </a:solidFill>
              </a:rPr>
              <a:t>  </a:t>
            </a:r>
            <a:r>
              <a:rPr lang="vi-VN" sz="4400" dirty="0">
                <a:solidFill>
                  <a:schemeClr val="tx1"/>
                </a:solidFill>
              </a:rPr>
              <a:t>Chọn khối văn bản cần định dạng;</a:t>
            </a:r>
            <a:endParaRPr lang="en-US" sz="4400" dirty="0">
              <a:solidFill>
                <a:schemeClr val="tx1"/>
              </a:solidFill>
            </a:endParaRPr>
          </a:p>
          <a:p>
            <a:pPr marL="508000" algn="just">
              <a:lnSpc>
                <a:spcPct val="130000"/>
              </a:lnSpc>
              <a:spcAft>
                <a:spcPts val="600"/>
              </a:spcAft>
              <a:buAutoNum type="arabicPeriod"/>
              <a:tabLst>
                <a:tab pos="1204913" algn="l"/>
              </a:tabLst>
            </a:pPr>
            <a:r>
              <a:rPr lang="en-US" sz="4400" dirty="0">
                <a:solidFill>
                  <a:schemeClr val="tx1"/>
                </a:solidFill>
              </a:rPr>
              <a:t>  </a:t>
            </a:r>
            <a:r>
              <a:rPr lang="vi-VN" sz="4400" dirty="0">
                <a:solidFill>
                  <a:schemeClr val="tx1"/>
                </a:solidFill>
              </a:rPr>
              <a:t>Chọn kiểu/phông/cỡ/màu chữ trong </a:t>
            </a:r>
            <a:r>
              <a:rPr lang="en-US" sz="4400" dirty="0" err="1">
                <a:solidFill>
                  <a:schemeClr val="tx1"/>
                </a:solidFill>
              </a:rPr>
              <a:t>nhóm</a:t>
            </a:r>
            <a:r>
              <a:rPr lang="vi-VN" sz="4400" dirty="0">
                <a:solidFill>
                  <a:schemeClr val="tx1"/>
                </a:solidFill>
              </a:rPr>
              <a:t> lệnh Font.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</TotalTime>
  <Words>437</Words>
  <Application>Microsoft Office PowerPoint</Application>
  <PresentationFormat>Custom</PresentationFormat>
  <Paragraphs>56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Arial Bold</vt:lpstr>
      <vt:lpstr>Tahoma</vt:lpstr>
      <vt:lpstr>เอฟซี โอนิกิริ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Agenda Presentation in Colorful Illustrative Style</dc:title>
  <dc:creator>Admin</dc:creator>
  <cp:lastModifiedBy>MinhThangPC.VN</cp:lastModifiedBy>
  <cp:revision>32</cp:revision>
  <dcterms:created xsi:type="dcterms:W3CDTF">2006-08-16T00:00:00Z</dcterms:created>
  <dcterms:modified xsi:type="dcterms:W3CDTF">2024-11-27T09:21:09Z</dcterms:modified>
  <dc:identifier>DAGEvgh5pV8</dc:identifier>
</cp:coreProperties>
</file>