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96" r:id="rId2"/>
    <p:sldId id="279" r:id="rId3"/>
    <p:sldId id="257" r:id="rId4"/>
    <p:sldId id="280" r:id="rId5"/>
    <p:sldId id="258" r:id="rId6"/>
    <p:sldId id="288" r:id="rId7"/>
    <p:sldId id="291" r:id="rId8"/>
    <p:sldId id="292" r:id="rId9"/>
    <p:sldId id="285" r:id="rId10"/>
    <p:sldId id="293" r:id="rId11"/>
    <p:sldId id="265" r:id="rId12"/>
    <p:sldId id="294" r:id="rId13"/>
    <p:sldId id="264" r:id="rId14"/>
    <p:sldId id="256" r:id="rId15"/>
  </p:sldIdLst>
  <p:sldSz cx="12192000" cy="6858000"/>
  <p:notesSz cx="6858000" cy="9144000"/>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a:srgbClr val="CC00CC"/>
    <a:srgbClr val="3333CC"/>
    <a:srgbClr val="FFCCFF"/>
    <a:srgbClr val="9900CC"/>
    <a:srgbClr val="FF99FF"/>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9" autoAdjust="0"/>
    <p:restoredTop sz="94660"/>
  </p:normalViewPr>
  <p:slideViewPr>
    <p:cSldViewPr snapToGrid="0">
      <p:cViewPr varScale="1">
        <p:scale>
          <a:sx n="82" d="100"/>
          <a:sy n="82" d="100"/>
        </p:scale>
        <p:origin x="-96"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5F4FDC-8EDA-4E12-A984-D921FC89B3E0}" type="datetimeFigureOut">
              <a:rPr lang="en-US" smtClean="0"/>
              <a:t>11/8/2023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E3425FF-973D-4C53-A502-09D03FCE6BBE}" type="slidenum">
              <a:rPr lang="en-US" smtClean="0"/>
              <a:t>‹#›</a:t>
            </a:fld>
            <a:endParaRPr lang="en-US"/>
          </a:p>
        </p:txBody>
      </p:sp>
    </p:spTree>
    <p:extLst>
      <p:ext uri="{BB962C8B-B14F-4D97-AF65-F5344CB8AC3E}">
        <p14:creationId xmlns:p14="http://schemas.microsoft.com/office/powerpoint/2010/main" val="42425220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27f6d2a4227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27f6d2a4227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1" name="Google Shape;81;g27f6d2a4227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ECA2CF3-161D-4290-9691-8A065EC2791C}" type="datetimeFigureOut">
              <a:rPr lang="en-US" smtClean="0"/>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280240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CA2CF3-161D-4290-9691-8A065EC2791C}" type="datetimeFigureOut">
              <a:rPr lang="en-US" smtClean="0"/>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631064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CA2CF3-161D-4290-9691-8A065EC2791C}" type="datetimeFigureOut">
              <a:rPr lang="en-US" smtClean="0"/>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093999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CA2CF3-161D-4290-9691-8A065EC2791C}" type="datetimeFigureOut">
              <a:rPr lang="en-US" smtClean="0"/>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4010976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CA2CF3-161D-4290-9691-8A065EC2791C}" type="datetimeFigureOut">
              <a:rPr lang="en-US" smtClean="0"/>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748312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ECA2CF3-161D-4290-9691-8A065EC2791C}" type="datetimeFigureOut">
              <a:rPr lang="en-US" smtClean="0"/>
              <a:t>11/8/2023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2958411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ECA2CF3-161D-4290-9691-8A065EC2791C}" type="datetimeFigureOut">
              <a:rPr lang="en-US" smtClean="0"/>
              <a:t>11/8/2023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2186831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ECA2CF3-161D-4290-9691-8A065EC2791C}" type="datetimeFigureOut">
              <a:rPr lang="en-US" smtClean="0"/>
              <a:t>11/8/2023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2658981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CA2CF3-161D-4290-9691-8A065EC2791C}" type="datetimeFigureOut">
              <a:rPr lang="en-US" smtClean="0"/>
              <a:t>11/8/2023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019267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CA2CF3-161D-4290-9691-8A065EC2791C}" type="datetimeFigureOut">
              <a:rPr lang="en-US" smtClean="0"/>
              <a:t>11/8/2023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4165855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CA2CF3-161D-4290-9691-8A065EC2791C}" type="datetimeFigureOut">
              <a:rPr lang="en-US" smtClean="0"/>
              <a:t>11/8/2023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250373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CA2CF3-161D-4290-9691-8A065EC2791C}" type="datetimeFigureOut">
              <a:rPr lang="en-US" smtClean="0"/>
              <a:t>11/8/2023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0DA1D9-76DF-4E13-9ADB-F9C797BBD937}" type="slidenum">
              <a:rPr lang="en-US" smtClean="0"/>
              <a:t>‹#›</a:t>
            </a:fld>
            <a:endParaRPr lang="en-US"/>
          </a:p>
        </p:txBody>
      </p:sp>
    </p:spTree>
    <p:extLst>
      <p:ext uri="{BB962C8B-B14F-4D97-AF65-F5344CB8AC3E}">
        <p14:creationId xmlns:p14="http://schemas.microsoft.com/office/powerpoint/2010/main" val="37165583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14.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g27f6d2a4227_0_0"/>
          <p:cNvSpPr txBox="1">
            <a:spLocks noGrp="1"/>
          </p:cNvSpPr>
          <p:nvPr>
            <p:ph type="ctrTitle"/>
          </p:nvPr>
        </p:nvSpPr>
        <p:spPr>
          <a:xfrm>
            <a:off x="365759" y="2166364"/>
            <a:ext cx="11471700" cy="17394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b="1" dirty="0">
                <a:solidFill>
                  <a:srgbClr val="FF0000"/>
                </a:solidFill>
              </a:rPr>
              <a:t>TIN HỌC </a:t>
            </a:r>
            <a:r>
              <a:rPr lang="en-US" b="1" dirty="0" smtClean="0">
                <a:solidFill>
                  <a:srgbClr val="FF0000"/>
                </a:solidFill>
              </a:rPr>
              <a:t>3 </a:t>
            </a:r>
            <a:r>
              <a:rPr lang="en-US" b="1" dirty="0">
                <a:solidFill>
                  <a:srgbClr val="FF0000"/>
                </a:solidFill>
              </a:rPr>
              <a:t>– TUẦN </a:t>
            </a:r>
            <a:r>
              <a:rPr lang="en-US" b="1" dirty="0" smtClean="0">
                <a:solidFill>
                  <a:srgbClr val="FF0000"/>
                </a:solidFill>
              </a:rPr>
              <a:t>11</a:t>
            </a:r>
            <a:endParaRPr dirty="0"/>
          </a:p>
        </p:txBody>
      </p:sp>
      <p:sp>
        <p:nvSpPr>
          <p:cNvPr id="84" name="Google Shape;84;g27f6d2a4227_0_0"/>
          <p:cNvSpPr txBox="1">
            <a:spLocks noGrp="1"/>
          </p:cNvSpPr>
          <p:nvPr>
            <p:ph type="subTitle" idx="1"/>
          </p:nvPr>
        </p:nvSpPr>
        <p:spPr>
          <a:xfrm>
            <a:off x="1524000" y="3996250"/>
            <a:ext cx="9144000" cy="1309200"/>
          </a:xfrm>
          <a:prstGeom prst="rect">
            <a:avLst/>
          </a:prstGeom>
        </p:spPr>
        <p:txBody>
          <a:bodyPr spcFirstLastPara="1" wrap="square" lIns="91425" tIns="45700" rIns="91425" bIns="45700" anchor="t" anchorCtr="0">
            <a:normAutofit/>
          </a:bodyPr>
          <a:lstStyle/>
          <a:p>
            <a:pPr marL="0" lvl="0" indent="0" algn="ctr" rtl="0">
              <a:spcBef>
                <a:spcPts val="1200"/>
              </a:spcBef>
              <a:spcAft>
                <a:spcPts val="200"/>
              </a:spcAft>
              <a:buNone/>
            </a:pPr>
            <a:endParaRPr/>
          </a:p>
        </p:txBody>
      </p:sp>
    </p:spTree>
    <p:extLst>
      <p:ext uri="{BB962C8B-B14F-4D97-AF65-F5344CB8AC3E}">
        <p14:creationId xmlns:p14="http://schemas.microsoft.com/office/powerpoint/2010/main" val="4068316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307515" y="319711"/>
            <a:ext cx="3640665" cy="767548"/>
          </a:xfrm>
          <a:prstGeom prst="rect">
            <a:avLst/>
          </a:prstGeom>
        </p:spPr>
      </p:pic>
      <p:sp>
        <p:nvSpPr>
          <p:cNvPr id="9" name="Rectangle 8"/>
          <p:cNvSpPr/>
          <p:nvPr/>
        </p:nvSpPr>
        <p:spPr>
          <a:xfrm>
            <a:off x="1089429" y="1322408"/>
            <a:ext cx="5477626" cy="1092607"/>
          </a:xfrm>
          <a:prstGeom prst="rect">
            <a:avLst/>
          </a:prstGeom>
        </p:spPr>
        <p:txBody>
          <a:bodyPr wrap="square">
            <a:spAutoFit/>
          </a:bodyPr>
          <a:lstStyle/>
          <a:p>
            <a:pPr marL="342900" indent="-342900" algn="just">
              <a:lnSpc>
                <a:spcPct val="120000"/>
              </a:lnSpc>
              <a:buFont typeface="Wingdings" panose="05000000000000000000" pitchFamily="2" charset="2"/>
              <a:buChar char="v"/>
            </a:pPr>
            <a:r>
              <a:rPr lang="en-US" sz="2400" b="1" dirty="0" smtClean="0">
                <a:solidFill>
                  <a:srgbClr val="FF0000"/>
                </a:solidFill>
              </a:rPr>
              <a:t> </a:t>
            </a:r>
            <a:r>
              <a:rPr lang="en-US" sz="2600" b="1" dirty="0" err="1" smtClean="0">
                <a:solidFill>
                  <a:srgbClr val="FF0000"/>
                </a:solidFill>
                <a:latin typeface="Arial" panose="020B0604020202020204" pitchFamily="34" charset="0"/>
                <a:cs typeface="Arial" panose="020B0604020202020204" pitchFamily="34" charset="0"/>
              </a:rPr>
              <a:t>Bắn</a:t>
            </a:r>
            <a:r>
              <a:rPr lang="en-US" sz="2600" b="1" dirty="0" smtClean="0">
                <a:solidFill>
                  <a:srgbClr val="FF0000"/>
                </a:solidFill>
                <a:latin typeface="Arial" panose="020B0604020202020204" pitchFamily="34" charset="0"/>
                <a:cs typeface="Arial" panose="020B0604020202020204" pitchFamily="34" charset="0"/>
              </a:rPr>
              <a:t> </a:t>
            </a:r>
            <a:r>
              <a:rPr lang="en-US" sz="2600" b="1" dirty="0" err="1" smtClean="0">
                <a:solidFill>
                  <a:srgbClr val="FF0000"/>
                </a:solidFill>
                <a:latin typeface="Arial" panose="020B0604020202020204" pitchFamily="34" charset="0"/>
                <a:cs typeface="Arial" panose="020B0604020202020204" pitchFamily="34" charset="0"/>
              </a:rPr>
              <a:t>thiên</a:t>
            </a:r>
            <a:r>
              <a:rPr lang="en-US" sz="2600" b="1" dirty="0" smtClean="0">
                <a:solidFill>
                  <a:srgbClr val="FF0000"/>
                </a:solidFill>
                <a:latin typeface="Arial" panose="020B0604020202020204" pitchFamily="34" charset="0"/>
                <a:cs typeface="Arial" panose="020B0604020202020204" pitchFamily="34" charset="0"/>
              </a:rPr>
              <a:t> </a:t>
            </a:r>
            <a:r>
              <a:rPr lang="en-US" sz="2600" b="1" dirty="0" err="1" smtClean="0">
                <a:solidFill>
                  <a:srgbClr val="FF0000"/>
                </a:solidFill>
                <a:latin typeface="Arial" panose="020B0604020202020204" pitchFamily="34" charset="0"/>
                <a:cs typeface="Arial" panose="020B0604020202020204" pitchFamily="34" charset="0"/>
              </a:rPr>
              <a:t>thạch</a:t>
            </a:r>
            <a:endParaRPr lang="en-US" sz="2600" b="1" dirty="0" smtClean="0">
              <a:solidFill>
                <a:srgbClr val="FF0000"/>
              </a:solidFill>
              <a:latin typeface="Arial" panose="020B0604020202020204" pitchFamily="34" charset="0"/>
              <a:cs typeface="Arial" panose="020B0604020202020204" pitchFamily="34" charset="0"/>
            </a:endParaRPr>
          </a:p>
          <a:p>
            <a:pPr algn="just">
              <a:lnSpc>
                <a:spcPct val="120000"/>
              </a:lnSpc>
              <a:spcBef>
                <a:spcPts val="600"/>
              </a:spcBef>
            </a:pPr>
            <a:r>
              <a:rPr lang="en-US" sz="2400" b="1" dirty="0">
                <a:solidFill>
                  <a:srgbClr val="3333CC"/>
                </a:solidFill>
                <a:latin typeface="Arial" panose="020B0604020202020204" pitchFamily="34" charset="0"/>
                <a:cs typeface="Arial" panose="020B0604020202020204" pitchFamily="34" charset="0"/>
              </a:rPr>
              <a:t> </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Em</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thực</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hiện</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các</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bước</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sau</a:t>
            </a:r>
            <a:r>
              <a:rPr lang="en-US" sz="2400" b="1" dirty="0" smtClean="0">
                <a:solidFill>
                  <a:srgbClr val="3333CC"/>
                </a:solidFill>
                <a:latin typeface="Arial" panose="020B0604020202020204" pitchFamily="34" charset="0"/>
                <a:cs typeface="Arial" panose="020B0604020202020204" pitchFamily="34" charset="0"/>
              </a:rPr>
              <a:t>:</a:t>
            </a:r>
            <a:endParaRPr lang="en-US" sz="2400" b="1" dirty="0" smtClean="0">
              <a:solidFill>
                <a:srgbClr val="FF0000"/>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stretch>
            <a:fillRect/>
          </a:stretch>
        </p:blipFill>
        <p:spPr>
          <a:xfrm>
            <a:off x="1089429" y="2565691"/>
            <a:ext cx="9801225" cy="3333750"/>
          </a:xfrm>
          <a:prstGeom prst="rect">
            <a:avLst/>
          </a:prstGeom>
        </p:spPr>
      </p:pic>
    </p:spTree>
    <p:extLst>
      <p:ext uri="{BB962C8B-B14F-4D97-AF65-F5344CB8AC3E}">
        <p14:creationId xmlns:p14="http://schemas.microsoft.com/office/powerpoint/2010/main" val="3798673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298651" y="293788"/>
            <a:ext cx="3657995" cy="761201"/>
          </a:xfrm>
          <a:prstGeom prst="rect">
            <a:avLst/>
          </a:prstGeom>
        </p:spPr>
      </p:pic>
      <p:sp>
        <p:nvSpPr>
          <p:cNvPr id="6" name="Rectangle 5"/>
          <p:cNvSpPr/>
          <p:nvPr/>
        </p:nvSpPr>
        <p:spPr>
          <a:xfrm>
            <a:off x="1089429" y="1542574"/>
            <a:ext cx="9801225" cy="535531"/>
          </a:xfrm>
          <a:prstGeom prst="rect">
            <a:avLst/>
          </a:prstGeom>
        </p:spPr>
        <p:txBody>
          <a:bodyPr wrap="square">
            <a:spAutoFit/>
          </a:bodyPr>
          <a:lstStyle/>
          <a:p>
            <a:pPr marL="342900" indent="-342900" algn="just">
              <a:lnSpc>
                <a:spcPct val="120000"/>
              </a:lnSpc>
              <a:buFont typeface="Wingdings" panose="05000000000000000000" pitchFamily="2" charset="2"/>
              <a:buChar char="v"/>
            </a:pPr>
            <a:r>
              <a:rPr lang="en-US" sz="2400" b="1" dirty="0" smtClean="0">
                <a:solidFill>
                  <a:srgbClr val="FF0000"/>
                </a:solidFill>
              </a:rPr>
              <a:t> </a:t>
            </a:r>
            <a:r>
              <a:rPr lang="en-US" sz="2400" b="1" dirty="0" err="1" smtClean="0">
                <a:solidFill>
                  <a:srgbClr val="3333CC"/>
                </a:solidFill>
                <a:latin typeface="Arial" panose="020B0604020202020204" pitchFamily="34" charset="0"/>
                <a:cs typeface="Arial" panose="020B0604020202020204" pitchFamily="34" charset="0"/>
              </a:rPr>
              <a:t>Để</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chơi</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gõ</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chữ</a:t>
            </a:r>
            <a:r>
              <a:rPr lang="en-US" sz="2400" b="1" dirty="0" smtClean="0">
                <a:solidFill>
                  <a:srgbClr val="3333CC"/>
                </a:solidFill>
                <a:latin typeface="Arial" panose="020B0604020202020204" pitchFamily="34" charset="0"/>
                <a:cs typeface="Arial" panose="020B0604020202020204" pitchFamily="34" charset="0"/>
              </a:rPr>
              <a:t> ở </a:t>
            </a:r>
            <a:r>
              <a:rPr lang="en-US" sz="2400" b="1" dirty="0" err="1" smtClean="0">
                <a:solidFill>
                  <a:srgbClr val="3333CC"/>
                </a:solidFill>
                <a:latin typeface="Arial" panose="020B0604020202020204" pitchFamily="34" charset="0"/>
                <a:cs typeface="Arial" panose="020B0604020202020204" pitchFamily="34" charset="0"/>
              </a:rPr>
              <a:t>mức</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trung</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bình</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em</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thực</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hiện</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các</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bước</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sau</a:t>
            </a:r>
            <a:r>
              <a:rPr lang="en-US" sz="2400" b="1" dirty="0" smtClean="0">
                <a:solidFill>
                  <a:srgbClr val="3333CC"/>
                </a:solidFill>
                <a:latin typeface="Arial" panose="020B0604020202020204" pitchFamily="34" charset="0"/>
                <a:cs typeface="Arial" panose="020B0604020202020204" pitchFamily="34" charset="0"/>
              </a:rPr>
              <a:t>:</a:t>
            </a:r>
          </a:p>
        </p:txBody>
      </p:sp>
      <p:pic>
        <p:nvPicPr>
          <p:cNvPr id="2" name="Picture 1"/>
          <p:cNvPicPr>
            <a:picLocks noChangeAspect="1"/>
          </p:cNvPicPr>
          <p:nvPr/>
        </p:nvPicPr>
        <p:blipFill>
          <a:blip r:embed="rId3"/>
          <a:stretch>
            <a:fillRect/>
          </a:stretch>
        </p:blipFill>
        <p:spPr>
          <a:xfrm>
            <a:off x="1089429" y="2078104"/>
            <a:ext cx="9865592" cy="3858671"/>
          </a:xfrm>
          <a:prstGeom prst="rect">
            <a:avLst/>
          </a:prstGeom>
        </p:spPr>
      </p:pic>
      <p:sp>
        <p:nvSpPr>
          <p:cNvPr id="8" name="Rectangle 7"/>
          <p:cNvSpPr/>
          <p:nvPr/>
        </p:nvSpPr>
        <p:spPr>
          <a:xfrm>
            <a:off x="914282" y="5830246"/>
            <a:ext cx="10645372" cy="535531"/>
          </a:xfrm>
          <a:prstGeom prst="rect">
            <a:avLst/>
          </a:prstGeom>
        </p:spPr>
        <p:txBody>
          <a:bodyPr wrap="square">
            <a:spAutoFit/>
          </a:bodyPr>
          <a:lstStyle/>
          <a:p>
            <a:pPr algn="just">
              <a:lnSpc>
                <a:spcPct val="120000"/>
              </a:lnSpc>
            </a:pPr>
            <a:r>
              <a:rPr lang="en-US" sz="2400" i="1" dirty="0" err="1">
                <a:solidFill>
                  <a:srgbClr val="002060"/>
                </a:solidFill>
              </a:rPr>
              <a:t>C</a:t>
            </a:r>
            <a:r>
              <a:rPr lang="en-US" sz="2400" i="1" dirty="0" err="1" smtClean="0">
                <a:solidFill>
                  <a:srgbClr val="002060"/>
                </a:solidFill>
              </a:rPr>
              <a:t>hú</a:t>
            </a:r>
            <a:r>
              <a:rPr lang="en-US" sz="2400" i="1" dirty="0" smtClean="0">
                <a:solidFill>
                  <a:srgbClr val="002060"/>
                </a:solidFill>
              </a:rPr>
              <a:t> ý </a:t>
            </a:r>
            <a:r>
              <a:rPr lang="en-US" sz="2400" i="1" dirty="0" err="1" smtClean="0">
                <a:solidFill>
                  <a:srgbClr val="002060"/>
                </a:solidFill>
              </a:rPr>
              <a:t>để</a:t>
            </a:r>
            <a:r>
              <a:rPr lang="en-US" sz="2400" i="1" dirty="0" smtClean="0">
                <a:solidFill>
                  <a:srgbClr val="002060"/>
                </a:solidFill>
              </a:rPr>
              <a:t> </a:t>
            </a:r>
            <a:r>
              <a:rPr lang="en-US" sz="2400" i="1" dirty="0" err="1" smtClean="0">
                <a:solidFill>
                  <a:srgbClr val="002060"/>
                </a:solidFill>
              </a:rPr>
              <a:t>thoát</a:t>
            </a:r>
            <a:r>
              <a:rPr lang="en-US" sz="2400" i="1" dirty="0" smtClean="0">
                <a:solidFill>
                  <a:srgbClr val="002060"/>
                </a:solidFill>
              </a:rPr>
              <a:t> </a:t>
            </a:r>
            <a:r>
              <a:rPr lang="en-US" sz="2400" i="1" dirty="0" err="1" smtClean="0">
                <a:solidFill>
                  <a:srgbClr val="002060"/>
                </a:solidFill>
              </a:rPr>
              <a:t>khỏi</a:t>
            </a:r>
            <a:r>
              <a:rPr lang="en-US" sz="2400" i="1" dirty="0" smtClean="0">
                <a:solidFill>
                  <a:srgbClr val="002060"/>
                </a:solidFill>
              </a:rPr>
              <a:t> </a:t>
            </a:r>
            <a:r>
              <a:rPr lang="en-US" sz="2400" i="1" dirty="0" err="1" smtClean="0">
                <a:solidFill>
                  <a:srgbClr val="002060"/>
                </a:solidFill>
              </a:rPr>
              <a:t>phần</a:t>
            </a:r>
            <a:r>
              <a:rPr lang="en-US" sz="2400" i="1" dirty="0" smtClean="0">
                <a:solidFill>
                  <a:srgbClr val="002060"/>
                </a:solidFill>
              </a:rPr>
              <a:t> </a:t>
            </a:r>
            <a:r>
              <a:rPr lang="en-US" sz="2400" i="1" dirty="0" err="1" smtClean="0">
                <a:solidFill>
                  <a:srgbClr val="002060"/>
                </a:solidFill>
              </a:rPr>
              <a:t>mềm</a:t>
            </a:r>
            <a:r>
              <a:rPr lang="en-US" sz="2400" i="1" dirty="0" smtClean="0">
                <a:solidFill>
                  <a:srgbClr val="002060"/>
                </a:solidFill>
              </a:rPr>
              <a:t> </a:t>
            </a:r>
            <a:r>
              <a:rPr lang="en-US" sz="2400" i="1" smtClean="0">
                <a:solidFill>
                  <a:srgbClr val="002060"/>
                </a:solidFill>
              </a:rPr>
              <a:t>Tux Typing, </a:t>
            </a:r>
            <a:r>
              <a:rPr lang="en-US" sz="2400" i="1" dirty="0" err="1" smtClean="0">
                <a:solidFill>
                  <a:srgbClr val="002060"/>
                </a:solidFill>
              </a:rPr>
              <a:t>em</a:t>
            </a:r>
            <a:r>
              <a:rPr lang="en-US" sz="2400" i="1" dirty="0" smtClean="0">
                <a:solidFill>
                  <a:srgbClr val="002060"/>
                </a:solidFill>
              </a:rPr>
              <a:t> </a:t>
            </a:r>
            <a:r>
              <a:rPr lang="en-US" sz="2400" i="1" dirty="0" err="1" smtClean="0">
                <a:solidFill>
                  <a:srgbClr val="002060"/>
                </a:solidFill>
              </a:rPr>
              <a:t>gõ</a:t>
            </a:r>
            <a:r>
              <a:rPr lang="en-US" sz="2400" i="1" dirty="0" smtClean="0">
                <a:solidFill>
                  <a:srgbClr val="002060"/>
                </a:solidFill>
              </a:rPr>
              <a:t> </a:t>
            </a:r>
            <a:r>
              <a:rPr lang="en-US" sz="2400" i="1" dirty="0" err="1" smtClean="0">
                <a:solidFill>
                  <a:srgbClr val="002060"/>
                </a:solidFill>
              </a:rPr>
              <a:t>liên</a:t>
            </a:r>
            <a:r>
              <a:rPr lang="en-US" sz="2400" i="1" dirty="0" smtClean="0">
                <a:solidFill>
                  <a:srgbClr val="002060"/>
                </a:solidFill>
              </a:rPr>
              <a:t> </a:t>
            </a:r>
            <a:r>
              <a:rPr lang="en-US" sz="2400" i="1" dirty="0" err="1" smtClean="0">
                <a:solidFill>
                  <a:srgbClr val="002060"/>
                </a:solidFill>
              </a:rPr>
              <a:t>tiếp</a:t>
            </a:r>
            <a:r>
              <a:rPr lang="en-US" sz="2400" i="1" dirty="0" smtClean="0">
                <a:solidFill>
                  <a:srgbClr val="002060"/>
                </a:solidFill>
              </a:rPr>
              <a:t> </a:t>
            </a:r>
            <a:r>
              <a:rPr lang="en-US" sz="2400" i="1" dirty="0" err="1" smtClean="0">
                <a:solidFill>
                  <a:srgbClr val="002060"/>
                </a:solidFill>
              </a:rPr>
              <a:t>bốn</a:t>
            </a:r>
            <a:r>
              <a:rPr lang="en-US" sz="2400" i="1" dirty="0" smtClean="0">
                <a:solidFill>
                  <a:srgbClr val="002060"/>
                </a:solidFill>
              </a:rPr>
              <a:t> </a:t>
            </a:r>
            <a:r>
              <a:rPr lang="en-US" sz="2400" i="1" dirty="0" err="1" smtClean="0">
                <a:solidFill>
                  <a:srgbClr val="002060"/>
                </a:solidFill>
              </a:rPr>
              <a:t>lần</a:t>
            </a:r>
            <a:r>
              <a:rPr lang="en-US" sz="2400" i="1" dirty="0" smtClean="0">
                <a:solidFill>
                  <a:srgbClr val="002060"/>
                </a:solidFill>
              </a:rPr>
              <a:t> </a:t>
            </a:r>
            <a:r>
              <a:rPr lang="en-US" sz="2400" i="1" dirty="0" err="1" smtClean="0">
                <a:solidFill>
                  <a:srgbClr val="002060"/>
                </a:solidFill>
              </a:rPr>
              <a:t>vào</a:t>
            </a:r>
            <a:r>
              <a:rPr lang="en-US" sz="2400" i="1" dirty="0" smtClean="0">
                <a:solidFill>
                  <a:srgbClr val="002060"/>
                </a:solidFill>
              </a:rPr>
              <a:t> </a:t>
            </a:r>
            <a:r>
              <a:rPr lang="en-US" sz="2400" i="1" dirty="0" err="1" smtClean="0">
                <a:solidFill>
                  <a:srgbClr val="002060"/>
                </a:solidFill>
              </a:rPr>
              <a:t>phím</a:t>
            </a:r>
            <a:r>
              <a:rPr lang="en-US" sz="2400" i="1" dirty="0" smtClean="0">
                <a:solidFill>
                  <a:srgbClr val="002060"/>
                </a:solidFill>
              </a:rPr>
              <a:t> Esc</a:t>
            </a:r>
            <a:endParaRPr lang="en-US" sz="2400" i="1" dirty="0" smtClean="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1437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502727" y="460627"/>
            <a:ext cx="3186545" cy="748145"/>
          </a:xfrm>
          <a:prstGeom prst="roundRect">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latin typeface="Arial" panose="020B0604020202020204" pitchFamily="34" charset="0"/>
                <a:cs typeface="Arial" panose="020B0604020202020204" pitchFamily="34" charset="0"/>
              </a:rPr>
              <a:t>GHI  NHỚ</a:t>
            </a:r>
            <a:endParaRPr lang="en-US" sz="2800" b="1" dirty="0">
              <a:solidFill>
                <a:schemeClr val="bg1"/>
              </a:solidFill>
              <a:latin typeface="Arial" panose="020B0604020202020204" pitchFamily="34" charset="0"/>
              <a:cs typeface="Arial" panose="020B0604020202020204" pitchFamily="34" charset="0"/>
            </a:endParaRPr>
          </a:p>
        </p:txBody>
      </p:sp>
      <p:sp>
        <p:nvSpPr>
          <p:cNvPr id="7" name="Cloud 6"/>
          <p:cNvSpPr/>
          <p:nvPr/>
        </p:nvSpPr>
        <p:spPr>
          <a:xfrm>
            <a:off x="1635844" y="2512972"/>
            <a:ext cx="8920310" cy="2743200"/>
          </a:xfrm>
          <a:prstGeom prst="cloud">
            <a:avLst/>
          </a:prstGeom>
          <a:solidFill>
            <a:srgbClr val="C0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2600" b="1" dirty="0" err="1">
                <a:latin typeface="Arial" panose="020B0604020202020204" pitchFamily="34" charset="0"/>
                <a:cs typeface="Arial" panose="020B0604020202020204" pitchFamily="34" charset="0"/>
              </a:rPr>
              <a:t>Khi</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học</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trên</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phần</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mềm</a:t>
            </a:r>
            <a:r>
              <a:rPr lang="en-US" sz="2600" b="1" dirty="0">
                <a:latin typeface="Arial" panose="020B0604020202020204" pitchFamily="34" charset="0"/>
                <a:cs typeface="Arial" panose="020B0604020202020204" pitchFamily="34" charset="0"/>
              </a:rPr>
              <a:t> Tux </a:t>
            </a:r>
            <a:r>
              <a:rPr lang="en-US" sz="2600" b="1" dirty="0" err="1">
                <a:latin typeface="Arial" panose="020B0604020202020204" pitchFamily="34" charset="0"/>
                <a:cs typeface="Arial" panose="020B0604020202020204" pitchFamily="34" charset="0"/>
              </a:rPr>
              <a:t>Pyping</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em</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thấy</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mình</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học</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được</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gì</a:t>
            </a:r>
            <a:r>
              <a:rPr lang="en-US" sz="2600" b="1"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901738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0315" t="2710" r="18621" b="-1"/>
          <a:stretch/>
        </p:blipFill>
        <p:spPr>
          <a:xfrm>
            <a:off x="701412" y="2127531"/>
            <a:ext cx="2552130" cy="3401331"/>
          </a:xfrm>
          <a:prstGeom prst="rect">
            <a:avLst/>
          </a:prstGeom>
        </p:spPr>
      </p:pic>
      <p:sp>
        <p:nvSpPr>
          <p:cNvPr id="8" name="Horizontal Scroll 7"/>
          <p:cNvSpPr/>
          <p:nvPr/>
        </p:nvSpPr>
        <p:spPr>
          <a:xfrm>
            <a:off x="3253542" y="1924334"/>
            <a:ext cx="7808158" cy="2888966"/>
          </a:xfrm>
          <a:prstGeom prst="horizontalScroll">
            <a:avLst/>
          </a:prstGeom>
          <a:solidFill>
            <a:srgbClr val="3333C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9538" algn="just">
              <a:lnSpc>
                <a:spcPct val="130000"/>
              </a:lnSpc>
            </a:pPr>
            <a:r>
              <a:rPr lang="en-US" sz="2800" dirty="0" err="1">
                <a:latin typeface="Arial" panose="020B0604020202020204" pitchFamily="34" charset="0"/>
                <a:cs typeface="Arial" panose="020B0604020202020204" pitchFamily="34" charset="0"/>
              </a:rPr>
              <a:t>Phần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mềm</a:t>
            </a:r>
            <a:r>
              <a:rPr lang="en-US" sz="2800" dirty="0">
                <a:latin typeface="Arial" panose="020B0604020202020204" pitchFamily="34" charset="0"/>
                <a:cs typeface="Arial" panose="020B0604020202020204" pitchFamily="34" charset="0"/>
              </a:rPr>
              <a:t> Tux Typing </a:t>
            </a:r>
            <a:r>
              <a:rPr lang="en-US" sz="2800" dirty="0" err="1">
                <a:latin typeface="Arial" panose="020B0604020202020204" pitchFamily="34" charset="0"/>
                <a:cs typeface="Arial" panose="020B0604020202020204" pitchFamily="34" charset="0"/>
              </a:rPr>
              <a:t>giúp</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em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luyện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gõ</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phím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nhanh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và</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đúng</a:t>
            </a:r>
            <a:endParaRPr lang="en-US" sz="2600" b="1" dirty="0">
              <a:latin typeface="Arial" panose="020B0604020202020204" pitchFamily="34" charset="0"/>
              <a:cs typeface="Arial" panose="020B0604020202020204" pitchFamily="34" charset="0"/>
            </a:endParaRPr>
          </a:p>
        </p:txBody>
      </p:sp>
      <p:sp>
        <p:nvSpPr>
          <p:cNvPr id="9" name="Oval 8"/>
          <p:cNvSpPr/>
          <p:nvPr/>
        </p:nvSpPr>
        <p:spPr>
          <a:xfrm>
            <a:off x="2803165" y="2265529"/>
            <a:ext cx="354842" cy="341193"/>
          </a:xfrm>
          <a:prstGeom prst="ellipse">
            <a:avLst/>
          </a:prstGeom>
          <a:solidFill>
            <a:srgbClr val="3333C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516563" y="2538484"/>
            <a:ext cx="259307" cy="266130"/>
          </a:xfrm>
          <a:prstGeom prst="ellipse">
            <a:avLst/>
          </a:prstGeom>
          <a:solidFill>
            <a:srgbClr val="3333C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4502727" y="460627"/>
            <a:ext cx="3186545" cy="748145"/>
          </a:xfrm>
          <a:prstGeom prst="roundRect">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latin typeface="Arial" panose="020B0604020202020204" pitchFamily="34" charset="0"/>
                <a:cs typeface="Arial" panose="020B0604020202020204" pitchFamily="34" charset="0"/>
              </a:rPr>
              <a:t>GHI  NHỚ</a:t>
            </a:r>
            <a:endParaRPr lang="en-US" sz="2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962134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xmlns="" id="{D05E2FA4-701D-4C92-898E-7EE4AF07FEBA}"/>
              </a:ext>
            </a:extLst>
          </p:cNvPr>
          <p:cNvSpPr txBox="1"/>
          <p:nvPr/>
        </p:nvSpPr>
        <p:spPr>
          <a:xfrm>
            <a:off x="3360800" y="2557319"/>
            <a:ext cx="5145960" cy="1865126"/>
          </a:xfrm>
          <a:prstGeom prst="rect">
            <a:avLst/>
          </a:prstGeom>
          <a:noFill/>
          <a:ln>
            <a:noFill/>
          </a:ln>
        </p:spPr>
        <p:txBody>
          <a:bodyPr wrap="none" rtlCol="0">
            <a:spAutoFit/>
          </a:bodyPr>
          <a:lstStyle/>
          <a:p>
            <a:pPr algn="ctr">
              <a:lnSpc>
                <a:spcPct val="120000"/>
              </a:lnSpc>
            </a:pPr>
            <a:r>
              <a:rPr lang="vi-VN" sz="4800" b="1" dirty="0">
                <a:ln w="28575">
                  <a:solidFill>
                    <a:schemeClr val="bg1"/>
                  </a:solidFill>
                </a:ln>
                <a:solidFill>
                  <a:srgbClr val="3333CC"/>
                </a:solidFill>
                <a:latin typeface="Tahoma" panose="020B0604030504040204" pitchFamily="34" charset="0"/>
                <a:ea typeface="Tahoma" panose="020B0604030504040204" pitchFamily="34" charset="0"/>
                <a:cs typeface="Tahoma" panose="020B0604030504040204" pitchFamily="34" charset="0"/>
              </a:rPr>
              <a:t>CHÀO TẠM BIỆT</a:t>
            </a:r>
          </a:p>
          <a:p>
            <a:pPr algn="ctr">
              <a:lnSpc>
                <a:spcPct val="120000"/>
              </a:lnSpc>
            </a:pPr>
            <a:r>
              <a:rPr lang="vi-VN" sz="4800" b="1" dirty="0">
                <a:ln w="28575">
                  <a:solidFill>
                    <a:schemeClr val="bg1"/>
                  </a:solidFill>
                </a:ln>
                <a:solidFill>
                  <a:srgbClr val="3333CC"/>
                </a:solidFill>
                <a:latin typeface="Tahoma" panose="020B0604030504040204" pitchFamily="34" charset="0"/>
                <a:ea typeface="Tahoma" panose="020B0604030504040204" pitchFamily="34" charset="0"/>
                <a:cs typeface="Tahoma" panose="020B0604030504040204" pitchFamily="34" charset="0"/>
              </a:rPr>
              <a:t>CÁC EM!</a:t>
            </a:r>
          </a:p>
        </p:txBody>
      </p:sp>
      <p:pic>
        <p:nvPicPr>
          <p:cNvPr id="2" name="Picture 1"/>
          <p:cNvPicPr>
            <a:picLocks noChangeAspect="1"/>
          </p:cNvPicPr>
          <p:nvPr/>
        </p:nvPicPr>
        <p:blipFill>
          <a:blip r:embed="rId3"/>
          <a:stretch>
            <a:fillRect/>
          </a:stretch>
        </p:blipFill>
        <p:spPr>
          <a:xfrm>
            <a:off x="9672068" y="6537279"/>
            <a:ext cx="1751108" cy="229097"/>
          </a:xfrm>
          <a:prstGeom prst="rect">
            <a:avLst/>
          </a:prstGeom>
        </p:spPr>
      </p:pic>
    </p:spTree>
    <p:extLst>
      <p:ext uri="{BB962C8B-B14F-4D97-AF65-F5344CB8AC3E}">
        <p14:creationId xmlns:p14="http://schemas.microsoft.com/office/powerpoint/2010/main" val="1477281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5"/>
          <p:cNvSpPr/>
          <p:nvPr/>
        </p:nvSpPr>
        <p:spPr>
          <a:xfrm>
            <a:off x="2357290" y="2111190"/>
            <a:ext cx="7368988" cy="2743200"/>
          </a:xfrm>
          <a:prstGeom prst="cloud">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err="1" smtClean="0">
                <a:solidFill>
                  <a:srgbClr val="3333CC"/>
                </a:solidFill>
                <a:latin typeface="Arial" panose="020B0604020202020204" pitchFamily="34" charset="0"/>
                <a:cs typeface="Arial" panose="020B0604020202020204" pitchFamily="34" charset="0"/>
              </a:rPr>
              <a:t>Em</a:t>
            </a:r>
            <a:r>
              <a:rPr lang="en-US" sz="3000" b="1" dirty="0" smtClean="0">
                <a:solidFill>
                  <a:srgbClr val="3333CC"/>
                </a:solidFill>
                <a:latin typeface="Arial" panose="020B0604020202020204" pitchFamily="34" charset="0"/>
                <a:cs typeface="Arial" panose="020B0604020202020204" pitchFamily="34" charset="0"/>
              </a:rPr>
              <a:t> </a:t>
            </a:r>
            <a:r>
              <a:rPr lang="en-US" sz="3000" b="1" dirty="0" err="1" smtClean="0">
                <a:solidFill>
                  <a:srgbClr val="3333CC"/>
                </a:solidFill>
                <a:latin typeface="Arial" panose="020B0604020202020204" pitchFamily="34" charset="0"/>
                <a:cs typeface="Arial" panose="020B0604020202020204" pitchFamily="34" charset="0"/>
              </a:rPr>
              <a:t>hãy</a:t>
            </a:r>
            <a:r>
              <a:rPr lang="en-US" sz="3000" b="1" dirty="0" smtClean="0">
                <a:solidFill>
                  <a:srgbClr val="3333CC"/>
                </a:solidFill>
                <a:latin typeface="Arial" panose="020B0604020202020204" pitchFamily="34" charset="0"/>
                <a:cs typeface="Arial" panose="020B0604020202020204" pitchFamily="34" charset="0"/>
              </a:rPr>
              <a:t> </a:t>
            </a:r>
            <a:r>
              <a:rPr lang="en-US" sz="3000" b="1" dirty="0" err="1">
                <a:solidFill>
                  <a:srgbClr val="3333CC"/>
                </a:solidFill>
                <a:latin typeface="Arial" panose="020B0604020202020204" pitchFamily="34" charset="0"/>
                <a:cs typeface="Arial" panose="020B0604020202020204" pitchFamily="34" charset="0"/>
              </a:rPr>
              <a:t>nêu</a:t>
            </a:r>
            <a:r>
              <a:rPr lang="en-US" sz="3000" b="1" dirty="0">
                <a:solidFill>
                  <a:srgbClr val="3333CC"/>
                </a:solidFill>
                <a:latin typeface="Arial" panose="020B0604020202020204" pitchFamily="34" charset="0"/>
                <a:cs typeface="Arial" panose="020B0604020202020204" pitchFamily="34" charset="0"/>
              </a:rPr>
              <a:t> </a:t>
            </a:r>
            <a:r>
              <a:rPr lang="en-US" sz="3000" b="1" dirty="0" err="1">
                <a:solidFill>
                  <a:srgbClr val="3333CC"/>
                </a:solidFill>
                <a:latin typeface="Arial" panose="020B0604020202020204" pitchFamily="34" charset="0"/>
                <a:cs typeface="Arial" panose="020B0604020202020204" pitchFamily="34" charset="0"/>
              </a:rPr>
              <a:t>lại</a:t>
            </a:r>
            <a:r>
              <a:rPr lang="en-US" sz="3000" b="1" dirty="0">
                <a:solidFill>
                  <a:srgbClr val="3333CC"/>
                </a:solidFill>
                <a:latin typeface="Arial" panose="020B0604020202020204" pitchFamily="34" charset="0"/>
                <a:cs typeface="Arial" panose="020B0604020202020204" pitchFamily="34" charset="0"/>
              </a:rPr>
              <a:t> </a:t>
            </a:r>
            <a:r>
              <a:rPr lang="en-US" sz="3000" b="1" dirty="0" err="1">
                <a:solidFill>
                  <a:srgbClr val="3333CC"/>
                </a:solidFill>
                <a:latin typeface="Arial" panose="020B0604020202020204" pitchFamily="34" charset="0"/>
                <a:cs typeface="Arial" panose="020B0604020202020204" pitchFamily="34" charset="0"/>
              </a:rPr>
              <a:t>cách</a:t>
            </a:r>
            <a:r>
              <a:rPr lang="en-US" sz="3000" b="1" dirty="0">
                <a:solidFill>
                  <a:srgbClr val="3333CC"/>
                </a:solidFill>
                <a:latin typeface="Arial" panose="020B0604020202020204" pitchFamily="34" charset="0"/>
                <a:cs typeface="Arial" panose="020B0604020202020204" pitchFamily="34" charset="0"/>
              </a:rPr>
              <a:t> </a:t>
            </a:r>
            <a:r>
              <a:rPr lang="en-US" sz="3000" b="1" dirty="0" err="1">
                <a:solidFill>
                  <a:srgbClr val="3333CC"/>
                </a:solidFill>
                <a:latin typeface="Arial" panose="020B0604020202020204" pitchFamily="34" charset="0"/>
                <a:cs typeface="Arial" panose="020B0604020202020204" pitchFamily="34" charset="0"/>
              </a:rPr>
              <a:t>đặt</a:t>
            </a:r>
            <a:r>
              <a:rPr lang="en-US" sz="3000" b="1" dirty="0">
                <a:solidFill>
                  <a:srgbClr val="3333CC"/>
                </a:solidFill>
                <a:latin typeface="Arial" panose="020B0604020202020204" pitchFamily="34" charset="0"/>
                <a:cs typeface="Arial" panose="020B0604020202020204" pitchFamily="34" charset="0"/>
              </a:rPr>
              <a:t> </a:t>
            </a:r>
            <a:r>
              <a:rPr lang="en-US" sz="3000" b="1" dirty="0" err="1">
                <a:solidFill>
                  <a:srgbClr val="3333CC"/>
                </a:solidFill>
                <a:latin typeface="Arial" panose="020B0604020202020204" pitchFamily="34" charset="0"/>
                <a:cs typeface="Arial" panose="020B0604020202020204" pitchFamily="34" charset="0"/>
              </a:rPr>
              <a:t>ngón</a:t>
            </a:r>
            <a:r>
              <a:rPr lang="en-US" sz="3000" b="1" dirty="0">
                <a:solidFill>
                  <a:srgbClr val="3333CC"/>
                </a:solidFill>
                <a:latin typeface="Arial" panose="020B0604020202020204" pitchFamily="34" charset="0"/>
                <a:cs typeface="Arial" panose="020B0604020202020204" pitchFamily="34" charset="0"/>
              </a:rPr>
              <a:t> </a:t>
            </a:r>
            <a:r>
              <a:rPr lang="en-US" sz="3000" b="1" dirty="0" err="1">
                <a:solidFill>
                  <a:srgbClr val="3333CC"/>
                </a:solidFill>
                <a:latin typeface="Arial" panose="020B0604020202020204" pitchFamily="34" charset="0"/>
                <a:cs typeface="Arial" panose="020B0604020202020204" pitchFamily="34" charset="0"/>
              </a:rPr>
              <a:t>tay</a:t>
            </a:r>
            <a:r>
              <a:rPr lang="en-US" sz="3000" b="1" dirty="0">
                <a:solidFill>
                  <a:srgbClr val="3333CC"/>
                </a:solidFill>
                <a:latin typeface="Arial" panose="020B0604020202020204" pitchFamily="34" charset="0"/>
                <a:cs typeface="Arial" panose="020B0604020202020204" pitchFamily="34" charset="0"/>
              </a:rPr>
              <a:t> </a:t>
            </a:r>
            <a:r>
              <a:rPr lang="en-US" sz="3000" b="1" dirty="0" err="1">
                <a:solidFill>
                  <a:srgbClr val="3333CC"/>
                </a:solidFill>
                <a:latin typeface="Arial" panose="020B0604020202020204" pitchFamily="34" charset="0"/>
                <a:cs typeface="Arial" panose="020B0604020202020204" pitchFamily="34" charset="0"/>
              </a:rPr>
              <a:t>gõ</a:t>
            </a:r>
            <a:r>
              <a:rPr lang="en-US" sz="3000" b="1" dirty="0">
                <a:solidFill>
                  <a:srgbClr val="3333CC"/>
                </a:solidFill>
                <a:latin typeface="Arial" panose="020B0604020202020204" pitchFamily="34" charset="0"/>
                <a:cs typeface="Arial" panose="020B0604020202020204" pitchFamily="34" charset="0"/>
              </a:rPr>
              <a:t> </a:t>
            </a:r>
            <a:r>
              <a:rPr lang="en-US" sz="3000" b="1" dirty="0" err="1">
                <a:solidFill>
                  <a:srgbClr val="3333CC"/>
                </a:solidFill>
                <a:latin typeface="Arial" panose="020B0604020202020204" pitchFamily="34" charset="0"/>
                <a:cs typeface="Arial" panose="020B0604020202020204" pitchFamily="34" charset="0"/>
              </a:rPr>
              <a:t>phím</a:t>
            </a:r>
            <a:r>
              <a:rPr lang="en-US" sz="3000" b="1" dirty="0" smtClean="0">
                <a:solidFill>
                  <a:srgbClr val="3333CC"/>
                </a:solidFill>
                <a:latin typeface="Arial" panose="020B0604020202020204" pitchFamily="34" charset="0"/>
                <a:cs typeface="Arial" panose="020B0604020202020204" pitchFamily="34" charset="0"/>
              </a:rPr>
              <a:t>.</a:t>
            </a:r>
            <a:endParaRPr lang="en-US" sz="3000" b="1" dirty="0">
              <a:solidFill>
                <a:srgbClr val="3333CC"/>
              </a:solidFill>
              <a:latin typeface="Arial" panose="020B0604020202020204" pitchFamily="34" charset="0"/>
              <a:cs typeface="Arial" panose="020B0604020202020204" pitchFamily="34" charset="0"/>
            </a:endParaRPr>
          </a:p>
        </p:txBody>
      </p:sp>
      <p:sp>
        <p:nvSpPr>
          <p:cNvPr id="4" name="Rounded Rectangle 3"/>
          <p:cNvSpPr/>
          <p:nvPr/>
        </p:nvSpPr>
        <p:spPr>
          <a:xfrm>
            <a:off x="3865174" y="334358"/>
            <a:ext cx="4353220" cy="687617"/>
          </a:xfrm>
          <a:prstGeom prst="roundRect">
            <a:avLst/>
          </a:prstGeom>
          <a:solidFill>
            <a:srgbClr val="CC00C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ÔN BÀI CŨ</a:t>
            </a:r>
            <a:endPar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5" name="Cloud 4"/>
          <p:cNvSpPr/>
          <p:nvPr/>
        </p:nvSpPr>
        <p:spPr>
          <a:xfrm>
            <a:off x="2357290" y="2111190"/>
            <a:ext cx="7368988" cy="2743200"/>
          </a:xfrm>
          <a:prstGeom prst="cloud">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solidFill>
                  <a:srgbClr val="3333CC"/>
                </a:solidFill>
                <a:latin typeface="Arial" panose="020B0604020202020204" pitchFamily="34" charset="0"/>
                <a:cs typeface="Arial" panose="020B0604020202020204" pitchFamily="34" charset="0"/>
              </a:rPr>
              <a:t>Em</a:t>
            </a:r>
            <a:r>
              <a:rPr lang="en-US" sz="3200" b="1" dirty="0" smtClean="0">
                <a:solidFill>
                  <a:srgbClr val="3333CC"/>
                </a:solidFill>
                <a:latin typeface="Arial" panose="020B0604020202020204" pitchFamily="34" charset="0"/>
                <a:cs typeface="Arial" panose="020B0604020202020204" pitchFamily="34" charset="0"/>
              </a:rPr>
              <a:t> </a:t>
            </a:r>
            <a:r>
              <a:rPr lang="en-US" sz="3200" b="1" dirty="0" err="1" smtClean="0">
                <a:solidFill>
                  <a:srgbClr val="3333CC"/>
                </a:solidFill>
                <a:latin typeface="Arial" panose="020B0604020202020204" pitchFamily="34" charset="0"/>
                <a:cs typeface="Arial" panose="020B0604020202020204" pitchFamily="34" charset="0"/>
              </a:rPr>
              <a:t>hãy</a:t>
            </a:r>
            <a:r>
              <a:rPr lang="en-US" sz="3200" b="1" dirty="0" smtClean="0">
                <a:solidFill>
                  <a:srgbClr val="3333CC"/>
                </a:solidFill>
                <a:latin typeface="Arial" panose="020B0604020202020204" pitchFamily="34" charset="0"/>
                <a:cs typeface="Arial" panose="020B0604020202020204" pitchFamily="34" charset="0"/>
              </a:rPr>
              <a:t> </a:t>
            </a:r>
            <a:r>
              <a:rPr lang="en-US" sz="3200" b="1" dirty="0" err="1" smtClean="0">
                <a:solidFill>
                  <a:srgbClr val="3333CC"/>
                </a:solidFill>
                <a:latin typeface="Arial" panose="020B0604020202020204" pitchFamily="34" charset="0"/>
                <a:cs typeface="Arial" panose="020B0604020202020204" pitchFamily="34" charset="0"/>
              </a:rPr>
              <a:t>trình</a:t>
            </a:r>
            <a:r>
              <a:rPr lang="en-US" sz="3200" b="1" dirty="0" smtClean="0">
                <a:solidFill>
                  <a:srgbClr val="3333CC"/>
                </a:solidFill>
                <a:latin typeface="Arial" panose="020B0604020202020204" pitchFamily="34" charset="0"/>
                <a:cs typeface="Arial" panose="020B0604020202020204" pitchFamily="34" charset="0"/>
              </a:rPr>
              <a:t> </a:t>
            </a:r>
            <a:r>
              <a:rPr lang="en-US" sz="3200" b="1" dirty="0" err="1" smtClean="0">
                <a:solidFill>
                  <a:srgbClr val="3333CC"/>
                </a:solidFill>
                <a:latin typeface="Arial" panose="020B0604020202020204" pitchFamily="34" charset="0"/>
                <a:cs typeface="Arial" panose="020B0604020202020204" pitchFamily="34" charset="0"/>
              </a:rPr>
              <a:t>bày</a:t>
            </a:r>
            <a:r>
              <a:rPr lang="en-US" sz="3200" b="1" dirty="0" smtClean="0">
                <a:solidFill>
                  <a:srgbClr val="3333CC"/>
                </a:solidFill>
                <a:latin typeface="Arial" panose="020B0604020202020204" pitchFamily="34" charset="0"/>
                <a:cs typeface="Arial" panose="020B0604020202020204" pitchFamily="34" charset="0"/>
              </a:rPr>
              <a:t> </a:t>
            </a:r>
            <a:r>
              <a:rPr lang="en-US" sz="3200" b="1" dirty="0" err="1" smtClean="0">
                <a:solidFill>
                  <a:srgbClr val="3333CC"/>
                </a:solidFill>
                <a:latin typeface="Arial" panose="020B0604020202020204" pitchFamily="34" charset="0"/>
                <a:cs typeface="Arial" panose="020B0604020202020204" pitchFamily="34" charset="0"/>
              </a:rPr>
              <a:t>sự</a:t>
            </a:r>
            <a:r>
              <a:rPr lang="en-US" sz="3200" b="1" dirty="0" smtClean="0">
                <a:solidFill>
                  <a:srgbClr val="3333CC"/>
                </a:solidFill>
                <a:latin typeface="Arial" panose="020B0604020202020204" pitchFamily="34" charset="0"/>
                <a:cs typeface="Arial" panose="020B0604020202020204" pitchFamily="34" charset="0"/>
              </a:rPr>
              <a:t> </a:t>
            </a:r>
            <a:r>
              <a:rPr lang="en-US" sz="3200" b="1" dirty="0" err="1" smtClean="0">
                <a:solidFill>
                  <a:srgbClr val="3333CC"/>
                </a:solidFill>
                <a:latin typeface="Arial" panose="020B0604020202020204" pitchFamily="34" charset="0"/>
                <a:cs typeface="Arial" panose="020B0604020202020204" pitchFamily="34" charset="0"/>
              </a:rPr>
              <a:t>phân</a:t>
            </a:r>
            <a:r>
              <a:rPr lang="en-US" sz="3200" b="1" dirty="0" smtClean="0">
                <a:solidFill>
                  <a:srgbClr val="3333CC"/>
                </a:solidFill>
                <a:latin typeface="Arial" panose="020B0604020202020204" pitchFamily="34" charset="0"/>
                <a:cs typeface="Arial" panose="020B0604020202020204" pitchFamily="34" charset="0"/>
              </a:rPr>
              <a:t> </a:t>
            </a:r>
            <a:r>
              <a:rPr lang="en-US" sz="3200" b="1" dirty="0" err="1" smtClean="0">
                <a:solidFill>
                  <a:srgbClr val="3333CC"/>
                </a:solidFill>
                <a:latin typeface="Arial" panose="020B0604020202020204" pitchFamily="34" charset="0"/>
                <a:cs typeface="Arial" panose="020B0604020202020204" pitchFamily="34" charset="0"/>
              </a:rPr>
              <a:t>công</a:t>
            </a:r>
            <a:r>
              <a:rPr lang="en-US" sz="3200" b="1" dirty="0" smtClean="0">
                <a:solidFill>
                  <a:srgbClr val="3333CC"/>
                </a:solidFill>
                <a:latin typeface="Arial" panose="020B0604020202020204" pitchFamily="34" charset="0"/>
                <a:cs typeface="Arial" panose="020B0604020202020204" pitchFamily="34" charset="0"/>
              </a:rPr>
              <a:t> </a:t>
            </a:r>
            <a:r>
              <a:rPr lang="en-US" sz="3200" b="1" dirty="0" err="1" smtClean="0">
                <a:solidFill>
                  <a:srgbClr val="3333CC"/>
                </a:solidFill>
                <a:latin typeface="Arial" panose="020B0604020202020204" pitchFamily="34" charset="0"/>
                <a:cs typeface="Arial" panose="020B0604020202020204" pitchFamily="34" charset="0"/>
              </a:rPr>
              <a:t>của</a:t>
            </a:r>
            <a:r>
              <a:rPr lang="en-US" sz="3200" b="1" dirty="0" smtClean="0">
                <a:solidFill>
                  <a:srgbClr val="3333CC"/>
                </a:solidFill>
                <a:latin typeface="Arial" panose="020B0604020202020204" pitchFamily="34" charset="0"/>
                <a:cs typeface="Arial" panose="020B0604020202020204" pitchFamily="34" charset="0"/>
              </a:rPr>
              <a:t> </a:t>
            </a:r>
            <a:r>
              <a:rPr lang="en-US" sz="3200" b="1" dirty="0" err="1" smtClean="0">
                <a:solidFill>
                  <a:srgbClr val="3333CC"/>
                </a:solidFill>
                <a:latin typeface="Arial" panose="020B0604020202020204" pitchFamily="34" charset="0"/>
                <a:cs typeface="Arial" panose="020B0604020202020204" pitchFamily="34" charset="0"/>
              </a:rPr>
              <a:t>mỗi</a:t>
            </a:r>
            <a:r>
              <a:rPr lang="en-US" sz="3200" b="1" dirty="0" smtClean="0">
                <a:solidFill>
                  <a:srgbClr val="3333CC"/>
                </a:solidFill>
                <a:latin typeface="Arial" panose="020B0604020202020204" pitchFamily="34" charset="0"/>
                <a:cs typeface="Arial" panose="020B0604020202020204" pitchFamily="34" charset="0"/>
              </a:rPr>
              <a:t> </a:t>
            </a:r>
            <a:r>
              <a:rPr lang="en-US" sz="3200" b="1" dirty="0" err="1" smtClean="0">
                <a:solidFill>
                  <a:srgbClr val="3333CC"/>
                </a:solidFill>
                <a:latin typeface="Arial" panose="020B0604020202020204" pitchFamily="34" charset="0"/>
                <a:cs typeface="Arial" panose="020B0604020202020204" pitchFamily="34" charset="0"/>
              </a:rPr>
              <a:t>ngón</a:t>
            </a:r>
            <a:r>
              <a:rPr lang="en-US" sz="3200" b="1" dirty="0" smtClean="0">
                <a:solidFill>
                  <a:srgbClr val="3333CC"/>
                </a:solidFill>
                <a:latin typeface="Arial" panose="020B0604020202020204" pitchFamily="34" charset="0"/>
                <a:cs typeface="Arial" panose="020B0604020202020204" pitchFamily="34" charset="0"/>
              </a:rPr>
              <a:t> </a:t>
            </a:r>
            <a:r>
              <a:rPr lang="en-US" sz="3200" b="1" dirty="0" err="1" smtClean="0">
                <a:solidFill>
                  <a:srgbClr val="3333CC"/>
                </a:solidFill>
                <a:latin typeface="Arial" panose="020B0604020202020204" pitchFamily="34" charset="0"/>
                <a:cs typeface="Arial" panose="020B0604020202020204" pitchFamily="34" charset="0"/>
              </a:rPr>
              <a:t>tay</a:t>
            </a:r>
            <a:r>
              <a:rPr lang="en-US" sz="3200" b="1" dirty="0" smtClean="0">
                <a:solidFill>
                  <a:srgbClr val="3333CC"/>
                </a:solidFill>
                <a:latin typeface="Arial" panose="020B0604020202020204" pitchFamily="34" charset="0"/>
                <a:cs typeface="Arial" panose="020B0604020202020204" pitchFamily="34" charset="0"/>
              </a:rPr>
              <a:t> </a:t>
            </a:r>
            <a:r>
              <a:rPr lang="en-US" sz="3200" b="1" dirty="0" err="1" smtClean="0">
                <a:solidFill>
                  <a:srgbClr val="3333CC"/>
                </a:solidFill>
                <a:latin typeface="Arial" panose="020B0604020202020204" pitchFamily="34" charset="0"/>
                <a:cs typeface="Arial" panose="020B0604020202020204" pitchFamily="34" charset="0"/>
              </a:rPr>
              <a:t>khi</a:t>
            </a:r>
            <a:r>
              <a:rPr lang="en-US" sz="3200" b="1" dirty="0" smtClean="0">
                <a:solidFill>
                  <a:srgbClr val="3333CC"/>
                </a:solidFill>
                <a:latin typeface="Arial" panose="020B0604020202020204" pitchFamily="34" charset="0"/>
                <a:cs typeface="Arial" panose="020B0604020202020204" pitchFamily="34" charset="0"/>
              </a:rPr>
              <a:t> </a:t>
            </a:r>
            <a:r>
              <a:rPr lang="en-US" sz="3200" b="1" dirty="0" err="1" smtClean="0">
                <a:solidFill>
                  <a:srgbClr val="3333CC"/>
                </a:solidFill>
                <a:latin typeface="Arial" panose="020B0604020202020204" pitchFamily="34" charset="0"/>
                <a:cs typeface="Arial" panose="020B0604020202020204" pitchFamily="34" charset="0"/>
              </a:rPr>
              <a:t>gõ</a:t>
            </a:r>
            <a:r>
              <a:rPr lang="en-US" sz="3200" b="1" dirty="0" smtClean="0">
                <a:solidFill>
                  <a:srgbClr val="3333CC"/>
                </a:solidFill>
                <a:latin typeface="Arial" panose="020B0604020202020204" pitchFamily="34" charset="0"/>
                <a:cs typeface="Arial" panose="020B0604020202020204" pitchFamily="34" charset="0"/>
              </a:rPr>
              <a:t> </a:t>
            </a:r>
            <a:r>
              <a:rPr lang="en-US" sz="3200" b="1" dirty="0" err="1" smtClean="0">
                <a:solidFill>
                  <a:srgbClr val="3333CC"/>
                </a:solidFill>
                <a:latin typeface="Arial" panose="020B0604020202020204" pitchFamily="34" charset="0"/>
                <a:cs typeface="Arial" panose="020B0604020202020204" pitchFamily="34" charset="0"/>
              </a:rPr>
              <a:t>phím</a:t>
            </a:r>
            <a:r>
              <a:rPr lang="en-US" sz="3200" b="1" dirty="0" smtClean="0">
                <a:solidFill>
                  <a:srgbClr val="3333CC"/>
                </a:solidFill>
                <a:latin typeface="Arial" panose="020B0604020202020204" pitchFamily="34" charset="0"/>
                <a:cs typeface="Arial" panose="020B0604020202020204" pitchFamily="34" charset="0"/>
              </a:rPr>
              <a:t>.</a:t>
            </a:r>
            <a:endParaRPr lang="en-US" sz="3200" b="1" dirty="0">
              <a:solidFill>
                <a:srgbClr val="3333C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9400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par>
                                <p:cTn id="13" presetID="2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46C80A5A-72BA-45B9-A254-2A8D09624ECF}"/>
              </a:ext>
            </a:extLst>
          </p:cNvPr>
          <p:cNvSpPr txBox="1"/>
          <p:nvPr/>
        </p:nvSpPr>
        <p:spPr>
          <a:xfrm>
            <a:off x="1080402" y="218767"/>
            <a:ext cx="1972089" cy="954107"/>
          </a:xfrm>
          <a:prstGeom prst="rect">
            <a:avLst/>
          </a:prstGeom>
          <a:noFill/>
        </p:spPr>
        <p:txBody>
          <a:bodyPr wrap="square" rtlCol="0">
            <a:spAutoFit/>
          </a:bodyPr>
          <a:lstStyle/>
          <a:p>
            <a:pPr algn="ctr"/>
            <a:r>
              <a:rPr lang="en-US" sz="2800" b="1" dirty="0" smtClean="0">
                <a:solidFill>
                  <a:srgbClr val="00B050"/>
                </a:solidFill>
                <a:latin typeface="Arial" panose="020B0604020202020204" pitchFamily="34" charset="0"/>
                <a:cs typeface="Arial" panose="020B0604020202020204" pitchFamily="34" charset="0"/>
              </a:rPr>
              <a:t>CHƯƠNG 1</a:t>
            </a:r>
            <a:endParaRPr lang="vi-VN" sz="2800" b="1" dirty="0">
              <a:solidFill>
                <a:srgbClr val="00B050"/>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xmlns="" id="{D049F577-F92A-4405-A19E-48EB947980F5}"/>
              </a:ext>
            </a:extLst>
          </p:cNvPr>
          <p:cNvSpPr txBox="1"/>
          <p:nvPr/>
        </p:nvSpPr>
        <p:spPr>
          <a:xfrm>
            <a:off x="2893749" y="426442"/>
            <a:ext cx="6888595" cy="646331"/>
          </a:xfrm>
          <a:prstGeom prst="rect">
            <a:avLst/>
          </a:prstGeom>
          <a:noFill/>
        </p:spPr>
        <p:txBody>
          <a:bodyPr wrap="square" rtlCol="0">
            <a:spAutoFit/>
          </a:bodyPr>
          <a:lstStyle/>
          <a:p>
            <a:pPr algn="ctr"/>
            <a:r>
              <a:rPr lang="en-US" sz="3600" b="1" dirty="0">
                <a:ln>
                  <a:solidFill>
                    <a:schemeClr val="bg1"/>
                  </a:solidFill>
                </a:ln>
                <a:solidFill>
                  <a:srgbClr val="00B050"/>
                </a:solidFill>
                <a:latin typeface="Tahoma" panose="020B0604030504040204" pitchFamily="34" charset="0"/>
                <a:ea typeface="Tahoma" panose="020B0604030504040204" pitchFamily="34" charset="0"/>
                <a:cs typeface="Tahoma" panose="020B0604030504040204" pitchFamily="34" charset="0"/>
              </a:rPr>
              <a:t>MÁY TÍNH VÀ </a:t>
            </a:r>
            <a:r>
              <a:rPr lang="en-US" sz="3600" b="1" dirty="0" smtClean="0">
                <a:ln>
                  <a:solidFill>
                    <a:schemeClr val="bg1"/>
                  </a:solidFill>
                </a:ln>
                <a:solidFill>
                  <a:srgbClr val="00B050"/>
                </a:solidFill>
                <a:latin typeface="Tahoma" panose="020B0604030504040204" pitchFamily="34" charset="0"/>
                <a:ea typeface="Tahoma" panose="020B0604030504040204" pitchFamily="34" charset="0"/>
                <a:cs typeface="Tahoma" panose="020B0604030504040204" pitchFamily="34" charset="0"/>
              </a:rPr>
              <a:t>EM</a:t>
            </a:r>
            <a:endParaRPr lang="vi-VN" sz="3600" b="1" dirty="0">
              <a:ln>
                <a:solidFill>
                  <a:schemeClr val="bg1"/>
                </a:solidFill>
              </a:ln>
              <a:solidFill>
                <a:srgbClr val="00B050"/>
              </a:solidFill>
              <a:latin typeface="Tahoma" panose="020B0604030504040204" pitchFamily="34" charset="0"/>
              <a:ea typeface="Tahoma" panose="020B0604030504040204" pitchFamily="34" charset="0"/>
              <a:cs typeface="Tahoma" panose="020B0604030504040204" pitchFamily="34" charset="0"/>
            </a:endParaRPr>
          </a:p>
        </p:txBody>
      </p:sp>
      <p:sp>
        <p:nvSpPr>
          <p:cNvPr id="6" name="TextBox 5">
            <a:extLst>
              <a:ext uri="{FF2B5EF4-FFF2-40B4-BE49-F238E27FC236}">
                <a16:creationId xmlns:a16="http://schemas.microsoft.com/office/drawing/2014/main" xmlns="" id="{D05E2FA4-701D-4C92-898E-7EE4AF07FEBA}"/>
              </a:ext>
            </a:extLst>
          </p:cNvPr>
          <p:cNvSpPr txBox="1"/>
          <p:nvPr/>
        </p:nvSpPr>
        <p:spPr>
          <a:xfrm>
            <a:off x="2628479" y="2147208"/>
            <a:ext cx="6233132" cy="2308324"/>
          </a:xfrm>
          <a:prstGeom prst="rect">
            <a:avLst/>
          </a:prstGeom>
          <a:noFill/>
          <a:ln>
            <a:noFill/>
          </a:ln>
        </p:spPr>
        <p:txBody>
          <a:bodyPr wrap="square" rtlCol="0">
            <a:spAutoFit/>
          </a:bodyPr>
          <a:lstStyle/>
          <a:p>
            <a:pPr algn="ctr">
              <a:lnSpc>
                <a:spcPct val="120000"/>
              </a:lnSpc>
            </a:pPr>
            <a:r>
              <a:rPr lang="vi-VN" sz="4000" b="1" dirty="0">
                <a:ln w="28575">
                  <a:solidFill>
                    <a:schemeClr val="bg1"/>
                  </a:solidFill>
                </a:ln>
                <a:solidFill>
                  <a:srgbClr val="3333CC"/>
                </a:solidFill>
                <a:latin typeface="Tahoma" panose="020B0604030504040204" pitchFamily="34" charset="0"/>
                <a:ea typeface="Tahoma" panose="020B0604030504040204" pitchFamily="34" charset="0"/>
                <a:cs typeface="Tahoma" panose="020B0604030504040204" pitchFamily="34" charset="0"/>
              </a:rPr>
              <a:t>BÀI </a:t>
            </a:r>
            <a:r>
              <a:rPr lang="en-US" sz="4000" b="1" dirty="0" smtClean="0">
                <a:ln w="28575">
                  <a:solidFill>
                    <a:schemeClr val="bg1"/>
                  </a:solidFill>
                </a:ln>
                <a:solidFill>
                  <a:srgbClr val="3333CC"/>
                </a:solidFill>
                <a:latin typeface="Tahoma" panose="020B0604030504040204" pitchFamily="34" charset="0"/>
                <a:ea typeface="Tahoma" panose="020B0604030504040204" pitchFamily="34" charset="0"/>
                <a:cs typeface="Tahoma" panose="020B0604030504040204" pitchFamily="34" charset="0"/>
              </a:rPr>
              <a:t>12</a:t>
            </a:r>
            <a:endParaRPr lang="vi-VN" sz="4000" b="1" dirty="0">
              <a:ln w="28575">
                <a:solidFill>
                  <a:schemeClr val="bg1"/>
                </a:solidFill>
              </a:ln>
              <a:solidFill>
                <a:srgbClr val="3333CC"/>
              </a:solidFill>
              <a:latin typeface="Tahoma" panose="020B0604030504040204" pitchFamily="34" charset="0"/>
              <a:ea typeface="Tahoma" panose="020B0604030504040204" pitchFamily="34" charset="0"/>
              <a:cs typeface="Tahoma" panose="020B0604030504040204" pitchFamily="34" charset="0"/>
            </a:endParaRPr>
          </a:p>
          <a:p>
            <a:pPr algn="ctr">
              <a:lnSpc>
                <a:spcPct val="120000"/>
              </a:lnSpc>
            </a:pPr>
            <a:r>
              <a:rPr lang="en-US" sz="4000" b="1" dirty="0" smtClean="0">
                <a:ln w="28575">
                  <a:solidFill>
                    <a:schemeClr val="bg1"/>
                  </a:solidFill>
                </a:ln>
                <a:solidFill>
                  <a:srgbClr val="3333CC"/>
                </a:solidFill>
                <a:latin typeface="Tahoma" panose="020B0604030504040204" pitchFamily="34" charset="0"/>
                <a:ea typeface="Tahoma" panose="020B0604030504040204" pitchFamily="34" charset="0"/>
                <a:cs typeface="Tahoma" panose="020B0604030504040204" pitchFamily="34" charset="0"/>
              </a:rPr>
              <a:t>GÕ PHÍM VỚI PHẦN MỀM</a:t>
            </a:r>
            <a:endParaRPr lang="vi-VN" sz="4000" b="1" dirty="0">
              <a:ln w="28575">
                <a:solidFill>
                  <a:schemeClr val="bg1"/>
                </a:solidFill>
              </a:ln>
              <a:solidFill>
                <a:srgbClr val="3333CC"/>
              </a:solidFill>
              <a:latin typeface="Tahoma" panose="020B0604030504040204" pitchFamily="34" charset="0"/>
              <a:ea typeface="Tahoma" panose="020B0604030504040204" pitchFamily="34" charset="0"/>
              <a:cs typeface="Tahoma" panose="020B0604030504040204" pitchFamily="34" charset="0"/>
            </a:endParaRPr>
          </a:p>
        </p:txBody>
      </p:sp>
      <p:pic>
        <p:nvPicPr>
          <p:cNvPr id="7" name="Picture 6"/>
          <p:cNvPicPr>
            <a:picLocks noChangeAspect="1"/>
          </p:cNvPicPr>
          <p:nvPr/>
        </p:nvPicPr>
        <p:blipFill>
          <a:blip r:embed="rId3"/>
          <a:stretch>
            <a:fillRect/>
          </a:stretch>
        </p:blipFill>
        <p:spPr>
          <a:xfrm>
            <a:off x="9672068" y="6537279"/>
            <a:ext cx="1751108" cy="229097"/>
          </a:xfrm>
          <a:prstGeom prst="rect">
            <a:avLst/>
          </a:prstGeom>
        </p:spPr>
      </p:pic>
    </p:spTree>
    <p:extLst>
      <p:ext uri="{BB962C8B-B14F-4D97-AF65-F5344CB8AC3E}">
        <p14:creationId xmlns:p14="http://schemas.microsoft.com/office/powerpoint/2010/main" val="2909439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fltVal val="0"/>
                                          </p:val>
                                        </p:tav>
                                        <p:tav tm="100000">
                                          <p:val>
                                            <p:strVal val="#ppt_w"/>
                                          </p:val>
                                        </p:tav>
                                      </p:tavLst>
                                    </p:anim>
                                    <p:anim calcmode="lin" valueType="num">
                                      <p:cBhvr>
                                        <p:cTn id="13" dur="1000" fill="hold"/>
                                        <p:tgtEl>
                                          <p:spTgt spid="6"/>
                                        </p:tgtEl>
                                        <p:attrNameLst>
                                          <p:attrName>ppt_h</p:attrName>
                                        </p:attrNameLst>
                                      </p:cBhvr>
                                      <p:tavLst>
                                        <p:tav tm="0">
                                          <p:val>
                                            <p:fltVal val="0"/>
                                          </p:val>
                                        </p:tav>
                                        <p:tav tm="100000">
                                          <p:val>
                                            <p:strVal val="#ppt_h"/>
                                          </p:val>
                                        </p:tav>
                                      </p:tavLst>
                                    </p:anim>
                                    <p:anim calcmode="lin" valueType="num">
                                      <p:cBhvr>
                                        <p:cTn id="14" dur="1000" fill="hold"/>
                                        <p:tgtEl>
                                          <p:spTgt spid="6"/>
                                        </p:tgtEl>
                                        <p:attrNameLst>
                                          <p:attrName>style.rotation</p:attrName>
                                        </p:attrNameLst>
                                      </p:cBhvr>
                                      <p:tavLst>
                                        <p:tav tm="0">
                                          <p:val>
                                            <p:fltVal val="90"/>
                                          </p:val>
                                        </p:tav>
                                        <p:tav tm="100000">
                                          <p:val>
                                            <p:fltVal val="0"/>
                                          </p:val>
                                        </p:tav>
                                      </p:tavLst>
                                    </p:anim>
                                    <p:animEffect transition="in" filter="fade">
                                      <p:cBhvr>
                                        <p:cTn id="1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a:stretch>
            <a:fillRect/>
          </a:stretch>
        </p:blipFill>
        <p:spPr>
          <a:xfrm>
            <a:off x="3921758" y="105044"/>
            <a:ext cx="3915196" cy="794120"/>
          </a:xfrm>
          <a:prstGeom prst="rect">
            <a:avLst/>
          </a:prstGeom>
        </p:spPr>
      </p:pic>
      <p:pic>
        <p:nvPicPr>
          <p:cNvPr id="3" name="tux typing">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274619" y="947021"/>
            <a:ext cx="9767454" cy="5492242"/>
          </a:xfrm>
          <a:prstGeom prst="rect">
            <a:avLst/>
          </a:prstGeom>
        </p:spPr>
      </p:pic>
    </p:spTree>
    <p:extLst>
      <p:ext uri="{BB962C8B-B14F-4D97-AF65-F5344CB8AC3E}">
        <p14:creationId xmlns:p14="http://schemas.microsoft.com/office/powerpoint/2010/main" val="130506879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217127" y="295836"/>
            <a:ext cx="3420802" cy="644884"/>
          </a:xfrm>
          <a:prstGeom prst="rect">
            <a:avLst/>
          </a:prstGeom>
        </p:spPr>
      </p:pic>
      <p:grpSp>
        <p:nvGrpSpPr>
          <p:cNvPr id="9" name="Group 8"/>
          <p:cNvGrpSpPr/>
          <p:nvPr/>
        </p:nvGrpSpPr>
        <p:grpSpPr>
          <a:xfrm>
            <a:off x="888009" y="982065"/>
            <a:ext cx="5699368" cy="572494"/>
            <a:chOff x="689904" y="1379897"/>
            <a:chExt cx="5699368" cy="572494"/>
          </a:xfrm>
        </p:grpSpPr>
        <p:grpSp>
          <p:nvGrpSpPr>
            <p:cNvPr id="10" name="Group 9"/>
            <p:cNvGrpSpPr/>
            <p:nvPr/>
          </p:nvGrpSpPr>
          <p:grpSpPr>
            <a:xfrm>
              <a:off x="689904" y="1379897"/>
              <a:ext cx="429926" cy="553998"/>
              <a:chOff x="1082666" y="1379837"/>
              <a:chExt cx="429926" cy="553998"/>
            </a:xfrm>
          </p:grpSpPr>
          <p:sp>
            <p:nvSpPr>
              <p:cNvPr id="14" name="Rectangle 13"/>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082666" y="1379837"/>
                <a:ext cx="429926" cy="553998"/>
              </a:xfrm>
              <a:prstGeom prst="rect">
                <a:avLst/>
              </a:prstGeom>
              <a:noFill/>
            </p:spPr>
            <p:txBody>
              <a:bodyPr wrap="none" rtlCol="0">
                <a:spAutoFit/>
              </a:bodyPr>
              <a:lstStyle/>
              <a:p>
                <a:r>
                  <a:rPr lang="en-US" sz="3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1</a:t>
                </a:r>
                <a:endPar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
          <p:nvSpPr>
            <p:cNvPr id="11" name="TextBox 10"/>
            <p:cNvSpPr txBox="1"/>
            <p:nvPr/>
          </p:nvSpPr>
          <p:spPr>
            <a:xfrm>
              <a:off x="1100452" y="1459948"/>
              <a:ext cx="5288820" cy="492443"/>
            </a:xfrm>
            <a:prstGeom prst="rect">
              <a:avLst/>
            </a:prstGeom>
            <a:noFill/>
          </p:spPr>
          <p:txBody>
            <a:bodyPr wrap="none" rtlCol="0">
              <a:spAutoFit/>
            </a:bodyPr>
            <a:lstStyle/>
            <a:p>
              <a:r>
                <a:rPr lang="en-US" sz="2600" b="1" dirty="0" err="1">
                  <a:solidFill>
                    <a:srgbClr val="3333CC"/>
                  </a:solidFill>
                  <a:latin typeface="Arial" panose="020B0604020202020204" pitchFamily="34" charset="0"/>
                  <a:cs typeface="Arial" panose="020B0604020202020204" pitchFamily="34" charset="0"/>
                </a:rPr>
                <a:t>Kích</a:t>
              </a:r>
              <a:r>
                <a:rPr lang="en-US" sz="2600" b="1" dirty="0">
                  <a:solidFill>
                    <a:srgbClr val="3333CC"/>
                  </a:solidFill>
                  <a:latin typeface="Arial" panose="020B0604020202020204" pitchFamily="34" charset="0"/>
                  <a:cs typeface="Arial" panose="020B0604020202020204" pitchFamily="34" charset="0"/>
                </a:rPr>
                <a:t> </a:t>
              </a:r>
              <a:r>
                <a:rPr lang="en-US" sz="2600" b="1" dirty="0" err="1">
                  <a:solidFill>
                    <a:srgbClr val="3333CC"/>
                  </a:solidFill>
                  <a:latin typeface="Arial" panose="020B0604020202020204" pitchFamily="34" charset="0"/>
                  <a:cs typeface="Arial" panose="020B0604020202020204" pitchFamily="34" charset="0"/>
                </a:rPr>
                <a:t>hoạt</a:t>
              </a:r>
              <a:r>
                <a:rPr lang="en-US" sz="2600" b="1" dirty="0">
                  <a:solidFill>
                    <a:srgbClr val="3333CC"/>
                  </a:solidFill>
                  <a:latin typeface="Arial" panose="020B0604020202020204" pitchFamily="34" charset="0"/>
                  <a:cs typeface="Arial" panose="020B0604020202020204" pitchFamily="34" charset="0"/>
                </a:rPr>
                <a:t> </a:t>
              </a:r>
              <a:r>
                <a:rPr lang="en-US" sz="2600" b="1" dirty="0" err="1">
                  <a:solidFill>
                    <a:srgbClr val="3333CC"/>
                  </a:solidFill>
                  <a:latin typeface="Arial" panose="020B0604020202020204" pitchFamily="34" charset="0"/>
                  <a:cs typeface="Arial" panose="020B0604020202020204" pitchFamily="34" charset="0"/>
                </a:rPr>
                <a:t>phần</a:t>
              </a:r>
              <a:r>
                <a:rPr lang="en-US" sz="2600" b="1" dirty="0">
                  <a:solidFill>
                    <a:srgbClr val="3333CC"/>
                  </a:solidFill>
                  <a:latin typeface="Arial" panose="020B0604020202020204" pitchFamily="34" charset="0"/>
                  <a:cs typeface="Arial" panose="020B0604020202020204" pitchFamily="34" charset="0"/>
                </a:rPr>
                <a:t> </a:t>
              </a:r>
              <a:r>
                <a:rPr lang="en-US" sz="2600" b="1" dirty="0" err="1">
                  <a:solidFill>
                    <a:srgbClr val="3333CC"/>
                  </a:solidFill>
                  <a:latin typeface="Arial" panose="020B0604020202020204" pitchFamily="34" charset="0"/>
                  <a:cs typeface="Arial" panose="020B0604020202020204" pitchFamily="34" charset="0"/>
                </a:rPr>
                <a:t>mềm</a:t>
              </a:r>
              <a:r>
                <a:rPr lang="en-US" sz="2600" b="1" dirty="0">
                  <a:solidFill>
                    <a:srgbClr val="3333CC"/>
                  </a:solidFill>
                  <a:latin typeface="Arial" panose="020B0604020202020204" pitchFamily="34" charset="0"/>
                  <a:cs typeface="Arial" panose="020B0604020202020204" pitchFamily="34" charset="0"/>
                </a:rPr>
                <a:t> Tux Typing</a:t>
              </a:r>
            </a:p>
          </p:txBody>
        </p:sp>
      </p:grpSp>
      <p:sp>
        <p:nvSpPr>
          <p:cNvPr id="3" name="TextBox 2"/>
          <p:cNvSpPr txBox="1"/>
          <p:nvPr/>
        </p:nvSpPr>
        <p:spPr>
          <a:xfrm>
            <a:off x="1317936" y="1541485"/>
            <a:ext cx="9614523" cy="1052596"/>
          </a:xfrm>
          <a:prstGeom prst="rect">
            <a:avLst/>
          </a:prstGeom>
          <a:noFill/>
        </p:spPr>
        <p:txBody>
          <a:bodyPr wrap="square" rtlCol="0">
            <a:spAutoFit/>
          </a:bodyPr>
          <a:lstStyle/>
          <a:p>
            <a:pPr marL="285750" indent="-285750">
              <a:lnSpc>
                <a:spcPct val="130000"/>
              </a:lnSpc>
              <a:buClr>
                <a:srgbClr val="FF0000"/>
              </a:buClr>
              <a:buFont typeface="Wingdings" panose="05000000000000000000" pitchFamily="2" charset="2"/>
              <a:buChar char="v"/>
            </a:pPr>
            <a:r>
              <a:rPr lang="en-US" sz="2400" dirty="0" smtClean="0">
                <a:latin typeface="Arial" panose="020B0604020202020204" pitchFamily="34" charset="0"/>
                <a:cs typeface="Arial" panose="020B0604020202020204" pitchFamily="34" charset="0"/>
              </a:rPr>
              <a:t> </a:t>
            </a:r>
            <a:r>
              <a:rPr lang="en-US" sz="2400" dirty="0" smtClean="0">
                <a:solidFill>
                  <a:srgbClr val="3333CC"/>
                </a:solidFill>
                <a:latin typeface="Arial" panose="020B0604020202020204" pitchFamily="34" charset="0"/>
                <a:cs typeface="Arial" panose="020B0604020202020204" pitchFamily="34" charset="0"/>
              </a:rPr>
              <a:t>N</a:t>
            </a:r>
            <a:r>
              <a:rPr lang="vi-VN" sz="2400" dirty="0">
                <a:solidFill>
                  <a:srgbClr val="3333CC"/>
                </a:solidFill>
                <a:latin typeface="Arial" panose="020B0604020202020204" pitchFamily="34" charset="0"/>
                <a:cs typeface="Arial" panose="020B0604020202020204" pitchFamily="34" charset="0"/>
              </a:rPr>
              <a:t>háy đúp chuột vào biểu tượng </a:t>
            </a:r>
            <a:r>
              <a:rPr lang="vi-VN" sz="2400" dirty="0">
                <a:solidFill>
                  <a:srgbClr val="FF0000"/>
                </a:solidFill>
                <a:latin typeface="Arial" panose="020B0604020202020204" pitchFamily="34" charset="0"/>
                <a:cs typeface="Arial" panose="020B0604020202020204" pitchFamily="34" charset="0"/>
              </a:rPr>
              <a:t>Tux Typing </a:t>
            </a:r>
            <a:r>
              <a:rPr lang="en-US" sz="2400" dirty="0" smtClean="0">
                <a:solidFill>
                  <a:srgbClr val="FF0000"/>
                </a:solidFill>
                <a:latin typeface="Arial" panose="020B0604020202020204" pitchFamily="34" charset="0"/>
                <a:cs typeface="Arial" panose="020B0604020202020204" pitchFamily="34" charset="0"/>
              </a:rPr>
              <a:t>          </a:t>
            </a:r>
            <a:r>
              <a:rPr lang="vi-VN" sz="2400" dirty="0" smtClean="0">
                <a:solidFill>
                  <a:srgbClr val="3333CC"/>
                </a:solidFill>
                <a:latin typeface="Arial" panose="020B0604020202020204" pitchFamily="34" charset="0"/>
                <a:cs typeface="Arial" panose="020B0604020202020204" pitchFamily="34" charset="0"/>
              </a:rPr>
              <a:t>trên </a:t>
            </a:r>
            <a:r>
              <a:rPr lang="vi-VN" sz="2400" dirty="0">
                <a:solidFill>
                  <a:srgbClr val="3333CC"/>
                </a:solidFill>
                <a:latin typeface="Arial" panose="020B0604020202020204" pitchFamily="34" charset="0"/>
                <a:cs typeface="Arial" panose="020B0604020202020204" pitchFamily="34" charset="0"/>
              </a:rPr>
              <a:t>màn </a:t>
            </a:r>
            <a:r>
              <a:rPr lang="vi-VN" sz="2400" dirty="0" smtClean="0">
                <a:solidFill>
                  <a:srgbClr val="3333CC"/>
                </a:solidFill>
                <a:latin typeface="Arial" panose="020B0604020202020204" pitchFamily="34" charset="0"/>
                <a:cs typeface="Arial" panose="020B0604020202020204" pitchFamily="34" charset="0"/>
              </a:rPr>
              <a:t>hình.</a:t>
            </a:r>
            <a:endParaRPr lang="en-US" sz="2400" dirty="0" smtClean="0">
              <a:solidFill>
                <a:srgbClr val="3333CC"/>
              </a:solidFill>
              <a:latin typeface="Arial" panose="020B0604020202020204" pitchFamily="34" charset="0"/>
              <a:cs typeface="Arial" panose="020B0604020202020204" pitchFamily="34" charset="0"/>
            </a:endParaRPr>
          </a:p>
          <a:p>
            <a:pPr>
              <a:lnSpc>
                <a:spcPct val="130000"/>
              </a:lnSpc>
              <a:buClr>
                <a:srgbClr val="FF0000"/>
              </a:buClr>
            </a:pPr>
            <a:r>
              <a:rPr lang="en-US" sz="2400" dirty="0">
                <a:solidFill>
                  <a:srgbClr val="3333CC"/>
                </a:solidFill>
                <a:latin typeface="Arial" panose="020B0604020202020204" pitchFamily="34" charset="0"/>
                <a:cs typeface="Arial" panose="020B0604020202020204" pitchFamily="34" charset="0"/>
              </a:rPr>
              <a:t> </a:t>
            </a:r>
            <a:r>
              <a:rPr lang="en-US" sz="2400" dirty="0" smtClean="0">
                <a:solidFill>
                  <a:srgbClr val="3333CC"/>
                </a:solidFill>
                <a:latin typeface="Arial" panose="020B0604020202020204" pitchFamily="34" charset="0"/>
                <a:cs typeface="Arial" panose="020B0604020202020204" pitchFamily="34" charset="0"/>
              </a:rPr>
              <a:t>   </a:t>
            </a:r>
            <a:r>
              <a:rPr lang="vi-VN" sz="2400" dirty="0" smtClean="0">
                <a:solidFill>
                  <a:srgbClr val="3333CC"/>
                </a:solidFill>
                <a:latin typeface="Arial" panose="020B0604020202020204" pitchFamily="34" charset="0"/>
                <a:cs typeface="Arial" panose="020B0604020202020204" pitchFamily="34" charset="0"/>
              </a:rPr>
              <a:t>Cửa </a:t>
            </a:r>
            <a:r>
              <a:rPr lang="vi-VN" sz="2400" dirty="0">
                <a:solidFill>
                  <a:srgbClr val="3333CC"/>
                </a:solidFill>
                <a:latin typeface="Arial" panose="020B0604020202020204" pitchFamily="34" charset="0"/>
                <a:cs typeface="Arial" panose="020B0604020202020204" pitchFamily="34" charset="0"/>
              </a:rPr>
              <a:t>sổ xuất hiện </a:t>
            </a:r>
            <a:r>
              <a:rPr lang="en-US" sz="2400" dirty="0" err="1" smtClean="0">
                <a:solidFill>
                  <a:srgbClr val="3333CC"/>
                </a:solidFill>
                <a:latin typeface="Arial" panose="020B0604020202020204" pitchFamily="34" charset="0"/>
                <a:cs typeface="Arial" panose="020B0604020202020204" pitchFamily="34" charset="0"/>
              </a:rPr>
              <a:t>như</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hình</a:t>
            </a:r>
            <a:r>
              <a:rPr lang="en-US" sz="2400" dirty="0" smtClean="0">
                <a:solidFill>
                  <a:srgbClr val="3333CC"/>
                </a:solidFill>
                <a:latin typeface="Arial" panose="020B0604020202020204" pitchFamily="34" charset="0"/>
                <a:cs typeface="Arial" panose="020B0604020202020204" pitchFamily="34" charset="0"/>
              </a:rPr>
              <a:t> 12.1</a:t>
            </a:r>
            <a:endParaRPr lang="en-US" sz="2400" dirty="0">
              <a:solidFill>
                <a:srgbClr val="3333CC"/>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a:stretch>
            <a:fillRect/>
          </a:stretch>
        </p:blipFill>
        <p:spPr>
          <a:xfrm>
            <a:off x="7731218" y="1319928"/>
            <a:ext cx="790575" cy="771525"/>
          </a:xfrm>
          <a:prstGeom prst="rect">
            <a:avLst/>
          </a:prstGeom>
        </p:spPr>
      </p:pic>
      <p:pic>
        <p:nvPicPr>
          <p:cNvPr id="8" name="Picture 7"/>
          <p:cNvPicPr>
            <a:picLocks noChangeAspect="1"/>
          </p:cNvPicPr>
          <p:nvPr/>
        </p:nvPicPr>
        <p:blipFill>
          <a:blip r:embed="rId4"/>
          <a:stretch>
            <a:fillRect/>
          </a:stretch>
        </p:blipFill>
        <p:spPr>
          <a:xfrm>
            <a:off x="2512359" y="2533724"/>
            <a:ext cx="6009434" cy="3928581"/>
          </a:xfrm>
          <a:prstGeom prst="rect">
            <a:avLst/>
          </a:prstGeom>
        </p:spPr>
      </p:pic>
    </p:spTree>
    <p:extLst>
      <p:ext uri="{BB962C8B-B14F-4D97-AF65-F5344CB8AC3E}">
        <p14:creationId xmlns:p14="http://schemas.microsoft.com/office/powerpoint/2010/main" val="1772050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217127" y="295836"/>
            <a:ext cx="3420802" cy="644884"/>
          </a:xfrm>
          <a:prstGeom prst="rect">
            <a:avLst/>
          </a:prstGeom>
        </p:spPr>
      </p:pic>
      <p:grpSp>
        <p:nvGrpSpPr>
          <p:cNvPr id="9" name="Group 8"/>
          <p:cNvGrpSpPr/>
          <p:nvPr/>
        </p:nvGrpSpPr>
        <p:grpSpPr>
          <a:xfrm>
            <a:off x="869993" y="1002934"/>
            <a:ext cx="4634003" cy="557105"/>
            <a:chOff x="676256" y="1379897"/>
            <a:chExt cx="4634003" cy="557105"/>
          </a:xfrm>
        </p:grpSpPr>
        <p:grpSp>
          <p:nvGrpSpPr>
            <p:cNvPr id="10" name="Group 9"/>
            <p:cNvGrpSpPr/>
            <p:nvPr/>
          </p:nvGrpSpPr>
          <p:grpSpPr>
            <a:xfrm>
              <a:off x="676256" y="1379897"/>
              <a:ext cx="429926" cy="553998"/>
              <a:chOff x="1069018" y="1379837"/>
              <a:chExt cx="429926" cy="553998"/>
            </a:xfrm>
          </p:grpSpPr>
          <p:sp>
            <p:nvSpPr>
              <p:cNvPr id="14" name="Rectangle 13"/>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069018" y="1379837"/>
                <a:ext cx="429926" cy="553998"/>
              </a:xfrm>
              <a:prstGeom prst="rect">
                <a:avLst/>
              </a:prstGeom>
              <a:noFill/>
            </p:spPr>
            <p:txBody>
              <a:bodyPr wrap="none" rtlCol="0">
                <a:spAutoFit/>
              </a:bodyPr>
              <a:lstStyle/>
              <a:p>
                <a:r>
                  <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rPr>
                  <a:t>2</a:t>
                </a:r>
              </a:p>
            </p:txBody>
          </p:sp>
        </p:grpSp>
        <p:sp>
          <p:nvSpPr>
            <p:cNvPr id="11" name="TextBox 10"/>
            <p:cNvSpPr txBox="1"/>
            <p:nvPr/>
          </p:nvSpPr>
          <p:spPr>
            <a:xfrm>
              <a:off x="1100452" y="1459948"/>
              <a:ext cx="4209807" cy="477054"/>
            </a:xfrm>
            <a:prstGeom prst="rect">
              <a:avLst/>
            </a:prstGeom>
            <a:noFill/>
          </p:spPr>
          <p:txBody>
            <a:bodyPr wrap="none" rtlCol="0">
              <a:spAutoFit/>
            </a:bodyPr>
            <a:lstStyle/>
            <a:p>
              <a:r>
                <a:rPr lang="en-US" sz="2500" b="1" dirty="0" err="1" smtClean="0">
                  <a:solidFill>
                    <a:srgbClr val="3333CC"/>
                  </a:solidFill>
                  <a:latin typeface="Arial" panose="020B0604020202020204" pitchFamily="34" charset="0"/>
                  <a:cs typeface="Arial" panose="020B0604020202020204" pitchFamily="34" charset="0"/>
                </a:rPr>
                <a:t>Thực</a:t>
              </a:r>
              <a:r>
                <a:rPr lang="en-US" sz="2500" b="1" dirty="0" smtClean="0">
                  <a:solidFill>
                    <a:srgbClr val="3333CC"/>
                  </a:solidFill>
                  <a:latin typeface="Arial" panose="020B0604020202020204" pitchFamily="34" charset="0"/>
                  <a:cs typeface="Arial" panose="020B0604020202020204" pitchFamily="34" charset="0"/>
                </a:rPr>
                <a:t> </a:t>
              </a:r>
              <a:r>
                <a:rPr lang="en-US" sz="2500" b="1" dirty="0" err="1" smtClean="0">
                  <a:solidFill>
                    <a:srgbClr val="3333CC"/>
                  </a:solidFill>
                  <a:latin typeface="Arial" panose="020B0604020202020204" pitchFamily="34" charset="0"/>
                  <a:cs typeface="Arial" panose="020B0604020202020204" pitchFamily="34" charset="0"/>
                </a:rPr>
                <a:t>hiện</a:t>
              </a:r>
              <a:r>
                <a:rPr lang="en-US" sz="2500" b="1" dirty="0" smtClean="0">
                  <a:solidFill>
                    <a:srgbClr val="3333CC"/>
                  </a:solidFill>
                  <a:latin typeface="Arial" panose="020B0604020202020204" pitchFamily="34" charset="0"/>
                  <a:cs typeface="Arial" panose="020B0604020202020204" pitchFamily="34" charset="0"/>
                </a:rPr>
                <a:t> </a:t>
              </a:r>
              <a:r>
                <a:rPr lang="en-US" sz="2500" b="1" dirty="0" err="1" smtClean="0">
                  <a:solidFill>
                    <a:srgbClr val="3333CC"/>
                  </a:solidFill>
                  <a:latin typeface="Arial" panose="020B0604020202020204" pitchFamily="34" charset="0"/>
                  <a:cs typeface="Arial" panose="020B0604020202020204" pitchFamily="34" charset="0"/>
                </a:rPr>
                <a:t>trò</a:t>
              </a:r>
              <a:r>
                <a:rPr lang="en-US" sz="2500" b="1" dirty="0" smtClean="0">
                  <a:solidFill>
                    <a:srgbClr val="3333CC"/>
                  </a:solidFill>
                  <a:latin typeface="Arial" panose="020B0604020202020204" pitchFamily="34" charset="0"/>
                  <a:cs typeface="Arial" panose="020B0604020202020204" pitchFamily="34" charset="0"/>
                </a:rPr>
                <a:t> </a:t>
              </a:r>
              <a:r>
                <a:rPr lang="en-US" sz="2500" b="1" dirty="0" err="1" smtClean="0">
                  <a:solidFill>
                    <a:srgbClr val="3333CC"/>
                  </a:solidFill>
                  <a:latin typeface="Arial" panose="020B0604020202020204" pitchFamily="34" charset="0"/>
                  <a:cs typeface="Arial" panose="020B0604020202020204" pitchFamily="34" charset="0"/>
                </a:rPr>
                <a:t>chơi</a:t>
              </a:r>
              <a:r>
                <a:rPr lang="en-US" sz="2500" b="1" dirty="0" smtClean="0">
                  <a:solidFill>
                    <a:srgbClr val="3333CC"/>
                  </a:solidFill>
                  <a:latin typeface="Arial" panose="020B0604020202020204" pitchFamily="34" charset="0"/>
                  <a:cs typeface="Arial" panose="020B0604020202020204" pitchFamily="34" charset="0"/>
                </a:rPr>
                <a:t> </a:t>
              </a:r>
              <a:r>
                <a:rPr lang="en-US" sz="2500" b="1" dirty="0" err="1" smtClean="0">
                  <a:solidFill>
                    <a:srgbClr val="3333CC"/>
                  </a:solidFill>
                  <a:latin typeface="Arial" panose="020B0604020202020204" pitchFamily="34" charset="0"/>
                  <a:cs typeface="Arial" panose="020B0604020202020204" pitchFamily="34" charset="0"/>
                </a:rPr>
                <a:t>gõ</a:t>
              </a:r>
              <a:r>
                <a:rPr lang="en-US" sz="2500" b="1" dirty="0" smtClean="0">
                  <a:solidFill>
                    <a:srgbClr val="3333CC"/>
                  </a:solidFill>
                  <a:latin typeface="Arial" panose="020B0604020202020204" pitchFamily="34" charset="0"/>
                  <a:cs typeface="Arial" panose="020B0604020202020204" pitchFamily="34" charset="0"/>
                </a:rPr>
                <a:t> </a:t>
              </a:r>
              <a:r>
                <a:rPr lang="en-US" sz="2500" b="1" dirty="0" err="1" smtClean="0">
                  <a:solidFill>
                    <a:srgbClr val="3333CC"/>
                  </a:solidFill>
                  <a:latin typeface="Arial" panose="020B0604020202020204" pitchFamily="34" charset="0"/>
                  <a:cs typeface="Arial" panose="020B0604020202020204" pitchFamily="34" charset="0"/>
                </a:rPr>
                <a:t>chữ</a:t>
              </a:r>
              <a:endParaRPr lang="en-US" sz="2500" dirty="0">
                <a:solidFill>
                  <a:srgbClr val="3333CC"/>
                </a:solidFill>
                <a:latin typeface="Arial" panose="020B0604020202020204" pitchFamily="34" charset="0"/>
                <a:cs typeface="Arial" panose="020B0604020202020204" pitchFamily="34" charset="0"/>
              </a:endParaRPr>
            </a:p>
          </p:txBody>
        </p:sp>
      </p:grpSp>
      <p:sp>
        <p:nvSpPr>
          <p:cNvPr id="18" name="Rectangle 17"/>
          <p:cNvSpPr/>
          <p:nvPr/>
        </p:nvSpPr>
        <p:spPr>
          <a:xfrm>
            <a:off x="1366520" y="1710335"/>
            <a:ext cx="8325307" cy="503599"/>
          </a:xfrm>
          <a:prstGeom prst="rect">
            <a:avLst/>
          </a:prstGeom>
        </p:spPr>
        <p:txBody>
          <a:bodyPr wrap="square">
            <a:spAutoFit/>
          </a:bodyPr>
          <a:lstStyle/>
          <a:p>
            <a:pPr marL="342900" indent="-342900" algn="just">
              <a:lnSpc>
                <a:spcPct val="120000"/>
              </a:lnSpc>
              <a:buFont typeface="Wingdings" panose="05000000000000000000" pitchFamily="2" charset="2"/>
              <a:buChar char="v"/>
            </a:pPr>
            <a:r>
              <a:rPr lang="en-US" sz="2400" b="1" dirty="0" smtClean="0">
                <a:solidFill>
                  <a:srgbClr val="FF0000"/>
                </a:solidFill>
              </a:rPr>
              <a:t> </a:t>
            </a:r>
            <a:r>
              <a:rPr lang="en-US" sz="2400" b="1" dirty="0" err="1" smtClean="0">
                <a:solidFill>
                  <a:srgbClr val="3333CC"/>
                </a:solidFill>
                <a:latin typeface="Arial" panose="020B0604020202020204" pitchFamily="34" charset="0"/>
                <a:cs typeface="Arial" panose="020B0604020202020204" pitchFamily="34" charset="0"/>
              </a:rPr>
              <a:t>Để</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vào</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chơi</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gõ</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chữ</a:t>
            </a:r>
            <a:r>
              <a:rPr lang="en-US" sz="2400" b="1" dirty="0" smtClean="0">
                <a:solidFill>
                  <a:srgbClr val="3333CC"/>
                </a:solidFill>
                <a:latin typeface="Arial" panose="020B0604020202020204" pitchFamily="34" charset="0"/>
                <a:cs typeface="Arial" panose="020B0604020202020204" pitchFamily="34" charset="0"/>
              </a:rPr>
              <a:t> ta </a:t>
            </a:r>
            <a:r>
              <a:rPr lang="en-US" sz="2400" b="1" dirty="0" err="1" smtClean="0">
                <a:solidFill>
                  <a:srgbClr val="3333CC"/>
                </a:solidFill>
                <a:latin typeface="Arial" panose="020B0604020202020204" pitchFamily="34" charset="0"/>
                <a:cs typeface="Arial" panose="020B0604020202020204" pitchFamily="34" charset="0"/>
              </a:rPr>
              <a:t>thực</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hiện</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các</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bước</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dưới</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đây</a:t>
            </a:r>
            <a:r>
              <a:rPr lang="vi-VN" sz="2400" b="1" dirty="0" smtClean="0">
                <a:solidFill>
                  <a:srgbClr val="3333CC"/>
                </a:solidFill>
                <a:latin typeface="Arial" panose="020B0604020202020204" pitchFamily="34" charset="0"/>
                <a:cs typeface="Arial" panose="020B0604020202020204" pitchFamily="34" charset="0"/>
              </a:rPr>
              <a:t>: </a:t>
            </a:r>
            <a:endParaRPr lang="en-US" sz="2400" b="1" dirty="0" smtClean="0">
              <a:solidFill>
                <a:srgbClr val="3333CC"/>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stretch>
            <a:fillRect/>
          </a:stretch>
        </p:blipFill>
        <p:spPr>
          <a:xfrm>
            <a:off x="708629" y="2269066"/>
            <a:ext cx="3889631" cy="3351806"/>
          </a:xfrm>
          <a:prstGeom prst="rect">
            <a:avLst/>
          </a:prstGeom>
        </p:spPr>
      </p:pic>
      <p:pic>
        <p:nvPicPr>
          <p:cNvPr id="3" name="Picture 2"/>
          <p:cNvPicPr>
            <a:picLocks noChangeAspect="1"/>
          </p:cNvPicPr>
          <p:nvPr/>
        </p:nvPicPr>
        <p:blipFill>
          <a:blip r:embed="rId4"/>
          <a:stretch>
            <a:fillRect/>
          </a:stretch>
        </p:blipFill>
        <p:spPr>
          <a:xfrm>
            <a:off x="4739809" y="2407024"/>
            <a:ext cx="2999178" cy="3200401"/>
          </a:xfrm>
          <a:prstGeom prst="rect">
            <a:avLst/>
          </a:prstGeom>
        </p:spPr>
      </p:pic>
      <p:pic>
        <p:nvPicPr>
          <p:cNvPr id="4" name="Picture 3"/>
          <p:cNvPicPr>
            <a:picLocks noChangeAspect="1"/>
          </p:cNvPicPr>
          <p:nvPr/>
        </p:nvPicPr>
        <p:blipFill>
          <a:blip r:embed="rId5"/>
          <a:stretch>
            <a:fillRect/>
          </a:stretch>
        </p:blipFill>
        <p:spPr>
          <a:xfrm>
            <a:off x="7855603" y="2407024"/>
            <a:ext cx="3507161" cy="3239082"/>
          </a:xfrm>
          <a:prstGeom prst="rect">
            <a:avLst/>
          </a:prstGeom>
        </p:spPr>
      </p:pic>
      <p:cxnSp>
        <p:nvCxnSpPr>
          <p:cNvPr id="7" name="Straight Connector 6"/>
          <p:cNvCxnSpPr/>
          <p:nvPr/>
        </p:nvCxnSpPr>
        <p:spPr>
          <a:xfrm>
            <a:off x="4611707" y="2568390"/>
            <a:ext cx="0" cy="3010481"/>
          </a:xfrm>
          <a:prstGeom prst="line">
            <a:avLst/>
          </a:prstGeom>
          <a:ln w="38100">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7819110" y="2570050"/>
            <a:ext cx="0" cy="3010481"/>
          </a:xfrm>
          <a:prstGeom prst="line">
            <a:avLst/>
          </a:prstGeom>
          <a:ln w="38100">
            <a:solidFill>
              <a:srgbClr val="00B05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5497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xEl>
                                              <p:pRg st="0" end="0"/>
                                            </p:txEl>
                                          </p:spTgt>
                                        </p:tgtEl>
                                        <p:attrNameLst>
                                          <p:attrName>style.visibility</p:attrName>
                                        </p:attrNameLst>
                                      </p:cBhvr>
                                      <p:to>
                                        <p:strVal val="visible"/>
                                      </p:to>
                                    </p:set>
                                    <p:animEffect transition="in" filter="fade">
                                      <p:cBhvr>
                                        <p:cTn id="12" dur="500"/>
                                        <p:tgtEl>
                                          <p:spTgt spid="1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10" presetClass="entr" presetSubtype="0" fill="hold"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500"/>
                                        <p:tgtEl>
                                          <p:spTgt spid="19"/>
                                        </p:tgtEl>
                                      </p:cBhvr>
                                    </p:animEffect>
                                  </p:childTnLst>
                                </p:cTn>
                              </p:par>
                              <p:par>
                                <p:cTn id="31" presetID="10" presetClass="entr" presetSubtype="0" fill="hold" nodeType="with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217127" y="295836"/>
            <a:ext cx="3420802" cy="644884"/>
          </a:xfrm>
          <a:prstGeom prst="rect">
            <a:avLst/>
          </a:prstGeom>
        </p:spPr>
      </p:pic>
      <p:grpSp>
        <p:nvGrpSpPr>
          <p:cNvPr id="9" name="Group 8"/>
          <p:cNvGrpSpPr/>
          <p:nvPr/>
        </p:nvGrpSpPr>
        <p:grpSpPr>
          <a:xfrm>
            <a:off x="869993" y="1002934"/>
            <a:ext cx="4834378" cy="572494"/>
            <a:chOff x="676256" y="1379897"/>
            <a:chExt cx="4834378" cy="572494"/>
          </a:xfrm>
        </p:grpSpPr>
        <p:grpSp>
          <p:nvGrpSpPr>
            <p:cNvPr id="10" name="Group 9"/>
            <p:cNvGrpSpPr/>
            <p:nvPr/>
          </p:nvGrpSpPr>
          <p:grpSpPr>
            <a:xfrm>
              <a:off x="676256" y="1379897"/>
              <a:ext cx="429926" cy="553998"/>
              <a:chOff x="1069018" y="1379837"/>
              <a:chExt cx="429926" cy="553998"/>
            </a:xfrm>
          </p:grpSpPr>
          <p:sp>
            <p:nvSpPr>
              <p:cNvPr id="14" name="Rectangle 13"/>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069018" y="1379837"/>
                <a:ext cx="429926" cy="553998"/>
              </a:xfrm>
              <a:prstGeom prst="rect">
                <a:avLst/>
              </a:prstGeom>
              <a:noFill/>
            </p:spPr>
            <p:txBody>
              <a:bodyPr wrap="none" rtlCol="0">
                <a:spAutoFit/>
              </a:bodyPr>
              <a:lstStyle/>
              <a:p>
                <a:r>
                  <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rPr>
                  <a:t>2</a:t>
                </a:r>
              </a:p>
            </p:txBody>
          </p:sp>
        </p:grpSp>
        <p:sp>
          <p:nvSpPr>
            <p:cNvPr id="11" name="TextBox 10"/>
            <p:cNvSpPr txBox="1"/>
            <p:nvPr/>
          </p:nvSpPr>
          <p:spPr>
            <a:xfrm>
              <a:off x="1100452" y="1459948"/>
              <a:ext cx="4410182" cy="492443"/>
            </a:xfrm>
            <a:prstGeom prst="rect">
              <a:avLst/>
            </a:prstGeom>
            <a:noFill/>
          </p:spPr>
          <p:txBody>
            <a:bodyPr wrap="none" rtlCol="0">
              <a:spAutoFit/>
            </a:bodyPr>
            <a:lstStyle/>
            <a:p>
              <a:r>
                <a:rPr lang="en-US" sz="2500" b="1" dirty="0" err="1" smtClean="0">
                  <a:solidFill>
                    <a:srgbClr val="3333CC"/>
                  </a:solidFill>
                  <a:latin typeface="Arial" panose="020B0604020202020204" pitchFamily="34" charset="0"/>
                  <a:cs typeface="Arial" panose="020B0604020202020204" pitchFamily="34" charset="0"/>
                </a:rPr>
                <a:t>Thực</a:t>
              </a:r>
              <a:r>
                <a:rPr lang="en-US" sz="2500" b="1" dirty="0" smtClean="0">
                  <a:solidFill>
                    <a:srgbClr val="3333CC"/>
                  </a:solidFill>
                  <a:latin typeface="Arial" panose="020B0604020202020204" pitchFamily="34" charset="0"/>
                  <a:cs typeface="Arial" panose="020B0604020202020204" pitchFamily="34" charset="0"/>
                </a:rPr>
                <a:t> </a:t>
              </a:r>
              <a:r>
                <a:rPr lang="en-US" sz="2500" b="1" dirty="0" err="1" smtClean="0">
                  <a:solidFill>
                    <a:srgbClr val="3333CC"/>
                  </a:solidFill>
                  <a:latin typeface="Arial" panose="020B0604020202020204" pitchFamily="34" charset="0"/>
                  <a:cs typeface="Arial" panose="020B0604020202020204" pitchFamily="34" charset="0"/>
                </a:rPr>
                <a:t>hiện</a:t>
              </a:r>
              <a:r>
                <a:rPr lang="en-US" sz="2500" b="1" dirty="0" smtClean="0">
                  <a:solidFill>
                    <a:srgbClr val="3333CC"/>
                  </a:solidFill>
                  <a:latin typeface="Arial" panose="020B0604020202020204" pitchFamily="34" charset="0"/>
                  <a:cs typeface="Arial" panose="020B0604020202020204" pitchFamily="34" charset="0"/>
                </a:rPr>
                <a:t> </a:t>
              </a:r>
              <a:r>
                <a:rPr lang="en-US" sz="2500" b="1" dirty="0" err="1" smtClean="0">
                  <a:solidFill>
                    <a:srgbClr val="3333CC"/>
                  </a:solidFill>
                  <a:latin typeface="Arial" panose="020B0604020202020204" pitchFamily="34" charset="0"/>
                  <a:cs typeface="Arial" panose="020B0604020202020204" pitchFamily="34" charset="0"/>
                </a:rPr>
                <a:t>trò</a:t>
              </a:r>
              <a:r>
                <a:rPr lang="en-US" sz="2500" b="1" dirty="0" smtClean="0">
                  <a:solidFill>
                    <a:srgbClr val="3333CC"/>
                  </a:solidFill>
                  <a:latin typeface="Arial" panose="020B0604020202020204" pitchFamily="34" charset="0"/>
                  <a:cs typeface="Arial" panose="020B0604020202020204" pitchFamily="34" charset="0"/>
                </a:rPr>
                <a:t> </a:t>
              </a:r>
              <a:r>
                <a:rPr lang="en-US" sz="2500" b="1" dirty="0" err="1" smtClean="0">
                  <a:solidFill>
                    <a:srgbClr val="3333CC"/>
                  </a:solidFill>
                  <a:latin typeface="Arial" panose="020B0604020202020204" pitchFamily="34" charset="0"/>
                  <a:cs typeface="Arial" panose="020B0604020202020204" pitchFamily="34" charset="0"/>
                </a:rPr>
                <a:t>chơi</a:t>
              </a:r>
              <a:r>
                <a:rPr lang="en-US" sz="2500" b="1" dirty="0" smtClean="0">
                  <a:solidFill>
                    <a:srgbClr val="3333CC"/>
                  </a:solidFill>
                  <a:latin typeface="Arial" panose="020B0604020202020204" pitchFamily="34" charset="0"/>
                  <a:cs typeface="Arial" panose="020B0604020202020204" pitchFamily="34" charset="0"/>
                </a:rPr>
                <a:t> </a:t>
              </a:r>
              <a:r>
                <a:rPr lang="en-US" sz="2500" b="1" dirty="0" err="1" smtClean="0">
                  <a:solidFill>
                    <a:srgbClr val="3333CC"/>
                  </a:solidFill>
                  <a:latin typeface="Arial" panose="020B0604020202020204" pitchFamily="34" charset="0"/>
                  <a:cs typeface="Arial" panose="020B0604020202020204" pitchFamily="34" charset="0"/>
                </a:rPr>
                <a:t>gõ</a:t>
              </a:r>
              <a:r>
                <a:rPr lang="en-US" sz="2500" b="1" dirty="0" smtClean="0">
                  <a:solidFill>
                    <a:srgbClr val="3333CC"/>
                  </a:solidFill>
                  <a:latin typeface="Arial" panose="020B0604020202020204" pitchFamily="34" charset="0"/>
                  <a:cs typeface="Arial" panose="020B0604020202020204" pitchFamily="34" charset="0"/>
                </a:rPr>
                <a:t> </a:t>
              </a:r>
              <a:r>
                <a:rPr lang="en-US" sz="2500" b="1" dirty="0" err="1" smtClean="0">
                  <a:solidFill>
                    <a:srgbClr val="3333CC"/>
                  </a:solidFill>
                  <a:latin typeface="Arial" panose="020B0604020202020204" pitchFamily="34" charset="0"/>
                  <a:cs typeface="Arial" panose="020B0604020202020204" pitchFamily="34" charset="0"/>
                </a:rPr>
                <a:t>chữ</a:t>
              </a:r>
              <a:r>
                <a:rPr lang="en-US" sz="2500" b="1" dirty="0" smtClean="0">
                  <a:solidFill>
                    <a:srgbClr val="3333CC"/>
                  </a:solidFill>
                  <a:latin typeface="Arial" panose="020B0604020202020204" pitchFamily="34" charset="0"/>
                  <a:cs typeface="Arial" panose="020B0604020202020204" pitchFamily="34" charset="0"/>
                </a:rPr>
                <a:t>:</a:t>
              </a:r>
              <a:endParaRPr lang="en-US" sz="2500" dirty="0">
                <a:solidFill>
                  <a:srgbClr val="3333CC"/>
                </a:solidFill>
                <a:latin typeface="Arial" panose="020B0604020202020204" pitchFamily="34" charset="0"/>
                <a:cs typeface="Arial" panose="020B0604020202020204" pitchFamily="34" charset="0"/>
              </a:endParaRPr>
            </a:p>
          </p:txBody>
        </p:sp>
      </p:grpSp>
      <p:sp>
        <p:nvSpPr>
          <p:cNvPr id="15" name="Rectangle 14"/>
          <p:cNvSpPr/>
          <p:nvPr/>
        </p:nvSpPr>
        <p:spPr>
          <a:xfrm>
            <a:off x="1297245" y="1571785"/>
            <a:ext cx="9841807" cy="1421928"/>
          </a:xfrm>
          <a:prstGeom prst="rect">
            <a:avLst/>
          </a:prstGeom>
        </p:spPr>
        <p:txBody>
          <a:bodyPr wrap="square">
            <a:spAutoFit/>
          </a:bodyPr>
          <a:lstStyle/>
          <a:p>
            <a:pPr marL="342900" indent="-342900" algn="just">
              <a:lnSpc>
                <a:spcPct val="120000"/>
              </a:lnSpc>
              <a:buClr>
                <a:srgbClr val="FF0000"/>
              </a:buClr>
              <a:buFont typeface="Wingdings" panose="05000000000000000000" pitchFamily="2" charset="2"/>
              <a:buChar char="v"/>
            </a:pPr>
            <a:r>
              <a:rPr lang="en-US" sz="2400" b="1" dirty="0" smtClean="0">
                <a:solidFill>
                  <a:srgbClr val="3333CC"/>
                </a:solidFill>
              </a:rPr>
              <a:t> </a:t>
            </a:r>
            <a:r>
              <a:rPr lang="vi-VN" sz="2400" dirty="0">
                <a:solidFill>
                  <a:srgbClr val="3333CC"/>
                </a:solidFill>
              </a:rPr>
              <a:t>Trên màn hình xuất hiện các con cá mang chữ cái rơi xuống. Em cần gõ đúng và nhanh phím có chữ giống chữ cái trên thân cá trước khi cá chạm đất thì chim cánh cụt mới ăn được</a:t>
            </a:r>
            <a:r>
              <a:rPr lang="vi-VN" sz="2400" dirty="0"/>
              <a:t>.</a:t>
            </a:r>
            <a:endParaRPr lang="en-US" sz="2400" b="1" dirty="0" smtClean="0">
              <a:solidFill>
                <a:srgbClr val="3333CC"/>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a:stretch>
            <a:fillRect/>
          </a:stretch>
        </p:blipFill>
        <p:spPr>
          <a:xfrm>
            <a:off x="3621427" y="2894918"/>
            <a:ext cx="4016502" cy="3567453"/>
          </a:xfrm>
          <a:prstGeom prst="rect">
            <a:avLst/>
          </a:prstGeom>
        </p:spPr>
      </p:pic>
    </p:spTree>
    <p:extLst>
      <p:ext uri="{BB962C8B-B14F-4D97-AF65-F5344CB8AC3E}">
        <p14:creationId xmlns:p14="http://schemas.microsoft.com/office/powerpoint/2010/main" val="543194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217127" y="295836"/>
            <a:ext cx="3420802" cy="644884"/>
          </a:xfrm>
          <a:prstGeom prst="rect">
            <a:avLst/>
          </a:prstGeom>
        </p:spPr>
      </p:pic>
      <p:grpSp>
        <p:nvGrpSpPr>
          <p:cNvPr id="9" name="Group 8"/>
          <p:cNvGrpSpPr/>
          <p:nvPr/>
        </p:nvGrpSpPr>
        <p:grpSpPr>
          <a:xfrm>
            <a:off x="869993" y="1113774"/>
            <a:ext cx="3635331" cy="557105"/>
            <a:chOff x="676256" y="1379897"/>
            <a:chExt cx="3635331" cy="557105"/>
          </a:xfrm>
        </p:grpSpPr>
        <p:grpSp>
          <p:nvGrpSpPr>
            <p:cNvPr id="10" name="Group 9"/>
            <p:cNvGrpSpPr/>
            <p:nvPr/>
          </p:nvGrpSpPr>
          <p:grpSpPr>
            <a:xfrm>
              <a:off x="676256" y="1379897"/>
              <a:ext cx="429926" cy="553998"/>
              <a:chOff x="1069018" y="1379837"/>
              <a:chExt cx="429926" cy="553998"/>
            </a:xfrm>
          </p:grpSpPr>
          <p:sp>
            <p:nvSpPr>
              <p:cNvPr id="14" name="Rectangle 13"/>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069018" y="1379837"/>
                <a:ext cx="429926" cy="553998"/>
              </a:xfrm>
              <a:prstGeom prst="rect">
                <a:avLst/>
              </a:prstGeom>
              <a:noFill/>
            </p:spPr>
            <p:txBody>
              <a:bodyPr wrap="none" rtlCol="0">
                <a:spAutoFit/>
              </a:bodyPr>
              <a:lstStyle/>
              <a:p>
                <a:r>
                  <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rPr>
                  <a:t>3</a:t>
                </a:r>
              </a:p>
            </p:txBody>
          </p:sp>
        </p:grpSp>
        <p:sp>
          <p:nvSpPr>
            <p:cNvPr id="11" name="TextBox 10"/>
            <p:cNvSpPr txBox="1"/>
            <p:nvPr/>
          </p:nvSpPr>
          <p:spPr>
            <a:xfrm>
              <a:off x="1100452" y="1459948"/>
              <a:ext cx="3211135" cy="477054"/>
            </a:xfrm>
            <a:prstGeom prst="rect">
              <a:avLst/>
            </a:prstGeom>
            <a:noFill/>
          </p:spPr>
          <p:txBody>
            <a:bodyPr wrap="none" rtlCol="0">
              <a:spAutoFit/>
            </a:bodyPr>
            <a:lstStyle/>
            <a:p>
              <a:r>
                <a:rPr lang="en-US" sz="2500" b="1" dirty="0" err="1" smtClean="0">
                  <a:solidFill>
                    <a:srgbClr val="3333CC"/>
                  </a:solidFill>
                  <a:latin typeface="Arial" panose="020B0604020202020204" pitchFamily="34" charset="0"/>
                  <a:cs typeface="Arial" panose="020B0604020202020204" pitchFamily="34" charset="0"/>
                </a:rPr>
                <a:t>Thoát</a:t>
              </a:r>
              <a:r>
                <a:rPr lang="en-US" sz="2500" b="1" dirty="0" smtClean="0">
                  <a:solidFill>
                    <a:srgbClr val="3333CC"/>
                  </a:solidFill>
                  <a:latin typeface="Arial" panose="020B0604020202020204" pitchFamily="34" charset="0"/>
                  <a:cs typeface="Arial" panose="020B0604020202020204" pitchFamily="34" charset="0"/>
                </a:rPr>
                <a:t> </a:t>
              </a:r>
              <a:r>
                <a:rPr lang="en-US" sz="2500" b="1" dirty="0" err="1" smtClean="0">
                  <a:solidFill>
                    <a:srgbClr val="3333CC"/>
                  </a:solidFill>
                  <a:latin typeface="Arial" panose="020B0604020202020204" pitchFamily="34" charset="0"/>
                  <a:cs typeface="Arial" panose="020B0604020202020204" pitchFamily="34" charset="0"/>
                </a:rPr>
                <a:t>khỏi</a:t>
              </a:r>
              <a:r>
                <a:rPr lang="en-US" sz="2500" b="1" dirty="0" smtClean="0">
                  <a:solidFill>
                    <a:srgbClr val="3333CC"/>
                  </a:solidFill>
                  <a:latin typeface="Arial" panose="020B0604020202020204" pitchFamily="34" charset="0"/>
                  <a:cs typeface="Arial" panose="020B0604020202020204" pitchFamily="34" charset="0"/>
                </a:rPr>
                <a:t> </a:t>
              </a:r>
              <a:r>
                <a:rPr lang="en-US" sz="2500" b="1" dirty="0" err="1" smtClean="0">
                  <a:solidFill>
                    <a:srgbClr val="3333CC"/>
                  </a:solidFill>
                  <a:latin typeface="Arial" panose="020B0604020202020204" pitchFamily="34" charset="0"/>
                  <a:cs typeface="Arial" panose="020B0604020202020204" pitchFamily="34" charset="0"/>
                </a:rPr>
                <a:t>trò</a:t>
              </a:r>
              <a:r>
                <a:rPr lang="en-US" sz="2500" b="1" dirty="0" smtClean="0">
                  <a:solidFill>
                    <a:srgbClr val="3333CC"/>
                  </a:solidFill>
                  <a:latin typeface="Arial" panose="020B0604020202020204" pitchFamily="34" charset="0"/>
                  <a:cs typeface="Arial" panose="020B0604020202020204" pitchFamily="34" charset="0"/>
                </a:rPr>
                <a:t> </a:t>
              </a:r>
              <a:r>
                <a:rPr lang="en-US" sz="2500" b="1" dirty="0" err="1" smtClean="0">
                  <a:solidFill>
                    <a:srgbClr val="3333CC"/>
                  </a:solidFill>
                  <a:latin typeface="Arial" panose="020B0604020202020204" pitchFamily="34" charset="0"/>
                  <a:cs typeface="Arial" panose="020B0604020202020204" pitchFamily="34" charset="0"/>
                </a:rPr>
                <a:t>chơi</a:t>
              </a:r>
              <a:endParaRPr lang="en-US" sz="2500" dirty="0">
                <a:solidFill>
                  <a:srgbClr val="3333CC"/>
                </a:solidFill>
                <a:latin typeface="Arial" panose="020B0604020202020204" pitchFamily="34" charset="0"/>
                <a:cs typeface="Arial" panose="020B0604020202020204" pitchFamily="34" charset="0"/>
              </a:endParaRPr>
            </a:p>
          </p:txBody>
        </p:sp>
      </p:grpSp>
      <p:sp>
        <p:nvSpPr>
          <p:cNvPr id="18" name="Rectangle 17"/>
          <p:cNvSpPr/>
          <p:nvPr/>
        </p:nvSpPr>
        <p:spPr>
          <a:xfrm>
            <a:off x="1366520" y="1765755"/>
            <a:ext cx="9426171" cy="535531"/>
          </a:xfrm>
          <a:prstGeom prst="rect">
            <a:avLst/>
          </a:prstGeom>
        </p:spPr>
        <p:txBody>
          <a:bodyPr wrap="square">
            <a:spAutoFit/>
          </a:bodyPr>
          <a:lstStyle/>
          <a:p>
            <a:pPr marL="342900" indent="-342900" algn="just">
              <a:lnSpc>
                <a:spcPct val="120000"/>
              </a:lnSpc>
              <a:buFont typeface="Wingdings" panose="05000000000000000000" pitchFamily="2" charset="2"/>
              <a:buChar char="v"/>
            </a:pPr>
            <a:r>
              <a:rPr lang="en-US" sz="2400" b="1" dirty="0" smtClean="0">
                <a:solidFill>
                  <a:srgbClr val="FF0000"/>
                </a:solidFill>
              </a:rPr>
              <a:t> </a:t>
            </a:r>
            <a:r>
              <a:rPr lang="en-US" sz="2400" b="1" dirty="0" err="1" smtClean="0">
                <a:solidFill>
                  <a:srgbClr val="3333CC"/>
                </a:solidFill>
                <a:latin typeface="Arial" panose="020B0604020202020204" pitchFamily="34" charset="0"/>
                <a:cs typeface="Arial" panose="020B0604020202020204" pitchFamily="34" charset="0"/>
              </a:rPr>
              <a:t>Để</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thoát</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khỏi</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trò</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chơi</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em</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hãy</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gõ</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ba</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lần</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liên</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tiếp</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phím</a:t>
            </a:r>
            <a:r>
              <a:rPr lang="en-US" sz="2400" b="1" dirty="0" smtClean="0">
                <a:solidFill>
                  <a:srgbClr val="3333CC"/>
                </a:solidFill>
                <a:latin typeface="Arial" panose="020B0604020202020204" pitchFamily="34" charset="0"/>
                <a:cs typeface="Arial" panose="020B0604020202020204" pitchFamily="34" charset="0"/>
              </a:rPr>
              <a:t> </a:t>
            </a:r>
            <a:r>
              <a:rPr lang="en-US" sz="2400" b="1" dirty="0" smtClean="0">
                <a:solidFill>
                  <a:srgbClr val="FF0000"/>
                </a:solidFill>
                <a:latin typeface="Arial" panose="020B0604020202020204" pitchFamily="34" charset="0"/>
                <a:cs typeface="Arial" panose="020B0604020202020204" pitchFamily="34" charset="0"/>
              </a:rPr>
              <a:t>ESC</a:t>
            </a:r>
          </a:p>
        </p:txBody>
      </p:sp>
      <p:grpSp>
        <p:nvGrpSpPr>
          <p:cNvPr id="15" name="Group 14"/>
          <p:cNvGrpSpPr/>
          <p:nvPr/>
        </p:nvGrpSpPr>
        <p:grpSpPr>
          <a:xfrm>
            <a:off x="1291107" y="2492807"/>
            <a:ext cx="9321246" cy="3696540"/>
            <a:chOff x="1218733" y="1855695"/>
            <a:chExt cx="9321246" cy="3696540"/>
          </a:xfrm>
        </p:grpSpPr>
        <p:pic>
          <p:nvPicPr>
            <p:cNvPr id="17" name="Picture 16"/>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Lst>
            </a:blip>
            <a:stretch>
              <a:fillRect/>
            </a:stretch>
          </p:blipFill>
          <p:spPr>
            <a:xfrm>
              <a:off x="1218733" y="1855695"/>
              <a:ext cx="9321246" cy="3696540"/>
            </a:xfrm>
            <a:prstGeom prst="rect">
              <a:avLst/>
            </a:prstGeom>
          </p:spPr>
        </p:pic>
        <p:pic>
          <p:nvPicPr>
            <p:cNvPr id="20" name="Picture 19"/>
            <p:cNvPicPr>
              <a:picLocks noChangeAspect="1"/>
            </p:cNvPicPr>
            <p:nvPr/>
          </p:nvPicPr>
          <p:blipFill>
            <a:blip r:embed="rId5"/>
            <a:stretch>
              <a:fillRect/>
            </a:stretch>
          </p:blipFill>
          <p:spPr>
            <a:xfrm>
              <a:off x="7351058" y="3778624"/>
              <a:ext cx="1160930" cy="309282"/>
            </a:xfrm>
            <a:prstGeom prst="rect">
              <a:avLst/>
            </a:prstGeom>
          </p:spPr>
        </p:pic>
      </p:grpSp>
      <p:sp>
        <p:nvSpPr>
          <p:cNvPr id="6" name="Rounded Rectangle 5"/>
          <p:cNvSpPr/>
          <p:nvPr/>
        </p:nvSpPr>
        <p:spPr>
          <a:xfrm>
            <a:off x="1551710" y="3077427"/>
            <a:ext cx="554181" cy="48008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4275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xEl>
                                              <p:pRg st="0" end="0"/>
                                            </p:txEl>
                                          </p:spTgt>
                                        </p:tgtEl>
                                        <p:attrNameLst>
                                          <p:attrName>style.visibility</p:attrName>
                                        </p:attrNameLst>
                                      </p:cBhvr>
                                      <p:to>
                                        <p:strVal val="visible"/>
                                      </p:to>
                                    </p:set>
                                    <p:animEffect transition="in" filter="fade">
                                      <p:cBhvr>
                                        <p:cTn id="12" dur="500"/>
                                        <p:tgtEl>
                                          <p:spTgt spid="1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307515" y="319711"/>
            <a:ext cx="3640665" cy="767548"/>
          </a:xfrm>
          <a:prstGeom prst="rect">
            <a:avLst/>
          </a:prstGeom>
        </p:spPr>
      </p:pic>
      <p:sp>
        <p:nvSpPr>
          <p:cNvPr id="9" name="Rectangle 8"/>
          <p:cNvSpPr/>
          <p:nvPr/>
        </p:nvSpPr>
        <p:spPr>
          <a:xfrm>
            <a:off x="1089429" y="1363973"/>
            <a:ext cx="5477626" cy="1092607"/>
          </a:xfrm>
          <a:prstGeom prst="rect">
            <a:avLst/>
          </a:prstGeom>
        </p:spPr>
        <p:txBody>
          <a:bodyPr wrap="square">
            <a:spAutoFit/>
          </a:bodyPr>
          <a:lstStyle/>
          <a:p>
            <a:pPr marL="342900" indent="-342900" algn="just">
              <a:lnSpc>
                <a:spcPct val="120000"/>
              </a:lnSpc>
              <a:buFont typeface="Wingdings" panose="05000000000000000000" pitchFamily="2" charset="2"/>
              <a:buChar char="v"/>
            </a:pPr>
            <a:endParaRPr lang="en-US" sz="2600" b="1" dirty="0" smtClean="0">
              <a:solidFill>
                <a:srgbClr val="FF0000"/>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a:stretch>
            <a:fillRect/>
          </a:stretch>
        </p:blipFill>
        <p:spPr>
          <a:xfrm>
            <a:off x="2594072" y="2101554"/>
            <a:ext cx="7242004" cy="3972366"/>
          </a:xfrm>
          <a:prstGeom prst="rect">
            <a:avLst/>
          </a:prstGeom>
        </p:spPr>
      </p:pic>
      <p:sp>
        <p:nvSpPr>
          <p:cNvPr id="6" name="Rectangle 5"/>
          <p:cNvSpPr/>
          <p:nvPr/>
        </p:nvSpPr>
        <p:spPr>
          <a:xfrm>
            <a:off x="1120806" y="1328115"/>
            <a:ext cx="5477626" cy="532582"/>
          </a:xfrm>
          <a:prstGeom prst="rect">
            <a:avLst/>
          </a:prstGeom>
        </p:spPr>
        <p:txBody>
          <a:bodyPr wrap="square">
            <a:spAutoFit/>
          </a:bodyPr>
          <a:lstStyle/>
          <a:p>
            <a:pPr marL="342900" indent="-342900" algn="just">
              <a:lnSpc>
                <a:spcPct val="120000"/>
              </a:lnSpc>
              <a:buFont typeface="Wingdings" panose="05000000000000000000" pitchFamily="2" charset="2"/>
              <a:buChar char="v"/>
            </a:pPr>
            <a:r>
              <a:rPr lang="en-US" sz="2400" b="1" dirty="0" smtClean="0">
                <a:solidFill>
                  <a:srgbClr val="FF0000"/>
                </a:solidFill>
              </a:rPr>
              <a:t> </a:t>
            </a:r>
            <a:r>
              <a:rPr lang="en-US" sz="2600" b="1" dirty="0" err="1" smtClean="0">
                <a:solidFill>
                  <a:srgbClr val="FF0000"/>
                </a:solidFill>
                <a:latin typeface="Arial" panose="020B0604020202020204" pitchFamily="34" charset="0"/>
                <a:cs typeface="Arial" panose="020B0604020202020204" pitchFamily="34" charset="0"/>
              </a:rPr>
              <a:t>Bắn</a:t>
            </a:r>
            <a:r>
              <a:rPr lang="en-US" sz="2600" b="1" dirty="0" smtClean="0">
                <a:solidFill>
                  <a:srgbClr val="FF0000"/>
                </a:solidFill>
                <a:latin typeface="Arial" panose="020B0604020202020204" pitchFamily="34" charset="0"/>
                <a:cs typeface="Arial" panose="020B0604020202020204" pitchFamily="34" charset="0"/>
              </a:rPr>
              <a:t> </a:t>
            </a:r>
            <a:r>
              <a:rPr lang="en-US" sz="2600" b="1" dirty="0" err="1" smtClean="0">
                <a:solidFill>
                  <a:srgbClr val="FF0000"/>
                </a:solidFill>
                <a:latin typeface="Arial" panose="020B0604020202020204" pitchFamily="34" charset="0"/>
                <a:cs typeface="Arial" panose="020B0604020202020204" pitchFamily="34" charset="0"/>
              </a:rPr>
              <a:t>thiên</a:t>
            </a:r>
            <a:r>
              <a:rPr lang="en-US" sz="2600" b="1" dirty="0" smtClean="0">
                <a:solidFill>
                  <a:srgbClr val="FF0000"/>
                </a:solidFill>
                <a:latin typeface="Arial" panose="020B0604020202020204" pitchFamily="34" charset="0"/>
                <a:cs typeface="Arial" panose="020B0604020202020204" pitchFamily="34" charset="0"/>
              </a:rPr>
              <a:t> </a:t>
            </a:r>
            <a:r>
              <a:rPr lang="en-US" sz="2600" b="1" dirty="0" err="1" smtClean="0">
                <a:solidFill>
                  <a:srgbClr val="FF0000"/>
                </a:solidFill>
                <a:latin typeface="Arial" panose="020B0604020202020204" pitchFamily="34" charset="0"/>
                <a:cs typeface="Arial" panose="020B0604020202020204" pitchFamily="34" charset="0"/>
              </a:rPr>
              <a:t>thạch</a:t>
            </a:r>
            <a:endParaRPr lang="en-US" sz="2600" b="1" dirty="0" smtClean="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5616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TIN HỌC 3 – TUẦN 11&amp;quot;&quot;/&gt;&lt;property id=&quot;20307&quot; value=&quot;296&quot;/&gt;&lt;/object&gt;&lt;object type=&quot;3&quot; unique_id=&quot;10005&quot;&gt;&lt;property id=&quot;20148&quot; value=&quot;5&quot;/&gt;&lt;property id=&quot;20300&quot; value=&quot;Slide 2&quot;/&gt;&lt;property id=&quot;20307&quot; value=&quot;279&quot;/&gt;&lt;/object&gt;&lt;object type=&quot;3&quot; unique_id=&quot;10006&quot;&gt;&lt;property id=&quot;20148&quot; value=&quot;5&quot;/&gt;&lt;property id=&quot;20300&quot; value=&quot;Slide 3&quot;/&gt;&lt;property id=&quot;20307&quot; value=&quot;257&quot;/&gt;&lt;/object&gt;&lt;object type=&quot;3&quot; unique_id=&quot;10007&quot;&gt;&lt;property id=&quot;20148&quot; value=&quot;5&quot;/&gt;&lt;property id=&quot;20300&quot; value=&quot;Slide 4&quot;/&gt;&lt;property id=&quot;20307&quot; value=&quot;280&quot;/&gt;&lt;/object&gt;&lt;object type=&quot;3&quot; unique_id=&quot;10008&quot;&gt;&lt;property id=&quot;20148&quot; value=&quot;5&quot;/&gt;&lt;property id=&quot;20300&quot; value=&quot;Slide 5&quot;/&gt;&lt;property id=&quot;20307&quot; value=&quot;258&quot;/&gt;&lt;/object&gt;&lt;object type=&quot;3&quot; unique_id=&quot;10009&quot;&gt;&lt;property id=&quot;20148&quot; value=&quot;5&quot;/&gt;&lt;property id=&quot;20300&quot; value=&quot;Slide 6&quot;/&gt;&lt;property id=&quot;20307&quot; value=&quot;288&quot;/&gt;&lt;/object&gt;&lt;object type=&quot;3&quot; unique_id=&quot;10010&quot;&gt;&lt;property id=&quot;20148&quot; value=&quot;5&quot;/&gt;&lt;property id=&quot;20300&quot; value=&quot;Slide 7&quot;/&gt;&lt;property id=&quot;20307&quot; value=&quot;291&quot;/&gt;&lt;/object&gt;&lt;object type=&quot;3&quot; unique_id=&quot;10011&quot;&gt;&lt;property id=&quot;20148&quot; value=&quot;5&quot;/&gt;&lt;property id=&quot;20300&quot; value=&quot;Slide 8&quot;/&gt;&lt;property id=&quot;20307&quot; value=&quot;292&quot;/&gt;&lt;/object&gt;&lt;object type=&quot;3&quot; unique_id=&quot;10012&quot;&gt;&lt;property id=&quot;20148&quot; value=&quot;5&quot;/&gt;&lt;property id=&quot;20300&quot; value=&quot;Slide 9&quot;/&gt;&lt;property id=&quot;20307&quot; value=&quot;285&quot;/&gt;&lt;/object&gt;&lt;object type=&quot;3&quot; unique_id=&quot;10013&quot;&gt;&lt;property id=&quot;20148&quot; value=&quot;5&quot;/&gt;&lt;property id=&quot;20300&quot; value=&quot;Slide 10&quot;/&gt;&lt;property id=&quot;20307&quot; value=&quot;293&quot;/&gt;&lt;/object&gt;&lt;object type=&quot;3&quot; unique_id=&quot;10014&quot;&gt;&lt;property id=&quot;20148&quot; value=&quot;5&quot;/&gt;&lt;property id=&quot;20300&quot; value=&quot;Slide 11&quot;/&gt;&lt;property id=&quot;20307&quot; value=&quot;265&quot;/&gt;&lt;/object&gt;&lt;object type=&quot;3&quot; unique_id=&quot;10015&quot;&gt;&lt;property id=&quot;20148&quot; value=&quot;5&quot;/&gt;&lt;property id=&quot;20300&quot; value=&quot;Slide 12&quot;/&gt;&lt;property id=&quot;20307&quot; value=&quot;294&quot;/&gt;&lt;/object&gt;&lt;object type=&quot;3&quot; unique_id=&quot;10016&quot;&gt;&lt;property id=&quot;20148&quot; value=&quot;5&quot;/&gt;&lt;property id=&quot;20300&quot; value=&quot;Slide 13&quot;/&gt;&lt;property id=&quot;20307&quot; value=&quot;264&quot;/&gt;&lt;/object&gt;&lt;object type=&quot;3&quot; unique_id=&quot;10017&quot;&gt;&lt;property id=&quot;20148&quot; value=&quot;5&quot;/&gt;&lt;property id=&quot;20300&quot; value=&quot;Slide 14&quot;/&gt;&lt;property id=&quot;20307&quot; value=&quot;256&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907</TotalTime>
  <Words>259</Words>
  <Application>Microsoft Office PowerPoint</Application>
  <PresentationFormat>Custom</PresentationFormat>
  <Paragraphs>33</Paragraphs>
  <Slides>14</Slides>
  <Notes>1</Notes>
  <HiddenSlides>0</HiddenSlides>
  <MMClips>1</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TIN HỌC 3 – TUẦN 11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Admin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MTC</cp:lastModifiedBy>
  <cp:revision>168</cp:revision>
  <dcterms:created xsi:type="dcterms:W3CDTF">2022-01-27T15:18:21Z</dcterms:created>
  <dcterms:modified xsi:type="dcterms:W3CDTF">2023-11-08T05:58:00Z</dcterms:modified>
</cp:coreProperties>
</file>