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Tahoma" pitchFamily="34" charset="0"/>
      <p:regular r:id="rId15"/>
      <p:bold r:id="rId16"/>
    </p:embeddedFont>
    <p:embeddedFont>
      <p:font typeface="Calibri"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3ysa/DpronabSy9Rz52G66pa3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07D3C00-32BF-4BCD-ABEB-3DD2308F3ED5}">
  <a:tblStyle styleId="{F07D3C00-32BF-4BCD-ABEB-3DD2308F3ED5}" styleName="Table_0">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EBF5"/>
          </a:solidFill>
        </a:fill>
      </a:tcStyle>
    </a:lastRow>
    <a:seCell>
      <a:tcTxStyle/>
      <a:tcStyle>
        <a:tcBdr/>
      </a:tcStyle>
    </a:seCell>
    <a:swCell>
      <a:tcTxStyle/>
      <a:tcStyle>
        <a:tcBdr/>
      </a:tcStyle>
    </a:swCell>
    <a:firstRow>
      <a:tcTxStyle b="on" i="off"/>
      <a:tcStyle>
        <a:tcBdr/>
        <a:fill>
          <a:solidFill>
            <a:srgbClr val="E8EBF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122412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7f6b15e5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7f6b15e5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7f6b15e5ea_0_0"/>
          <p:cNvSpPr txBox="1">
            <a:spLocks noGrp="1"/>
          </p:cNvSpPr>
          <p:nvPr>
            <p:ph type="title"/>
          </p:nvPr>
        </p:nvSpPr>
        <p:spPr>
          <a:xfrm>
            <a:off x="661075" y="2516150"/>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6000" b="1">
                <a:solidFill>
                  <a:srgbClr val="FF0000"/>
                </a:solidFill>
                <a:latin typeface="Arial"/>
                <a:ea typeface="Arial"/>
                <a:cs typeface="Arial"/>
                <a:sym typeface="Arial"/>
              </a:rPr>
              <a:t>TIN HỌC 3 – TUẦN 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p:nvPr/>
        </p:nvSpPr>
        <p:spPr>
          <a:xfrm>
            <a:off x="1800300" y="1808816"/>
            <a:ext cx="8256895" cy="2975212"/>
          </a:xfrm>
          <a:prstGeom prst="cloud">
            <a:avLst/>
          </a:prstGeom>
          <a:solidFill>
            <a:srgbClr val="00B05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600" b="1">
                <a:solidFill>
                  <a:schemeClr val="lt1"/>
                </a:solidFill>
                <a:latin typeface="Calibri"/>
                <a:ea typeface="Calibri"/>
                <a:cs typeface="Calibri"/>
                <a:sym typeface="Calibri"/>
              </a:rPr>
              <a:t>Qua bài học ngày hôm nay, các em biết được khi làm việc với máy tính ta phải ngồi như thế nào để bảo vệ sức khỏe?</a:t>
            </a:r>
            <a:endParaRPr sz="2600" b="1">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0"/>
          <p:cNvPicPr preferRelativeResize="0"/>
          <p:nvPr/>
        </p:nvPicPr>
        <p:blipFill rotWithShape="1">
          <a:blip r:embed="rId3">
            <a:alphaModFix/>
          </a:blip>
          <a:srcRect l="10315" t="2710" r="18621"/>
          <a:stretch/>
        </p:blipFill>
        <p:spPr>
          <a:xfrm>
            <a:off x="655095" y="2127531"/>
            <a:ext cx="2552130" cy="3401331"/>
          </a:xfrm>
          <a:prstGeom prst="rect">
            <a:avLst/>
          </a:prstGeom>
          <a:noFill/>
          <a:ln>
            <a:noFill/>
          </a:ln>
        </p:spPr>
      </p:pic>
      <p:sp>
        <p:nvSpPr>
          <p:cNvPr id="181" name="Google Shape;181;p10"/>
          <p:cNvSpPr/>
          <p:nvPr/>
        </p:nvSpPr>
        <p:spPr>
          <a:xfrm>
            <a:off x="3207225" y="1924334"/>
            <a:ext cx="7861109" cy="3167800"/>
          </a:xfrm>
          <a:prstGeom prst="horizontalScroll">
            <a:avLst>
              <a:gd name="adj" fmla="val 12500"/>
            </a:avLst>
          </a:prstGeom>
          <a:solidFill>
            <a:srgbClr val="00B05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109538" marR="0" lvl="0" indent="0" algn="just" rtl="0">
              <a:spcBef>
                <a:spcPts val="0"/>
              </a:spcBef>
              <a:spcAft>
                <a:spcPts val="0"/>
              </a:spcAft>
              <a:buNone/>
            </a:pPr>
            <a:r>
              <a:rPr lang="en-US" sz="2600" b="1">
                <a:solidFill>
                  <a:schemeClr val="lt1"/>
                </a:solidFill>
                <a:latin typeface="Arial"/>
                <a:ea typeface="Arial"/>
                <a:cs typeface="Arial"/>
                <a:sym typeface="Arial"/>
              </a:rPr>
              <a:t>Nên đặt máy tính ở vị trí để ánh sáng không chiếu thẳng vào mắt và màn hình. Em cần ngồi đúng tư thế và đảm bảo thời gian theo quy định khi sử dụng máy tính.</a:t>
            </a:r>
            <a:endParaRPr sz="2600" b="1">
              <a:solidFill>
                <a:schemeClr val="lt1"/>
              </a:solidFill>
              <a:latin typeface="Arial"/>
              <a:ea typeface="Arial"/>
              <a:cs typeface="Arial"/>
              <a:sym typeface="Arial"/>
            </a:endParaRPr>
          </a:p>
        </p:txBody>
      </p:sp>
      <p:sp>
        <p:nvSpPr>
          <p:cNvPr id="182" name="Google Shape;182;p10"/>
          <p:cNvSpPr/>
          <p:nvPr/>
        </p:nvSpPr>
        <p:spPr>
          <a:xfrm>
            <a:off x="2756848" y="2265529"/>
            <a:ext cx="354842" cy="341193"/>
          </a:xfrm>
          <a:prstGeom prst="ellipse">
            <a:avLst/>
          </a:prstGeom>
          <a:solidFill>
            <a:srgbClr val="00B05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0"/>
          <p:cNvSpPr/>
          <p:nvPr/>
        </p:nvSpPr>
        <p:spPr>
          <a:xfrm>
            <a:off x="2470246" y="2538484"/>
            <a:ext cx="259307" cy="266130"/>
          </a:xfrm>
          <a:prstGeom prst="ellipse">
            <a:avLst/>
          </a:prstGeom>
          <a:solidFill>
            <a:srgbClr val="00B05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0"/>
          <p:cNvSpPr txBox="1"/>
          <p:nvPr/>
        </p:nvSpPr>
        <p:spPr>
          <a:xfrm>
            <a:off x="4424083" y="537883"/>
            <a:ext cx="3428999" cy="584775"/>
          </a:xfrm>
          <a:prstGeom prst="rect">
            <a:avLst/>
          </a:prstGeom>
          <a:solidFill>
            <a:srgbClr val="FFFF00"/>
          </a:solidFill>
          <a:ln w="9525" cap="flat" cmpd="sng">
            <a:solidFill>
              <a:srgbClr val="3333CC"/>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3333CC"/>
                </a:solidFill>
                <a:latin typeface="Arial"/>
                <a:ea typeface="Arial"/>
                <a:cs typeface="Arial"/>
                <a:sym typeface="Arial"/>
              </a:rPr>
              <a:t>GHI NHỚ</a:t>
            </a:r>
            <a:endParaRPr sz="3200" b="1">
              <a:solidFill>
                <a:srgbClr val="3333CC"/>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11"/>
          <p:cNvSpPr txBox="1"/>
          <p:nvPr/>
        </p:nvSpPr>
        <p:spPr>
          <a:xfrm>
            <a:off x="3360800" y="2557319"/>
            <a:ext cx="5145960" cy="186512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4800" b="1">
                <a:solidFill>
                  <a:schemeClr val="lt1"/>
                </a:solidFill>
                <a:latin typeface="Tahoma"/>
                <a:ea typeface="Tahoma"/>
                <a:cs typeface="Tahoma"/>
                <a:sym typeface="Tahoma"/>
              </a:rPr>
              <a:t>CHÀO TẠM BIỆT</a:t>
            </a:r>
            <a:endParaRPr/>
          </a:p>
          <a:p>
            <a:pPr marL="0" marR="0" lvl="0" indent="0" algn="ctr" rtl="0">
              <a:lnSpc>
                <a:spcPct val="120000"/>
              </a:lnSpc>
              <a:spcBef>
                <a:spcPts val="0"/>
              </a:spcBef>
              <a:spcAft>
                <a:spcPts val="0"/>
              </a:spcAft>
              <a:buNone/>
            </a:pPr>
            <a:r>
              <a:rPr lang="en-US" sz="4800" b="1">
                <a:solidFill>
                  <a:schemeClr val="lt1"/>
                </a:solidFill>
                <a:latin typeface="Tahoma"/>
                <a:ea typeface="Tahoma"/>
                <a:cs typeface="Tahoma"/>
                <a:sym typeface="Tahoma"/>
              </a:rPr>
              <a:t>CÁC EM!</a:t>
            </a:r>
            <a:endParaRPr/>
          </a:p>
        </p:txBody>
      </p:sp>
      <p:pic>
        <p:nvPicPr>
          <p:cNvPr id="190" name="Google Shape;190;p11"/>
          <p:cNvPicPr preferRelativeResize="0"/>
          <p:nvPr/>
        </p:nvPicPr>
        <p:blipFill rotWithShape="1">
          <a:blip r:embed="rId4">
            <a:alphaModFix/>
          </a:blip>
          <a:srcRect/>
          <a:stretch/>
        </p:blipFill>
        <p:spPr>
          <a:xfrm>
            <a:off x="9672068" y="6537279"/>
            <a:ext cx="1751108" cy="2290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3838280" y="401593"/>
            <a:ext cx="4353220" cy="687617"/>
          </a:xfrm>
          <a:prstGeom prst="roundRect">
            <a:avLst>
              <a:gd name="adj" fmla="val 16667"/>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Tahoma"/>
                <a:ea typeface="Tahoma"/>
                <a:cs typeface="Tahoma"/>
                <a:sym typeface="Tahoma"/>
              </a:rPr>
              <a:t>Ôn bài cũ</a:t>
            </a:r>
            <a:endParaRPr sz="3200" b="1" i="0" u="none" strike="noStrike" cap="none">
              <a:solidFill>
                <a:schemeClr val="lt1"/>
              </a:solidFill>
              <a:latin typeface="Tahoma"/>
              <a:ea typeface="Tahoma"/>
              <a:cs typeface="Tahoma"/>
              <a:sym typeface="Tahoma"/>
            </a:endParaRPr>
          </a:p>
        </p:txBody>
      </p:sp>
      <p:sp>
        <p:nvSpPr>
          <p:cNvPr id="90" name="Google Shape;90;p1"/>
          <p:cNvSpPr/>
          <p:nvPr/>
        </p:nvSpPr>
        <p:spPr>
          <a:xfrm>
            <a:off x="2736595" y="2483831"/>
            <a:ext cx="7512874" cy="2702318"/>
          </a:xfrm>
          <a:prstGeom prst="cloudCallout">
            <a:avLst>
              <a:gd name="adj1" fmla="val -36925"/>
              <a:gd name="adj2" fmla="val -1924"/>
            </a:avLst>
          </a:prstGeom>
          <a:solidFill>
            <a:srgbClr val="CC0000"/>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b="1" i="0" u="none" strike="noStrike" cap="none">
                <a:solidFill>
                  <a:schemeClr val="lt1"/>
                </a:solidFill>
                <a:latin typeface="Arial"/>
                <a:ea typeface="Arial"/>
                <a:cs typeface="Arial"/>
                <a:sym typeface="Arial"/>
              </a:rPr>
              <a:t>Em hãy trình bày các thao tác với chuột máy tính?</a:t>
            </a:r>
            <a:endParaRPr sz="28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2"/>
          <p:cNvSpPr txBox="1"/>
          <p:nvPr/>
        </p:nvSpPr>
        <p:spPr>
          <a:xfrm>
            <a:off x="1080402" y="218767"/>
            <a:ext cx="1972089"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a:solidFill>
                  <a:srgbClr val="3333CC"/>
                </a:solidFill>
                <a:latin typeface="Arial"/>
                <a:ea typeface="Arial"/>
                <a:cs typeface="Arial"/>
                <a:sym typeface="Arial"/>
              </a:rPr>
              <a:t>CHƯƠNG 1</a:t>
            </a:r>
            <a:endParaRPr sz="2800" b="1" i="0" u="none" strike="noStrike" cap="none">
              <a:solidFill>
                <a:srgbClr val="3333CC"/>
              </a:solidFill>
              <a:latin typeface="Arial"/>
              <a:ea typeface="Arial"/>
              <a:cs typeface="Arial"/>
              <a:sym typeface="Arial"/>
            </a:endParaRPr>
          </a:p>
        </p:txBody>
      </p:sp>
      <p:sp>
        <p:nvSpPr>
          <p:cNvPr id="96" name="Google Shape;96;p2"/>
          <p:cNvSpPr txBox="1"/>
          <p:nvPr/>
        </p:nvSpPr>
        <p:spPr>
          <a:xfrm>
            <a:off x="2893749" y="426442"/>
            <a:ext cx="688859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3333CC"/>
                </a:solidFill>
                <a:latin typeface="Tahoma"/>
                <a:ea typeface="Tahoma"/>
                <a:cs typeface="Tahoma"/>
                <a:sym typeface="Tahoma"/>
              </a:rPr>
              <a:t>MÁY TÍNH VÀ EM</a:t>
            </a:r>
            <a:endParaRPr sz="3600" b="1" i="0" u="none" strike="noStrike" cap="none">
              <a:solidFill>
                <a:srgbClr val="3333CC"/>
              </a:solidFill>
              <a:latin typeface="Tahoma"/>
              <a:ea typeface="Tahoma"/>
              <a:cs typeface="Tahoma"/>
              <a:sym typeface="Tahoma"/>
            </a:endParaRPr>
          </a:p>
        </p:txBody>
      </p:sp>
      <p:sp>
        <p:nvSpPr>
          <p:cNvPr id="97" name="Google Shape;97;p2"/>
          <p:cNvSpPr txBox="1"/>
          <p:nvPr/>
        </p:nvSpPr>
        <p:spPr>
          <a:xfrm>
            <a:off x="2535214" y="2206799"/>
            <a:ext cx="6675225"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4000" b="1" i="0" u="none" strike="noStrike" cap="none">
                <a:solidFill>
                  <a:schemeClr val="lt1"/>
                </a:solidFill>
                <a:latin typeface="Tahoma"/>
                <a:ea typeface="Tahoma"/>
                <a:cs typeface="Tahoma"/>
                <a:sym typeface="Tahoma"/>
              </a:rPr>
              <a:t>BÀI 7</a:t>
            </a:r>
            <a:endParaRPr sz="4000" b="1" i="0" u="none" strike="noStrike" cap="none">
              <a:solidFill>
                <a:schemeClr val="lt1"/>
              </a:solidFill>
              <a:latin typeface="Tahoma"/>
              <a:ea typeface="Tahoma"/>
              <a:cs typeface="Tahoma"/>
              <a:sym typeface="Tahoma"/>
            </a:endParaRPr>
          </a:p>
          <a:p>
            <a:pPr marL="0" marR="0" lvl="0" indent="0" algn="ctr" rtl="0">
              <a:lnSpc>
                <a:spcPct val="120000"/>
              </a:lnSpc>
              <a:spcBef>
                <a:spcPts val="0"/>
              </a:spcBef>
              <a:spcAft>
                <a:spcPts val="0"/>
              </a:spcAft>
              <a:buNone/>
            </a:pPr>
            <a:r>
              <a:rPr lang="en-US" sz="4000" b="1" i="0" u="none" strike="noStrike" cap="none">
                <a:solidFill>
                  <a:schemeClr val="lt1"/>
                </a:solidFill>
                <a:latin typeface="Tahoma"/>
                <a:ea typeface="Tahoma"/>
                <a:cs typeface="Tahoma"/>
                <a:sym typeface="Tahoma"/>
              </a:rPr>
              <a:t>LÀM VIỆC VỚI MÁY TÍNH</a:t>
            </a:r>
            <a:endParaRPr sz="4000" b="1" i="0" u="none" strike="noStrike" cap="none">
              <a:solidFill>
                <a:schemeClr val="lt1"/>
              </a:solidFill>
              <a:latin typeface="Tahoma"/>
              <a:ea typeface="Tahoma"/>
              <a:cs typeface="Tahoma"/>
              <a:sym typeface="Tahoma"/>
            </a:endParaRPr>
          </a:p>
        </p:txBody>
      </p:sp>
      <p:pic>
        <p:nvPicPr>
          <p:cNvPr id="98" name="Google Shape;98;p2"/>
          <p:cNvPicPr preferRelativeResize="0"/>
          <p:nvPr/>
        </p:nvPicPr>
        <p:blipFill rotWithShape="1">
          <a:blip r:embed="rId4">
            <a:alphaModFix/>
          </a:blip>
          <a:srcRect/>
          <a:stretch/>
        </p:blipFill>
        <p:spPr>
          <a:xfrm>
            <a:off x="9672068" y="6537279"/>
            <a:ext cx="1751108" cy="2290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3"/>
          <p:cNvPicPr preferRelativeResize="0"/>
          <p:nvPr/>
        </p:nvPicPr>
        <p:blipFill rotWithShape="1">
          <a:blip r:embed="rId4">
            <a:alphaModFix/>
          </a:blip>
          <a:srcRect/>
          <a:stretch/>
        </p:blipFill>
        <p:spPr>
          <a:xfrm>
            <a:off x="4217126" y="351196"/>
            <a:ext cx="3643985" cy="703225"/>
          </a:xfrm>
          <a:prstGeom prst="rect">
            <a:avLst/>
          </a:prstGeom>
          <a:noFill/>
          <a:ln>
            <a:noFill/>
          </a:ln>
        </p:spPr>
      </p:pic>
      <p:grpSp>
        <p:nvGrpSpPr>
          <p:cNvPr id="104" name="Google Shape;104;p3"/>
          <p:cNvGrpSpPr/>
          <p:nvPr/>
        </p:nvGrpSpPr>
        <p:grpSpPr>
          <a:xfrm>
            <a:off x="1102357" y="1142259"/>
            <a:ext cx="7413610" cy="572494"/>
            <a:chOff x="676256" y="1379897"/>
            <a:chExt cx="7413610" cy="572494"/>
          </a:xfrm>
        </p:grpSpPr>
        <p:grpSp>
          <p:nvGrpSpPr>
            <p:cNvPr id="105" name="Google Shape;105;p3"/>
            <p:cNvGrpSpPr/>
            <p:nvPr/>
          </p:nvGrpSpPr>
          <p:grpSpPr>
            <a:xfrm>
              <a:off x="676256" y="1379897"/>
              <a:ext cx="429926" cy="553998"/>
              <a:chOff x="1069018" y="1379837"/>
              <a:chExt cx="429926" cy="553998"/>
            </a:xfrm>
          </p:grpSpPr>
          <p:sp>
            <p:nvSpPr>
              <p:cNvPr id="106" name="Google Shape;106;p3"/>
              <p:cNvSpPr/>
              <p:nvPr/>
            </p:nvSpPr>
            <p:spPr>
              <a:xfrm>
                <a:off x="1089340" y="1470217"/>
                <a:ext cx="400792" cy="3983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
              <p:cNvSpPr txBox="1"/>
              <p:nvPr/>
            </p:nvSpPr>
            <p:spPr>
              <a:xfrm>
                <a:off x="1069018" y="1379837"/>
                <a:ext cx="42992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i="0" u="none" strike="noStrike" cap="none">
                    <a:solidFill>
                      <a:schemeClr val="lt1"/>
                    </a:solidFill>
                    <a:latin typeface="Tahoma"/>
                    <a:ea typeface="Tahoma"/>
                    <a:cs typeface="Tahoma"/>
                    <a:sym typeface="Tahoma"/>
                  </a:rPr>
                  <a:t>1</a:t>
                </a:r>
                <a:endParaRPr sz="3000" b="1">
                  <a:solidFill>
                    <a:schemeClr val="lt1"/>
                  </a:solidFill>
                  <a:latin typeface="Tahoma"/>
                  <a:ea typeface="Tahoma"/>
                  <a:cs typeface="Tahoma"/>
                  <a:sym typeface="Tahoma"/>
                </a:endParaRPr>
              </a:p>
            </p:txBody>
          </p:sp>
        </p:grpSp>
        <p:sp>
          <p:nvSpPr>
            <p:cNvPr id="108" name="Google Shape;108;p3"/>
            <p:cNvSpPr txBox="1"/>
            <p:nvPr/>
          </p:nvSpPr>
          <p:spPr>
            <a:xfrm>
              <a:off x="1100452" y="1459948"/>
              <a:ext cx="6989414"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3333CC"/>
                  </a:solidFill>
                  <a:latin typeface="Calibri"/>
                  <a:ea typeface="Calibri"/>
                  <a:cs typeface="Calibri"/>
                  <a:sym typeface="Calibri"/>
                </a:rPr>
                <a:t>Tư thế ngồi đúng khi làm việc với máy tính</a:t>
              </a:r>
              <a:endParaRPr sz="2600" b="1">
                <a:solidFill>
                  <a:srgbClr val="3333CC"/>
                </a:solidFill>
                <a:latin typeface="Arial"/>
                <a:ea typeface="Arial"/>
                <a:cs typeface="Arial"/>
                <a:sym typeface="Arial"/>
              </a:endParaRPr>
            </a:p>
          </p:txBody>
        </p:sp>
      </p:grpSp>
      <p:pic>
        <p:nvPicPr>
          <p:cNvPr id="109" name="Google Shape;109;p3"/>
          <p:cNvPicPr preferRelativeResize="0"/>
          <p:nvPr/>
        </p:nvPicPr>
        <p:blipFill rotWithShape="1">
          <a:blip r:embed="rId5">
            <a:alphaModFix/>
          </a:blip>
          <a:srcRect/>
          <a:stretch/>
        </p:blipFill>
        <p:spPr>
          <a:xfrm>
            <a:off x="3563464" y="2205318"/>
            <a:ext cx="6057900" cy="4381500"/>
          </a:xfrm>
          <a:prstGeom prst="rect">
            <a:avLst/>
          </a:prstGeom>
          <a:noFill/>
          <a:ln>
            <a:noFill/>
          </a:ln>
        </p:spPr>
      </p:pic>
      <p:sp>
        <p:nvSpPr>
          <p:cNvPr id="110" name="Google Shape;110;p3"/>
          <p:cNvSpPr txBox="1"/>
          <p:nvPr/>
        </p:nvSpPr>
        <p:spPr>
          <a:xfrm>
            <a:off x="12707471" y="2205318"/>
            <a:ext cx="1693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Cho hs xem clip </a:t>
            </a:r>
            <a:endParaRPr sz="1800">
              <a:solidFill>
                <a:schemeClr val="dk1"/>
              </a:solidFill>
              <a:latin typeface="Calibri"/>
              <a:ea typeface="Calibri"/>
              <a:cs typeface="Calibri"/>
              <a:sym typeface="Calibri"/>
            </a:endParaRPr>
          </a:p>
        </p:txBody>
      </p:sp>
      <p:sp>
        <p:nvSpPr>
          <p:cNvPr id="2"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4295014"/>
              </p:ext>
            </p:extLst>
          </p:nvPr>
        </p:nvGraphicFramePr>
        <p:xfrm>
          <a:off x="923925" y="2006600"/>
          <a:ext cx="2041525" cy="623888"/>
        </p:xfrm>
        <a:graphic>
          <a:graphicData uri="http://schemas.openxmlformats.org/presentationml/2006/ole">
            <mc:AlternateContent xmlns:mc="http://schemas.openxmlformats.org/markup-compatibility/2006">
              <mc:Choice xmlns:v="urn:schemas-microsoft-com:vml" Requires="v">
                <p:oleObj spid="_x0000_s1030" name="Packager Shell Object" showAsIcon="1" r:id="rId6" imgW="1923480" imgH="582120" progId="Package">
                  <p:embed/>
                </p:oleObj>
              </mc:Choice>
              <mc:Fallback>
                <p:oleObj name="Packager Shell Object" showAsIcon="1" r:id="rId6" imgW="1923480" imgH="582120" progId="Package">
                  <p:embed/>
                  <p:pic>
                    <p:nvPicPr>
                      <p:cNvPr id="0" name="Object 4"/>
                      <p:cNvPicPr>
                        <a:picLocks noChangeAspect="1" noChangeArrowheads="1"/>
                      </p:cNvPicPr>
                      <p:nvPr/>
                    </p:nvPicPr>
                    <p:blipFill>
                      <a:blip r:embed="rId7"/>
                      <a:srcRect/>
                      <a:stretch>
                        <a:fillRect/>
                      </a:stretch>
                    </p:blipFill>
                    <p:spPr bwMode="auto">
                      <a:xfrm>
                        <a:off x="923925" y="2006600"/>
                        <a:ext cx="2041525"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4"/>
          <p:cNvPicPr preferRelativeResize="0"/>
          <p:nvPr/>
        </p:nvPicPr>
        <p:blipFill rotWithShape="1">
          <a:blip r:embed="rId3">
            <a:alphaModFix/>
          </a:blip>
          <a:srcRect/>
          <a:stretch/>
        </p:blipFill>
        <p:spPr>
          <a:xfrm>
            <a:off x="8336271" y="3281897"/>
            <a:ext cx="2964075" cy="3041208"/>
          </a:xfrm>
          <a:prstGeom prst="rect">
            <a:avLst/>
          </a:prstGeom>
          <a:noFill/>
          <a:ln>
            <a:noFill/>
          </a:ln>
        </p:spPr>
      </p:pic>
      <p:grpSp>
        <p:nvGrpSpPr>
          <p:cNvPr id="116" name="Google Shape;116;p4"/>
          <p:cNvGrpSpPr/>
          <p:nvPr/>
        </p:nvGrpSpPr>
        <p:grpSpPr>
          <a:xfrm>
            <a:off x="812797" y="1155907"/>
            <a:ext cx="7413610" cy="558846"/>
            <a:chOff x="676256" y="1393545"/>
            <a:chExt cx="7413610" cy="558846"/>
          </a:xfrm>
        </p:grpSpPr>
        <p:grpSp>
          <p:nvGrpSpPr>
            <p:cNvPr id="117" name="Google Shape;117;p4"/>
            <p:cNvGrpSpPr/>
            <p:nvPr/>
          </p:nvGrpSpPr>
          <p:grpSpPr>
            <a:xfrm>
              <a:off x="676256" y="1393545"/>
              <a:ext cx="429926" cy="553998"/>
              <a:chOff x="1069018" y="1393485"/>
              <a:chExt cx="429926" cy="553998"/>
            </a:xfrm>
          </p:grpSpPr>
          <p:sp>
            <p:nvSpPr>
              <p:cNvPr id="118" name="Google Shape;118;p4"/>
              <p:cNvSpPr/>
              <p:nvPr/>
            </p:nvSpPr>
            <p:spPr>
              <a:xfrm>
                <a:off x="1089340" y="1470217"/>
                <a:ext cx="400792" cy="3983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
              <p:cNvSpPr txBox="1"/>
              <p:nvPr/>
            </p:nvSpPr>
            <p:spPr>
              <a:xfrm>
                <a:off x="1069018" y="1393485"/>
                <a:ext cx="42992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Tahoma"/>
                    <a:ea typeface="Tahoma"/>
                    <a:cs typeface="Tahoma"/>
                    <a:sym typeface="Tahoma"/>
                  </a:rPr>
                  <a:t>1</a:t>
                </a:r>
                <a:endParaRPr sz="3000" b="1">
                  <a:solidFill>
                    <a:schemeClr val="lt1"/>
                  </a:solidFill>
                  <a:latin typeface="Tahoma"/>
                  <a:ea typeface="Tahoma"/>
                  <a:cs typeface="Tahoma"/>
                  <a:sym typeface="Tahoma"/>
                </a:endParaRPr>
              </a:p>
            </p:txBody>
          </p:sp>
        </p:grpSp>
        <p:sp>
          <p:nvSpPr>
            <p:cNvPr id="120" name="Google Shape;120;p4"/>
            <p:cNvSpPr txBox="1"/>
            <p:nvPr/>
          </p:nvSpPr>
          <p:spPr>
            <a:xfrm>
              <a:off x="1100452" y="1459948"/>
              <a:ext cx="6989414"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3333CC"/>
                  </a:solidFill>
                  <a:latin typeface="Calibri"/>
                  <a:ea typeface="Calibri"/>
                  <a:cs typeface="Calibri"/>
                  <a:sym typeface="Calibri"/>
                </a:rPr>
                <a:t>Tư thế ngồi đúng khi làm việc với máy tính</a:t>
              </a:r>
              <a:endParaRPr sz="2600" b="1">
                <a:solidFill>
                  <a:srgbClr val="3333CC"/>
                </a:solidFill>
                <a:latin typeface="Arial"/>
                <a:ea typeface="Arial"/>
                <a:cs typeface="Arial"/>
                <a:sym typeface="Arial"/>
              </a:endParaRPr>
            </a:p>
          </p:txBody>
        </p:sp>
      </p:grpSp>
      <p:sp>
        <p:nvSpPr>
          <p:cNvPr id="121" name="Google Shape;121;p4"/>
          <p:cNvSpPr/>
          <p:nvPr/>
        </p:nvSpPr>
        <p:spPr>
          <a:xfrm>
            <a:off x="950262" y="1737467"/>
            <a:ext cx="7565942" cy="455509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457200" marR="0" lvl="0" indent="-457200" algn="just" rtl="0">
              <a:lnSpc>
                <a:spcPct val="114000"/>
              </a:lnSpc>
              <a:spcBef>
                <a:spcPts val="0"/>
              </a:spcBef>
              <a:spcAft>
                <a:spcPts val="0"/>
              </a:spcAft>
              <a:buClr>
                <a:srgbClr val="FF0000"/>
              </a:buClr>
              <a:buSzPts val="2500"/>
              <a:buFont typeface="Noto Sans Symbols"/>
              <a:buChar char="❑"/>
            </a:pPr>
            <a:r>
              <a:rPr lang="en-US" sz="2500">
                <a:solidFill>
                  <a:srgbClr val="FF0000"/>
                </a:solidFill>
                <a:latin typeface="Calibri"/>
                <a:ea typeface="Calibri"/>
                <a:cs typeface="Calibri"/>
                <a:sym typeface="Calibri"/>
              </a:rPr>
              <a:t>Tư thế ngồi đúng khi làm việc với máy tính: </a:t>
            </a:r>
            <a:endParaRPr sz="2500">
              <a:solidFill>
                <a:srgbClr val="FF0000"/>
              </a:solidFill>
              <a:latin typeface="Calibri"/>
              <a:ea typeface="Calibri"/>
              <a:cs typeface="Calibri"/>
              <a:sym typeface="Calibri"/>
            </a:endParaRPr>
          </a:p>
          <a:p>
            <a:pPr marL="579438" marR="0" lvl="0" indent="-290513" algn="just" rtl="0">
              <a:lnSpc>
                <a:spcPct val="114000"/>
              </a:lnSpc>
              <a:spcBef>
                <a:spcPts val="600"/>
              </a:spcBef>
              <a:spcAft>
                <a:spcPts val="0"/>
              </a:spcAft>
              <a:buClr>
                <a:srgbClr val="FF0000"/>
              </a:buClr>
              <a:buSzPts val="2500"/>
              <a:buFont typeface="Arial"/>
              <a:buChar char="•"/>
            </a:pPr>
            <a:r>
              <a:rPr lang="en-US" sz="2500">
                <a:solidFill>
                  <a:srgbClr val="3333CC"/>
                </a:solidFill>
                <a:latin typeface="Calibri"/>
                <a:ea typeface="Calibri"/>
                <a:cs typeface="Calibri"/>
                <a:sym typeface="Calibri"/>
              </a:rPr>
              <a:t>Ngồi thẳng lưng, vai thả lỏng;</a:t>
            </a:r>
            <a:endParaRPr sz="2500">
              <a:solidFill>
                <a:srgbClr val="3333CC"/>
              </a:solidFill>
              <a:latin typeface="Calibri"/>
              <a:ea typeface="Calibri"/>
              <a:cs typeface="Calibri"/>
              <a:sym typeface="Calibri"/>
            </a:endParaRPr>
          </a:p>
          <a:p>
            <a:pPr marL="579438" marR="0" lvl="0" indent="-290513" algn="just" rtl="0">
              <a:lnSpc>
                <a:spcPct val="114000"/>
              </a:lnSpc>
              <a:spcBef>
                <a:spcPts val="0"/>
              </a:spcBef>
              <a:spcAft>
                <a:spcPts val="0"/>
              </a:spcAft>
              <a:buClr>
                <a:srgbClr val="FF0000"/>
              </a:buClr>
              <a:buSzPts val="2500"/>
              <a:buFont typeface="Arial"/>
              <a:buChar char="•"/>
            </a:pPr>
            <a:r>
              <a:rPr lang="en-US" sz="2500">
                <a:solidFill>
                  <a:srgbClr val="3333CC"/>
                </a:solidFill>
                <a:latin typeface="Calibri"/>
                <a:ea typeface="Calibri"/>
                <a:cs typeface="Calibri"/>
                <a:sym typeface="Calibri"/>
              </a:rPr>
              <a:t>Mắt hướng ngang hoặc hơi cao hơn cạnh trên màn hình; </a:t>
            </a:r>
            <a:endParaRPr sz="2500">
              <a:solidFill>
                <a:srgbClr val="3333CC"/>
              </a:solidFill>
              <a:latin typeface="Calibri"/>
              <a:ea typeface="Calibri"/>
              <a:cs typeface="Calibri"/>
              <a:sym typeface="Calibri"/>
            </a:endParaRPr>
          </a:p>
          <a:p>
            <a:pPr marL="579438" marR="0" lvl="0" indent="-290513" algn="just" rtl="0">
              <a:lnSpc>
                <a:spcPct val="114000"/>
              </a:lnSpc>
              <a:spcBef>
                <a:spcPts val="0"/>
              </a:spcBef>
              <a:spcAft>
                <a:spcPts val="0"/>
              </a:spcAft>
              <a:buClr>
                <a:srgbClr val="FF0000"/>
              </a:buClr>
              <a:buSzPts val="2500"/>
              <a:buFont typeface="Arial"/>
              <a:buChar char="•"/>
            </a:pPr>
            <a:r>
              <a:rPr lang="en-US" sz="2500">
                <a:solidFill>
                  <a:srgbClr val="3333CC"/>
                </a:solidFill>
                <a:latin typeface="Calibri"/>
                <a:ea typeface="Calibri"/>
                <a:cs typeface="Calibri"/>
                <a:sym typeface="Calibri"/>
              </a:rPr>
              <a:t>Khoảng cách từ mắt đến màn hình từ 50 cm đến 80 cm; </a:t>
            </a:r>
            <a:endParaRPr sz="2500">
              <a:solidFill>
                <a:srgbClr val="3333CC"/>
              </a:solidFill>
              <a:latin typeface="Calibri"/>
              <a:ea typeface="Calibri"/>
              <a:cs typeface="Calibri"/>
              <a:sym typeface="Calibri"/>
            </a:endParaRPr>
          </a:p>
          <a:p>
            <a:pPr marL="579438" marR="0" lvl="0" indent="-290513" algn="just" rtl="0">
              <a:lnSpc>
                <a:spcPct val="114000"/>
              </a:lnSpc>
              <a:spcBef>
                <a:spcPts val="0"/>
              </a:spcBef>
              <a:spcAft>
                <a:spcPts val="0"/>
              </a:spcAft>
              <a:buClr>
                <a:srgbClr val="FF0000"/>
              </a:buClr>
              <a:buSzPts val="2500"/>
              <a:buFont typeface="Arial"/>
              <a:buChar char="•"/>
            </a:pPr>
            <a:r>
              <a:rPr lang="en-US" sz="2500">
                <a:solidFill>
                  <a:srgbClr val="3333CC"/>
                </a:solidFill>
                <a:latin typeface="Calibri"/>
                <a:ea typeface="Calibri"/>
                <a:cs typeface="Calibri"/>
                <a:sym typeface="Calibri"/>
              </a:rPr>
              <a:t>Không để ánh sáng chiếu thẳng vào mắt và màn hình; </a:t>
            </a:r>
            <a:endParaRPr sz="2500">
              <a:solidFill>
                <a:srgbClr val="3333CC"/>
              </a:solidFill>
              <a:latin typeface="Calibri"/>
              <a:ea typeface="Calibri"/>
              <a:cs typeface="Calibri"/>
              <a:sym typeface="Calibri"/>
            </a:endParaRPr>
          </a:p>
          <a:p>
            <a:pPr marL="579438" marR="0" lvl="0" indent="-290513" algn="just" rtl="0">
              <a:lnSpc>
                <a:spcPct val="114000"/>
              </a:lnSpc>
              <a:spcBef>
                <a:spcPts val="0"/>
              </a:spcBef>
              <a:spcAft>
                <a:spcPts val="0"/>
              </a:spcAft>
              <a:buClr>
                <a:srgbClr val="FF0000"/>
              </a:buClr>
              <a:buSzPts val="2500"/>
              <a:buFont typeface="Arial"/>
              <a:buChar char="•"/>
            </a:pPr>
            <a:r>
              <a:rPr lang="en-US" sz="2500">
                <a:solidFill>
                  <a:srgbClr val="3333CC"/>
                </a:solidFill>
                <a:latin typeface="Calibri"/>
                <a:ea typeface="Calibri"/>
                <a:cs typeface="Calibri"/>
                <a:sym typeface="Calibri"/>
              </a:rPr>
              <a:t>Tay đặt ngang tầm bàn phím; </a:t>
            </a:r>
            <a:endParaRPr sz="2500">
              <a:solidFill>
                <a:srgbClr val="3333CC"/>
              </a:solidFill>
              <a:latin typeface="Calibri"/>
              <a:ea typeface="Calibri"/>
              <a:cs typeface="Calibri"/>
              <a:sym typeface="Calibri"/>
            </a:endParaRPr>
          </a:p>
          <a:p>
            <a:pPr marL="579438" marR="0" lvl="0" indent="-290513" algn="just" rtl="0">
              <a:lnSpc>
                <a:spcPct val="114000"/>
              </a:lnSpc>
              <a:spcBef>
                <a:spcPts val="0"/>
              </a:spcBef>
              <a:spcAft>
                <a:spcPts val="0"/>
              </a:spcAft>
              <a:buClr>
                <a:srgbClr val="FF0000"/>
              </a:buClr>
              <a:buSzPts val="2500"/>
              <a:buFont typeface="Arial"/>
              <a:buChar char="•"/>
            </a:pPr>
            <a:r>
              <a:rPr lang="en-US" sz="2500">
                <a:solidFill>
                  <a:srgbClr val="3333CC"/>
                </a:solidFill>
                <a:latin typeface="Calibri"/>
                <a:ea typeface="Calibri"/>
                <a:cs typeface="Calibri"/>
                <a:sym typeface="Calibri"/>
              </a:rPr>
              <a:t>Chuột để bên tay phải.</a:t>
            </a:r>
            <a:endParaRPr sz="2500">
              <a:solidFill>
                <a:srgbClr val="3333CC"/>
              </a:solidFill>
              <a:latin typeface="Calibri"/>
              <a:ea typeface="Calibri"/>
              <a:cs typeface="Calibri"/>
              <a:sym typeface="Calibri"/>
            </a:endParaRPr>
          </a:p>
        </p:txBody>
      </p:sp>
      <p:pic>
        <p:nvPicPr>
          <p:cNvPr id="122" name="Google Shape;122;p4"/>
          <p:cNvPicPr preferRelativeResize="0"/>
          <p:nvPr/>
        </p:nvPicPr>
        <p:blipFill rotWithShape="1">
          <a:blip r:embed="rId4">
            <a:alphaModFix/>
          </a:blip>
          <a:srcRect/>
          <a:stretch/>
        </p:blipFill>
        <p:spPr>
          <a:xfrm>
            <a:off x="4285365" y="374379"/>
            <a:ext cx="3643985" cy="703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fade">
                                      <p:cBhvr>
                                        <p:cTn id="7" dur="500"/>
                                        <p:tgtEl>
                                          <p:spTgt spid="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xEl>
                                              <p:pRg st="1" end="1"/>
                                            </p:txEl>
                                          </p:spTgt>
                                        </p:tgtEl>
                                        <p:attrNameLst>
                                          <p:attrName>style.visibility</p:attrName>
                                        </p:attrNameLst>
                                      </p:cBhvr>
                                      <p:to>
                                        <p:strVal val="visible"/>
                                      </p:to>
                                    </p:set>
                                    <p:animEffect transition="in" filter="fade">
                                      <p:cBhvr>
                                        <p:cTn id="12" dur="500"/>
                                        <p:tgtEl>
                                          <p:spTgt spid="1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xEl>
                                              <p:pRg st="2" end="2"/>
                                            </p:txEl>
                                          </p:spTgt>
                                        </p:tgtEl>
                                        <p:attrNameLst>
                                          <p:attrName>style.visibility</p:attrName>
                                        </p:attrNameLst>
                                      </p:cBhvr>
                                      <p:to>
                                        <p:strVal val="visible"/>
                                      </p:to>
                                    </p:set>
                                    <p:animEffect transition="in" filter="fade">
                                      <p:cBhvr>
                                        <p:cTn id="17" dur="500"/>
                                        <p:tgtEl>
                                          <p:spTgt spid="1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xEl>
                                              <p:pRg st="3" end="3"/>
                                            </p:txEl>
                                          </p:spTgt>
                                        </p:tgtEl>
                                        <p:attrNameLst>
                                          <p:attrName>style.visibility</p:attrName>
                                        </p:attrNameLst>
                                      </p:cBhvr>
                                      <p:to>
                                        <p:strVal val="visible"/>
                                      </p:to>
                                    </p:set>
                                    <p:animEffect transition="in" filter="fade">
                                      <p:cBhvr>
                                        <p:cTn id="22" dur="500"/>
                                        <p:tgtEl>
                                          <p:spTgt spid="1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xEl>
                                              <p:pRg st="4" end="4"/>
                                            </p:txEl>
                                          </p:spTgt>
                                        </p:tgtEl>
                                        <p:attrNameLst>
                                          <p:attrName>style.visibility</p:attrName>
                                        </p:attrNameLst>
                                      </p:cBhvr>
                                      <p:to>
                                        <p:strVal val="visible"/>
                                      </p:to>
                                    </p:set>
                                    <p:animEffect transition="in" filter="fade">
                                      <p:cBhvr>
                                        <p:cTn id="27" dur="500"/>
                                        <p:tgtEl>
                                          <p:spTgt spid="1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1">
                                            <p:txEl>
                                              <p:pRg st="5" end="5"/>
                                            </p:txEl>
                                          </p:spTgt>
                                        </p:tgtEl>
                                        <p:attrNameLst>
                                          <p:attrName>style.visibility</p:attrName>
                                        </p:attrNameLst>
                                      </p:cBhvr>
                                      <p:to>
                                        <p:strVal val="visible"/>
                                      </p:to>
                                    </p:set>
                                    <p:animEffect transition="in" filter="fade">
                                      <p:cBhvr>
                                        <p:cTn id="32" dur="500"/>
                                        <p:tgtEl>
                                          <p:spTgt spid="12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1">
                                            <p:txEl>
                                              <p:pRg st="6" end="6"/>
                                            </p:txEl>
                                          </p:spTgt>
                                        </p:tgtEl>
                                        <p:attrNameLst>
                                          <p:attrName>style.visibility</p:attrName>
                                        </p:attrNameLst>
                                      </p:cBhvr>
                                      <p:to>
                                        <p:strVal val="visible"/>
                                      </p:to>
                                    </p:set>
                                    <p:animEffect transition="in" filter="fade">
                                      <p:cBhvr>
                                        <p:cTn id="37" dur="500"/>
                                        <p:tgtEl>
                                          <p:spTgt spid="1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7" name="Google Shape;127;p5"/>
          <p:cNvGrpSpPr/>
          <p:nvPr/>
        </p:nvGrpSpPr>
        <p:grpSpPr>
          <a:xfrm>
            <a:off x="807120" y="1168279"/>
            <a:ext cx="10098445" cy="967389"/>
            <a:chOff x="682011" y="1392470"/>
            <a:chExt cx="10098445" cy="967389"/>
          </a:xfrm>
        </p:grpSpPr>
        <p:grpSp>
          <p:nvGrpSpPr>
            <p:cNvPr id="128" name="Google Shape;128;p5"/>
            <p:cNvGrpSpPr/>
            <p:nvPr/>
          </p:nvGrpSpPr>
          <p:grpSpPr>
            <a:xfrm>
              <a:off x="682011" y="1392470"/>
              <a:ext cx="429926" cy="553998"/>
              <a:chOff x="1074773" y="1392410"/>
              <a:chExt cx="429926" cy="553998"/>
            </a:xfrm>
          </p:grpSpPr>
          <p:sp>
            <p:nvSpPr>
              <p:cNvPr id="129" name="Google Shape;129;p5"/>
              <p:cNvSpPr/>
              <p:nvPr/>
            </p:nvSpPr>
            <p:spPr>
              <a:xfrm>
                <a:off x="1089340" y="1470217"/>
                <a:ext cx="400792" cy="3983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5"/>
              <p:cNvSpPr txBox="1"/>
              <p:nvPr/>
            </p:nvSpPr>
            <p:spPr>
              <a:xfrm>
                <a:off x="1074773" y="1392410"/>
                <a:ext cx="42992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Tahoma"/>
                    <a:ea typeface="Tahoma"/>
                    <a:cs typeface="Tahoma"/>
                    <a:sym typeface="Tahoma"/>
                  </a:rPr>
                  <a:t>2</a:t>
                </a:r>
                <a:endParaRPr sz="3000" b="1">
                  <a:solidFill>
                    <a:schemeClr val="lt1"/>
                  </a:solidFill>
                  <a:latin typeface="Tahoma"/>
                  <a:ea typeface="Tahoma"/>
                  <a:cs typeface="Tahoma"/>
                  <a:sym typeface="Tahoma"/>
                </a:endParaRPr>
              </a:p>
            </p:txBody>
          </p:sp>
        </p:grpSp>
        <p:sp>
          <p:nvSpPr>
            <p:cNvPr id="131" name="Google Shape;131;p5"/>
            <p:cNvSpPr txBox="1"/>
            <p:nvPr/>
          </p:nvSpPr>
          <p:spPr>
            <a:xfrm>
              <a:off x="1111937" y="1425501"/>
              <a:ext cx="9668519" cy="93435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2400" b="1">
                  <a:solidFill>
                    <a:srgbClr val="3333CC"/>
                  </a:solidFill>
                  <a:latin typeface="Calibri"/>
                  <a:ea typeface="Calibri"/>
                  <a:cs typeface="Calibri"/>
                  <a:sym typeface="Calibri"/>
                </a:rPr>
                <a:t>Những tác hại khi ngồi sai tư thế hoặc sử dụng máy tính quá thời gian quy định cho lứa tuổi</a:t>
              </a:r>
              <a:endParaRPr sz="2400" b="1">
                <a:solidFill>
                  <a:srgbClr val="3333CC"/>
                </a:solidFill>
                <a:latin typeface="Arial"/>
                <a:ea typeface="Arial"/>
                <a:cs typeface="Arial"/>
                <a:sym typeface="Arial"/>
              </a:endParaRPr>
            </a:p>
          </p:txBody>
        </p:sp>
      </p:grpSp>
      <p:pic>
        <p:nvPicPr>
          <p:cNvPr id="132" name="Google Shape;132;p5"/>
          <p:cNvPicPr preferRelativeResize="0"/>
          <p:nvPr/>
        </p:nvPicPr>
        <p:blipFill rotWithShape="1">
          <a:blip r:embed="rId3">
            <a:alphaModFix/>
          </a:blip>
          <a:srcRect/>
          <a:stretch/>
        </p:blipFill>
        <p:spPr>
          <a:xfrm>
            <a:off x="4290256" y="388877"/>
            <a:ext cx="3643985" cy="703225"/>
          </a:xfrm>
          <a:prstGeom prst="rect">
            <a:avLst/>
          </a:prstGeom>
          <a:noFill/>
          <a:ln>
            <a:noFill/>
          </a:ln>
        </p:spPr>
      </p:pic>
      <p:pic>
        <p:nvPicPr>
          <p:cNvPr id="133" name="Google Shape;133;p5"/>
          <p:cNvPicPr preferRelativeResize="0"/>
          <p:nvPr/>
        </p:nvPicPr>
        <p:blipFill rotWithShape="1">
          <a:blip r:embed="rId4">
            <a:alphaModFix/>
          </a:blip>
          <a:srcRect t="1215" r="22382"/>
          <a:stretch/>
        </p:blipFill>
        <p:spPr>
          <a:xfrm>
            <a:off x="4905767" y="3156482"/>
            <a:ext cx="6430103" cy="2122048"/>
          </a:xfrm>
          <a:prstGeom prst="rect">
            <a:avLst/>
          </a:prstGeom>
          <a:noFill/>
          <a:ln>
            <a:noFill/>
          </a:ln>
        </p:spPr>
      </p:pic>
      <p:sp>
        <p:nvSpPr>
          <p:cNvPr id="134" name="Google Shape;134;p5"/>
          <p:cNvSpPr/>
          <p:nvPr/>
        </p:nvSpPr>
        <p:spPr>
          <a:xfrm>
            <a:off x="821687" y="2514600"/>
            <a:ext cx="4084080" cy="3708504"/>
          </a:xfrm>
          <a:prstGeom prst="roundRect">
            <a:avLst>
              <a:gd name="adj" fmla="val 16667"/>
            </a:avLst>
          </a:prstGeom>
          <a:solidFill>
            <a:schemeClr val="lt1"/>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463550" marR="0" lvl="0" indent="-176213" algn="just" rtl="0">
              <a:lnSpc>
                <a:spcPct val="114000"/>
              </a:lnSpc>
              <a:spcBef>
                <a:spcPts val="0"/>
              </a:spcBef>
              <a:spcAft>
                <a:spcPts val="0"/>
              </a:spcAft>
              <a:buNone/>
            </a:pPr>
            <a:r>
              <a:rPr lang="en-US" sz="2400" b="1">
                <a:solidFill>
                  <a:srgbClr val="3333CC"/>
                </a:solidFill>
                <a:latin typeface="Arial"/>
                <a:ea typeface="Arial"/>
                <a:cs typeface="Arial"/>
                <a:sym typeface="Arial"/>
              </a:rPr>
              <a:t>  </a:t>
            </a:r>
            <a:endParaRPr/>
          </a:p>
          <a:p>
            <a:pPr marL="463550" marR="0" lvl="0" indent="-6350" algn="just" rtl="0">
              <a:lnSpc>
                <a:spcPct val="114000"/>
              </a:lnSpc>
              <a:spcBef>
                <a:spcPts val="0"/>
              </a:spcBef>
              <a:spcAft>
                <a:spcPts val="0"/>
              </a:spcAft>
              <a:buNone/>
            </a:pPr>
            <a:r>
              <a:rPr lang="en-US" sz="2200" b="1">
                <a:solidFill>
                  <a:srgbClr val="3333CC"/>
                </a:solidFill>
                <a:latin typeface="Arial"/>
                <a:ea typeface="Arial"/>
                <a:cs typeface="Arial"/>
                <a:sym typeface="Arial"/>
              </a:rPr>
              <a:t>Em hãy thảo luận với bạn để nêu các tác hại:</a:t>
            </a:r>
            <a:endParaRPr/>
          </a:p>
          <a:p>
            <a:pPr marL="457200" marR="0" lvl="0" indent="-403225" algn="just" rtl="0">
              <a:lnSpc>
                <a:spcPct val="114000"/>
              </a:lnSpc>
              <a:spcBef>
                <a:spcPts val="0"/>
              </a:spcBef>
              <a:spcAft>
                <a:spcPts val="0"/>
              </a:spcAft>
              <a:buClr>
                <a:srgbClr val="FF0000"/>
              </a:buClr>
              <a:buSzPts val="2300"/>
              <a:buFont typeface="Arial"/>
              <a:buChar char="•"/>
            </a:pPr>
            <a:r>
              <a:rPr lang="en-US" sz="2300">
                <a:solidFill>
                  <a:srgbClr val="3333CC"/>
                </a:solidFill>
                <a:latin typeface="Arial"/>
                <a:ea typeface="Arial"/>
                <a:cs typeface="Arial"/>
                <a:sym typeface="Arial"/>
              </a:rPr>
              <a:t>Khi ngồi sai tư thế qua việc quan sát hình 7.2</a:t>
            </a:r>
            <a:endParaRPr sz="2300">
              <a:solidFill>
                <a:srgbClr val="3333CC"/>
              </a:solidFill>
              <a:latin typeface="Arial"/>
              <a:ea typeface="Arial"/>
              <a:cs typeface="Arial"/>
              <a:sym typeface="Arial"/>
            </a:endParaRPr>
          </a:p>
          <a:p>
            <a:pPr marL="457200" marR="0" lvl="0" indent="-403225" algn="just" rtl="0">
              <a:lnSpc>
                <a:spcPct val="114000"/>
              </a:lnSpc>
              <a:spcBef>
                <a:spcPts val="0"/>
              </a:spcBef>
              <a:spcAft>
                <a:spcPts val="0"/>
              </a:spcAft>
              <a:buClr>
                <a:srgbClr val="FF0000"/>
              </a:buClr>
              <a:buSzPts val="2300"/>
              <a:buFont typeface="Arial"/>
              <a:buChar char="•"/>
            </a:pPr>
            <a:r>
              <a:rPr lang="en-US" sz="2300">
                <a:solidFill>
                  <a:srgbClr val="3333CC"/>
                </a:solidFill>
                <a:latin typeface="Arial"/>
                <a:ea typeface="Arial"/>
                <a:cs typeface="Arial"/>
                <a:sym typeface="Arial"/>
              </a:rPr>
              <a:t>Khi sử dụng máy tính quá thời gian quy định cho lứa tuổi.</a:t>
            </a:r>
            <a:endParaRPr sz="2300">
              <a:solidFill>
                <a:srgbClr val="3333CC"/>
              </a:solidFill>
              <a:latin typeface="Arial"/>
              <a:ea typeface="Arial"/>
              <a:cs typeface="Arial"/>
              <a:sym typeface="Arial"/>
            </a:endParaRPr>
          </a:p>
          <a:p>
            <a:pPr marL="342900" marR="0" lvl="0" indent="-190500" algn="just" rtl="0">
              <a:lnSpc>
                <a:spcPct val="114000"/>
              </a:lnSpc>
              <a:spcBef>
                <a:spcPts val="0"/>
              </a:spcBef>
              <a:spcAft>
                <a:spcPts val="0"/>
              </a:spcAft>
              <a:buClr>
                <a:srgbClr val="FF0000"/>
              </a:buClr>
              <a:buSzPts val="2400"/>
              <a:buFont typeface="Arial"/>
              <a:buNone/>
            </a:pPr>
            <a:endParaRPr sz="2400">
              <a:solidFill>
                <a:srgbClr val="3333CC"/>
              </a:solidFill>
              <a:latin typeface="Arial"/>
              <a:ea typeface="Arial"/>
              <a:cs typeface="Arial"/>
              <a:sym typeface="Arial"/>
            </a:endParaRPr>
          </a:p>
        </p:txBody>
      </p:sp>
      <p:sp>
        <p:nvSpPr>
          <p:cNvPr id="135" name="Google Shape;135;p5"/>
          <p:cNvSpPr txBox="1"/>
          <p:nvPr/>
        </p:nvSpPr>
        <p:spPr>
          <a:xfrm>
            <a:off x="5446060" y="5368038"/>
            <a:ext cx="56348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Hình 7.2. Những tư thế ngồi sai khi sử dụng máy tính</a:t>
            </a:r>
            <a:endParaRPr sz="1800">
              <a:solidFill>
                <a:schemeClr val="dk1"/>
              </a:solidFill>
              <a:latin typeface="Calibri"/>
              <a:ea typeface="Calibri"/>
              <a:cs typeface="Calibri"/>
              <a:sym typeface="Calibri"/>
            </a:endParaRPr>
          </a:p>
        </p:txBody>
      </p:sp>
      <p:pic>
        <p:nvPicPr>
          <p:cNvPr id="136" name="Google Shape;136;p5"/>
          <p:cNvPicPr preferRelativeResize="0"/>
          <p:nvPr/>
        </p:nvPicPr>
        <p:blipFill rotWithShape="1">
          <a:blip r:embed="rId5">
            <a:alphaModFix/>
          </a:blip>
          <a:srcRect/>
          <a:stretch/>
        </p:blipFill>
        <p:spPr>
          <a:xfrm>
            <a:off x="939730" y="2826346"/>
            <a:ext cx="565497" cy="476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fade">
                                      <p:cBhvr>
                                        <p:cTn id="10" dur="500"/>
                                        <p:tgtEl>
                                          <p:spTgt spid="1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500"/>
                                        <p:tgtEl>
                                          <p:spTgt spid="136"/>
                                        </p:tgtEl>
                                      </p:cBhvr>
                                    </p:animEffect>
                                  </p:childTnLst>
                                </p:cTn>
                              </p:par>
                              <p:par>
                                <p:cTn id="16" presetID="10" presetClass="entr" presetSubtype="0" fill="hold" nodeType="withEffect">
                                  <p:stCondLst>
                                    <p:cond delay="0"/>
                                  </p:stCondLst>
                                  <p:childTnLst>
                                    <p:set>
                                      <p:cBhvr>
                                        <p:cTn id="17" dur="1" fill="hold">
                                          <p:stCondLst>
                                            <p:cond delay="0"/>
                                          </p:stCondLst>
                                        </p:cTn>
                                        <p:tgtEl>
                                          <p:spTgt spid="134">
                                            <p:txEl>
                                              <p:pRg st="0" end="0"/>
                                            </p:txEl>
                                          </p:spTgt>
                                        </p:tgtEl>
                                        <p:attrNameLst>
                                          <p:attrName>style.visibility</p:attrName>
                                        </p:attrNameLst>
                                      </p:cBhvr>
                                      <p:to>
                                        <p:strVal val="visible"/>
                                      </p:to>
                                    </p:set>
                                    <p:animEffect transition="in" filter="fade">
                                      <p:cBhvr>
                                        <p:cTn id="18" dur="500"/>
                                        <p:tgtEl>
                                          <p:spTgt spid="13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4">
                                            <p:txEl>
                                              <p:pRg st="1" end="1"/>
                                            </p:txEl>
                                          </p:spTgt>
                                        </p:tgtEl>
                                        <p:attrNameLst>
                                          <p:attrName>style.visibility</p:attrName>
                                        </p:attrNameLst>
                                      </p:cBhvr>
                                      <p:to>
                                        <p:strVal val="visible"/>
                                      </p:to>
                                    </p:set>
                                    <p:animEffect transition="in" filter="fade">
                                      <p:cBhvr>
                                        <p:cTn id="21" dur="500"/>
                                        <p:tgtEl>
                                          <p:spTgt spid="134">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4">
                                            <p:txEl>
                                              <p:pRg st="2" end="2"/>
                                            </p:txEl>
                                          </p:spTgt>
                                        </p:tgtEl>
                                        <p:attrNameLst>
                                          <p:attrName>style.visibility</p:attrName>
                                        </p:attrNameLst>
                                      </p:cBhvr>
                                      <p:to>
                                        <p:strVal val="visible"/>
                                      </p:to>
                                    </p:set>
                                    <p:animEffect transition="in" filter="fade">
                                      <p:cBhvr>
                                        <p:cTn id="24" dur="500"/>
                                        <p:tgtEl>
                                          <p:spTgt spid="134">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34">
                                            <p:txEl>
                                              <p:pRg st="3" end="3"/>
                                            </p:txEl>
                                          </p:spTgt>
                                        </p:tgtEl>
                                        <p:attrNameLst>
                                          <p:attrName>style.visibility</p:attrName>
                                        </p:attrNameLst>
                                      </p:cBhvr>
                                      <p:to>
                                        <p:strVal val="visible"/>
                                      </p:to>
                                    </p:set>
                                    <p:animEffect transition="in" filter="fade">
                                      <p:cBhvr>
                                        <p:cTn id="27" dur="500"/>
                                        <p:tgtEl>
                                          <p:spTgt spid="13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34">
                                            <p:txEl>
                                              <p:pRg st="4" end="4"/>
                                            </p:txEl>
                                          </p:spTgt>
                                        </p:tgtEl>
                                        <p:attrNameLst>
                                          <p:attrName>style.visibility</p:attrName>
                                        </p:attrNameLst>
                                      </p:cBhvr>
                                      <p:to>
                                        <p:strVal val="visible"/>
                                      </p:to>
                                    </p:set>
                                    <p:animEffect transition="in" filter="fade">
                                      <p:cBhvr>
                                        <p:cTn id="30" dur="500"/>
                                        <p:tgtEl>
                                          <p:spTgt spid="1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6"/>
          <p:cNvGrpSpPr/>
          <p:nvPr/>
        </p:nvGrpSpPr>
        <p:grpSpPr>
          <a:xfrm>
            <a:off x="807120" y="1208620"/>
            <a:ext cx="10098445" cy="967389"/>
            <a:chOff x="682011" y="1392470"/>
            <a:chExt cx="10098445" cy="967389"/>
          </a:xfrm>
        </p:grpSpPr>
        <p:grpSp>
          <p:nvGrpSpPr>
            <p:cNvPr id="142" name="Google Shape;142;p6"/>
            <p:cNvGrpSpPr/>
            <p:nvPr/>
          </p:nvGrpSpPr>
          <p:grpSpPr>
            <a:xfrm>
              <a:off x="682011" y="1392470"/>
              <a:ext cx="429926" cy="553998"/>
              <a:chOff x="1074773" y="1392410"/>
              <a:chExt cx="429926" cy="553998"/>
            </a:xfrm>
          </p:grpSpPr>
          <p:sp>
            <p:nvSpPr>
              <p:cNvPr id="143" name="Google Shape;143;p6"/>
              <p:cNvSpPr/>
              <p:nvPr/>
            </p:nvSpPr>
            <p:spPr>
              <a:xfrm>
                <a:off x="1089340" y="1470217"/>
                <a:ext cx="400792" cy="3983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6"/>
              <p:cNvSpPr txBox="1"/>
              <p:nvPr/>
            </p:nvSpPr>
            <p:spPr>
              <a:xfrm>
                <a:off x="1074773" y="1392410"/>
                <a:ext cx="42992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Tahoma"/>
                    <a:ea typeface="Tahoma"/>
                    <a:cs typeface="Tahoma"/>
                    <a:sym typeface="Tahoma"/>
                  </a:rPr>
                  <a:t>2</a:t>
                </a:r>
                <a:endParaRPr sz="3000" b="1">
                  <a:solidFill>
                    <a:schemeClr val="lt1"/>
                  </a:solidFill>
                  <a:latin typeface="Tahoma"/>
                  <a:ea typeface="Tahoma"/>
                  <a:cs typeface="Tahoma"/>
                  <a:sym typeface="Tahoma"/>
                </a:endParaRPr>
              </a:p>
            </p:txBody>
          </p:sp>
        </p:grpSp>
        <p:sp>
          <p:nvSpPr>
            <p:cNvPr id="145" name="Google Shape;145;p6"/>
            <p:cNvSpPr txBox="1"/>
            <p:nvPr/>
          </p:nvSpPr>
          <p:spPr>
            <a:xfrm>
              <a:off x="1111937" y="1425501"/>
              <a:ext cx="9668519" cy="93435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2400" b="1">
                  <a:solidFill>
                    <a:srgbClr val="3333CC"/>
                  </a:solidFill>
                  <a:latin typeface="Calibri"/>
                  <a:ea typeface="Calibri"/>
                  <a:cs typeface="Calibri"/>
                  <a:sym typeface="Calibri"/>
                </a:rPr>
                <a:t>Những tác hại khi ngồi sai tư thế hoặc sử dụng máy tính quá thời gian quy định cho lứa tuổi</a:t>
              </a:r>
              <a:endParaRPr sz="2400" b="1">
                <a:solidFill>
                  <a:srgbClr val="3333CC"/>
                </a:solidFill>
                <a:latin typeface="Arial"/>
                <a:ea typeface="Arial"/>
                <a:cs typeface="Arial"/>
                <a:sym typeface="Arial"/>
              </a:endParaRPr>
            </a:p>
          </p:txBody>
        </p:sp>
      </p:grpSp>
      <p:pic>
        <p:nvPicPr>
          <p:cNvPr id="146" name="Google Shape;146;p6"/>
          <p:cNvPicPr preferRelativeResize="0"/>
          <p:nvPr/>
        </p:nvPicPr>
        <p:blipFill rotWithShape="1">
          <a:blip r:embed="rId3">
            <a:alphaModFix/>
          </a:blip>
          <a:srcRect/>
          <a:stretch/>
        </p:blipFill>
        <p:spPr>
          <a:xfrm>
            <a:off x="4290256" y="388877"/>
            <a:ext cx="3643985" cy="703225"/>
          </a:xfrm>
          <a:prstGeom prst="rect">
            <a:avLst/>
          </a:prstGeom>
          <a:noFill/>
          <a:ln>
            <a:noFill/>
          </a:ln>
        </p:spPr>
      </p:pic>
      <p:sp>
        <p:nvSpPr>
          <p:cNvPr id="147" name="Google Shape;147;p6"/>
          <p:cNvSpPr/>
          <p:nvPr/>
        </p:nvSpPr>
        <p:spPr>
          <a:xfrm>
            <a:off x="2070848" y="2649071"/>
            <a:ext cx="7530353" cy="2366682"/>
          </a:xfrm>
          <a:prstGeom prst="cloud">
            <a:avLst/>
          </a:prstGeom>
          <a:solidFill>
            <a:schemeClr val="lt1"/>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r>
              <a:rPr lang="en-US" sz="2500">
                <a:solidFill>
                  <a:srgbClr val="3333CC"/>
                </a:solidFill>
                <a:latin typeface="Arial"/>
                <a:ea typeface="Arial"/>
                <a:cs typeface="Arial"/>
                <a:sym typeface="Arial"/>
              </a:rPr>
              <a:t>Sử dụng máy tính trong thời gian bao lâu các em nên đứng dậy và đi lại nhẹ nhàng</a:t>
            </a:r>
            <a:endParaRPr sz="2500" b="1">
              <a:solidFill>
                <a:srgbClr val="3333C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7"/>
          <p:cNvPicPr preferRelativeResize="0"/>
          <p:nvPr/>
        </p:nvPicPr>
        <p:blipFill rotWithShape="1">
          <a:blip r:embed="rId3">
            <a:alphaModFix/>
          </a:blip>
          <a:srcRect/>
          <a:stretch/>
        </p:blipFill>
        <p:spPr>
          <a:xfrm>
            <a:off x="4307515" y="319711"/>
            <a:ext cx="3640665" cy="767548"/>
          </a:xfrm>
          <a:prstGeom prst="rect">
            <a:avLst/>
          </a:prstGeom>
          <a:noFill/>
          <a:ln>
            <a:noFill/>
          </a:ln>
        </p:spPr>
      </p:pic>
      <p:grpSp>
        <p:nvGrpSpPr>
          <p:cNvPr id="153" name="Google Shape;153;p7"/>
          <p:cNvGrpSpPr/>
          <p:nvPr/>
        </p:nvGrpSpPr>
        <p:grpSpPr>
          <a:xfrm>
            <a:off x="1555846" y="1587877"/>
            <a:ext cx="8925636" cy="1319093"/>
            <a:chOff x="1501254" y="1587877"/>
            <a:chExt cx="8846764" cy="1319093"/>
          </a:xfrm>
        </p:grpSpPr>
        <p:sp>
          <p:nvSpPr>
            <p:cNvPr id="154" name="Google Shape;154;p7"/>
            <p:cNvSpPr/>
            <p:nvPr/>
          </p:nvSpPr>
          <p:spPr>
            <a:xfrm>
              <a:off x="2268376" y="1683413"/>
              <a:ext cx="7803672" cy="105259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600" b="1">
                  <a:solidFill>
                    <a:srgbClr val="3333CC"/>
                  </a:solidFill>
                  <a:latin typeface="Calibri"/>
                  <a:ea typeface="Calibri"/>
                  <a:cs typeface="Calibri"/>
                  <a:sym typeface="Calibri"/>
                </a:rPr>
                <a:t>Em hãy chỉ ra những tác hại của việc ngồi sai tư thế khi sử dụng máy </a:t>
              </a:r>
              <a:r>
                <a:rPr lang="en-US" sz="2600" b="1">
                  <a:solidFill>
                    <a:srgbClr val="3333CC"/>
                  </a:solidFill>
                  <a:latin typeface="Arial"/>
                  <a:ea typeface="Arial"/>
                  <a:cs typeface="Arial"/>
                  <a:sym typeface="Arial"/>
                </a:rPr>
                <a:t>tính trong bảng bên dưới.</a:t>
              </a:r>
              <a:endParaRPr sz="2600" b="1">
                <a:solidFill>
                  <a:srgbClr val="3333CC"/>
                </a:solidFill>
                <a:latin typeface="Arial"/>
                <a:ea typeface="Arial"/>
                <a:cs typeface="Arial"/>
                <a:sym typeface="Arial"/>
              </a:endParaRPr>
            </a:p>
          </p:txBody>
        </p:sp>
        <p:pic>
          <p:nvPicPr>
            <p:cNvPr id="155" name="Google Shape;155;p7"/>
            <p:cNvPicPr preferRelativeResize="0"/>
            <p:nvPr/>
          </p:nvPicPr>
          <p:blipFill rotWithShape="1">
            <a:blip r:embed="rId4">
              <a:alphaModFix/>
            </a:blip>
            <a:srcRect/>
            <a:stretch/>
          </p:blipFill>
          <p:spPr>
            <a:xfrm>
              <a:off x="1694032" y="1752347"/>
              <a:ext cx="560500" cy="476250"/>
            </a:xfrm>
            <a:prstGeom prst="rect">
              <a:avLst/>
            </a:prstGeom>
            <a:noFill/>
            <a:ln>
              <a:noFill/>
            </a:ln>
          </p:spPr>
        </p:pic>
        <p:sp>
          <p:nvSpPr>
            <p:cNvPr id="156" name="Google Shape;156;p7"/>
            <p:cNvSpPr/>
            <p:nvPr/>
          </p:nvSpPr>
          <p:spPr>
            <a:xfrm>
              <a:off x="1501254" y="1587877"/>
              <a:ext cx="8846764" cy="1319093"/>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aphicFrame>
        <p:nvGraphicFramePr>
          <p:cNvPr id="157" name="Google Shape;157;p7"/>
          <p:cNvGraphicFramePr/>
          <p:nvPr/>
        </p:nvGraphicFramePr>
        <p:xfrm>
          <a:off x="1378421" y="3740721"/>
          <a:ext cx="9280500" cy="1827575"/>
        </p:xfrm>
        <a:graphic>
          <a:graphicData uri="http://schemas.openxmlformats.org/drawingml/2006/table">
            <a:tbl>
              <a:tblPr firstRow="1" bandRow="1">
                <a:noFill/>
                <a:tableStyleId>{F07D3C00-32BF-4BCD-ABEB-3DD2308F3ED5}</a:tableStyleId>
              </a:tblPr>
              <a:tblGrid>
                <a:gridCol w="3700850">
                  <a:extLst>
                    <a:ext uri="{9D8B030D-6E8A-4147-A177-3AD203B41FA5}">
                      <a16:colId xmlns:a16="http://schemas.microsoft.com/office/drawing/2014/main" xmlns="" val="20000"/>
                    </a:ext>
                  </a:extLst>
                </a:gridCol>
                <a:gridCol w="5579650">
                  <a:extLst>
                    <a:ext uri="{9D8B030D-6E8A-4147-A177-3AD203B41FA5}">
                      <a16:colId xmlns:a16="http://schemas.microsoft.com/office/drawing/2014/main" xmlns="" val="20001"/>
                    </a:ext>
                  </a:extLst>
                </a:gridCol>
              </a:tblGrid>
              <a:tr h="599275">
                <a:tc>
                  <a:txBody>
                    <a:bodyPr/>
                    <a:lstStyle/>
                    <a:p>
                      <a:pPr marL="0" marR="0" lvl="0" indent="0" algn="l" rtl="0">
                        <a:spcBef>
                          <a:spcPts val="0"/>
                        </a:spcBef>
                        <a:spcAft>
                          <a:spcPts val="0"/>
                        </a:spcAft>
                        <a:buNone/>
                      </a:pPr>
                      <a:endParaRPr sz="2600" b="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endParaRPr sz="2600" b="0">
                        <a:latin typeface="Arial"/>
                        <a:ea typeface="Arial"/>
                        <a:cs typeface="Arial"/>
                        <a:sym typeface="Arial"/>
                      </a:endParaRPr>
                    </a:p>
                  </a:txBody>
                  <a:tcPr marL="91450" marR="91450" marT="45725" marB="45725"/>
                </a:tc>
                <a:extLst>
                  <a:ext uri="{0D108BD9-81ED-4DB2-BD59-A6C34878D82A}">
                    <a16:rowId xmlns:a16="http://schemas.microsoft.com/office/drawing/2014/main" xmlns="" val="10000"/>
                  </a:ext>
                </a:extLst>
              </a:tr>
              <a:tr h="627800">
                <a:tc>
                  <a:txBody>
                    <a:bodyPr/>
                    <a:lstStyle/>
                    <a:p>
                      <a:pPr marL="0" marR="0" lvl="0" indent="0" algn="l" rtl="0">
                        <a:spcBef>
                          <a:spcPts val="0"/>
                        </a:spcBef>
                        <a:spcAft>
                          <a:spcPts val="0"/>
                        </a:spcAft>
                        <a:buNone/>
                      </a:pPr>
                      <a:endParaRPr sz="2600" b="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2600" b="0">
                          <a:latin typeface="Arial"/>
                          <a:ea typeface="Arial"/>
                          <a:cs typeface="Arial"/>
                          <a:sym typeface="Arial"/>
                        </a:rPr>
                        <a:t>D. Cơ thể dẻo dai</a:t>
                      </a:r>
                      <a:endParaRPr sz="2600" b="0">
                        <a:latin typeface="Arial"/>
                        <a:ea typeface="Arial"/>
                        <a:cs typeface="Arial"/>
                        <a:sym typeface="Arial"/>
                      </a:endParaRPr>
                    </a:p>
                  </a:txBody>
                  <a:tcPr marL="91450" marR="91450" marT="45725" marB="45725"/>
                </a:tc>
                <a:extLst>
                  <a:ext uri="{0D108BD9-81ED-4DB2-BD59-A6C34878D82A}">
                    <a16:rowId xmlns:a16="http://schemas.microsoft.com/office/drawing/2014/main" xmlns="" val="10001"/>
                  </a:ext>
                </a:extLst>
              </a:tr>
              <a:tr h="600500">
                <a:tc>
                  <a:txBody>
                    <a:bodyPr/>
                    <a:lstStyle/>
                    <a:p>
                      <a:pPr marL="0" marR="0" lvl="0" indent="0" algn="l" rtl="0">
                        <a:spcBef>
                          <a:spcPts val="0"/>
                        </a:spcBef>
                        <a:spcAft>
                          <a:spcPts val="0"/>
                        </a:spcAft>
                        <a:buNone/>
                      </a:pPr>
                      <a:endParaRPr sz="2600" b="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2600" b="0">
                          <a:latin typeface="Arial"/>
                          <a:ea typeface="Arial"/>
                          <a:cs typeface="Arial"/>
                          <a:sym typeface="Arial"/>
                        </a:rPr>
                        <a:t>G. Không ảnh hưởng đến sức khoẻ</a:t>
                      </a:r>
                      <a:endParaRPr sz="2600" b="0">
                        <a:latin typeface="Arial"/>
                        <a:ea typeface="Arial"/>
                        <a:cs typeface="Arial"/>
                        <a:sym typeface="Arial"/>
                      </a:endParaRPr>
                    </a:p>
                  </a:txBody>
                  <a:tcPr marL="91450" marR="91450" marT="45725" marB="45725"/>
                </a:tc>
                <a:extLst>
                  <a:ext uri="{0D108BD9-81ED-4DB2-BD59-A6C34878D82A}">
                    <a16:rowId xmlns:a16="http://schemas.microsoft.com/office/drawing/2014/main" xmlns="" val="10002"/>
                  </a:ext>
                </a:extLst>
              </a:tr>
            </a:tbl>
          </a:graphicData>
        </a:graphic>
      </p:graphicFrame>
      <p:sp>
        <p:nvSpPr>
          <p:cNvPr id="158" name="Google Shape;158;p7"/>
          <p:cNvSpPr txBox="1"/>
          <p:nvPr/>
        </p:nvSpPr>
        <p:spPr>
          <a:xfrm>
            <a:off x="1460310" y="3777927"/>
            <a:ext cx="1967205"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chemeClr val="dk1"/>
                </a:solidFill>
                <a:latin typeface="Arial"/>
                <a:ea typeface="Arial"/>
                <a:cs typeface="Arial"/>
                <a:sym typeface="Arial"/>
              </a:rPr>
              <a:t>A. Đau lưng</a:t>
            </a:r>
            <a:endParaRPr sz="2600">
              <a:solidFill>
                <a:schemeClr val="dk1"/>
              </a:solidFill>
              <a:latin typeface="Arial"/>
              <a:ea typeface="Arial"/>
              <a:cs typeface="Arial"/>
              <a:sym typeface="Arial"/>
            </a:endParaRPr>
          </a:p>
        </p:txBody>
      </p:sp>
      <p:sp>
        <p:nvSpPr>
          <p:cNvPr id="159" name="Google Shape;159;p7"/>
          <p:cNvSpPr txBox="1"/>
          <p:nvPr/>
        </p:nvSpPr>
        <p:spPr>
          <a:xfrm>
            <a:off x="1458140" y="4392642"/>
            <a:ext cx="1797287"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chemeClr val="dk1"/>
                </a:solidFill>
                <a:latin typeface="Arial"/>
                <a:ea typeface="Arial"/>
                <a:cs typeface="Arial"/>
                <a:sym typeface="Arial"/>
              </a:rPr>
              <a:t>C. Mỏi mắt</a:t>
            </a:r>
            <a:endParaRPr sz="2600">
              <a:solidFill>
                <a:schemeClr val="dk1"/>
              </a:solidFill>
              <a:latin typeface="Arial"/>
              <a:ea typeface="Arial"/>
              <a:cs typeface="Arial"/>
              <a:sym typeface="Arial"/>
            </a:endParaRPr>
          </a:p>
        </p:txBody>
      </p:sp>
      <p:sp>
        <p:nvSpPr>
          <p:cNvPr id="160" name="Google Shape;160;p7"/>
          <p:cNvSpPr txBox="1"/>
          <p:nvPr/>
        </p:nvSpPr>
        <p:spPr>
          <a:xfrm>
            <a:off x="1444492" y="5003290"/>
            <a:ext cx="3379451"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chemeClr val="dk1"/>
                </a:solidFill>
                <a:latin typeface="Arial"/>
                <a:ea typeface="Arial"/>
                <a:cs typeface="Arial"/>
                <a:sym typeface="Arial"/>
              </a:rPr>
              <a:t>E. Cong vẹo cột sống</a:t>
            </a:r>
            <a:endParaRPr sz="2600">
              <a:solidFill>
                <a:schemeClr val="dk1"/>
              </a:solidFill>
              <a:latin typeface="Arial"/>
              <a:ea typeface="Arial"/>
              <a:cs typeface="Arial"/>
              <a:sym typeface="Arial"/>
            </a:endParaRPr>
          </a:p>
        </p:txBody>
      </p:sp>
      <p:sp>
        <p:nvSpPr>
          <p:cNvPr id="161" name="Google Shape;161;p7"/>
          <p:cNvSpPr txBox="1"/>
          <p:nvPr/>
        </p:nvSpPr>
        <p:spPr>
          <a:xfrm>
            <a:off x="5088061" y="3777927"/>
            <a:ext cx="2356735"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chemeClr val="dk1"/>
                </a:solidFill>
                <a:latin typeface="Arial"/>
                <a:ea typeface="Arial"/>
                <a:cs typeface="Arial"/>
                <a:sym typeface="Arial"/>
              </a:rPr>
              <a:t>B. Đau vai gáy</a:t>
            </a:r>
            <a:endParaRPr sz="26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500"/>
                                        <p:tgtEl>
                                          <p:spTgt spid="157"/>
                                        </p:tgtEl>
                                      </p:cBhvr>
                                    </p:animEffect>
                                  </p:childTnLst>
                                </p:cTn>
                              </p:par>
                              <p:par>
                                <p:cTn id="13" presetID="10" presetClass="entr" presetSubtype="0" fill="hold" nodeType="withEffect">
                                  <p:stCondLst>
                                    <p:cond delay="0"/>
                                  </p:stCondLst>
                                  <p:childTnLst>
                                    <p:set>
                                      <p:cBhvr>
                                        <p:cTn id="14" dur="1" fill="hold">
                                          <p:stCondLst>
                                            <p:cond delay="0"/>
                                          </p:stCondLst>
                                        </p:cTn>
                                        <p:tgtEl>
                                          <p:spTgt spid="158">
                                            <p:txEl>
                                              <p:pRg st="0" end="0"/>
                                            </p:txEl>
                                          </p:spTgt>
                                        </p:tgtEl>
                                        <p:attrNameLst>
                                          <p:attrName>style.visibility</p:attrName>
                                        </p:attrNameLst>
                                      </p:cBhvr>
                                      <p:to>
                                        <p:strVal val="visible"/>
                                      </p:to>
                                    </p:set>
                                    <p:animEffect transition="in" filter="fade">
                                      <p:cBhvr>
                                        <p:cTn id="15" dur="500"/>
                                        <p:tgtEl>
                                          <p:spTgt spid="15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9">
                                            <p:txEl>
                                              <p:pRg st="0" end="0"/>
                                            </p:txEl>
                                          </p:spTgt>
                                        </p:tgtEl>
                                        <p:attrNameLst>
                                          <p:attrName>style.visibility</p:attrName>
                                        </p:attrNameLst>
                                      </p:cBhvr>
                                      <p:to>
                                        <p:strVal val="visible"/>
                                      </p:to>
                                    </p:set>
                                    <p:animEffect transition="in" filter="fade">
                                      <p:cBhvr>
                                        <p:cTn id="18" dur="500"/>
                                        <p:tgtEl>
                                          <p:spTgt spid="159">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0">
                                            <p:txEl>
                                              <p:pRg st="0" end="0"/>
                                            </p:txEl>
                                          </p:spTgt>
                                        </p:tgtEl>
                                        <p:attrNameLst>
                                          <p:attrName>style.visibility</p:attrName>
                                        </p:attrNameLst>
                                      </p:cBhvr>
                                      <p:to>
                                        <p:strVal val="visible"/>
                                      </p:to>
                                    </p:set>
                                    <p:animEffect transition="in" filter="fade">
                                      <p:cBhvr>
                                        <p:cTn id="21" dur="500"/>
                                        <p:tgtEl>
                                          <p:spTgt spid="160">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1">
                                            <p:txEl>
                                              <p:pRg st="0" end="0"/>
                                            </p:txEl>
                                          </p:spTgt>
                                        </p:tgtEl>
                                        <p:attrNameLst>
                                          <p:attrName>style.visibility</p:attrName>
                                        </p:attrNameLst>
                                      </p:cBhvr>
                                      <p:to>
                                        <p:strVal val="visible"/>
                                      </p:to>
                                    </p:set>
                                    <p:animEffect transition="in" filter="fade">
                                      <p:cBhvr>
                                        <p:cTn id="24" dur="500"/>
                                        <p:tgtEl>
                                          <p:spTgt spid="1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8"/>
          <p:cNvPicPr preferRelativeResize="0"/>
          <p:nvPr/>
        </p:nvPicPr>
        <p:blipFill rotWithShape="1">
          <a:blip r:embed="rId3">
            <a:alphaModFix/>
          </a:blip>
          <a:srcRect/>
          <a:stretch/>
        </p:blipFill>
        <p:spPr>
          <a:xfrm>
            <a:off x="4298651" y="389324"/>
            <a:ext cx="3657995" cy="761201"/>
          </a:xfrm>
          <a:prstGeom prst="rect">
            <a:avLst/>
          </a:prstGeom>
          <a:noFill/>
          <a:ln>
            <a:noFill/>
          </a:ln>
        </p:spPr>
      </p:pic>
      <p:grpSp>
        <p:nvGrpSpPr>
          <p:cNvPr id="167" name="Google Shape;167;p8"/>
          <p:cNvGrpSpPr/>
          <p:nvPr/>
        </p:nvGrpSpPr>
        <p:grpSpPr>
          <a:xfrm>
            <a:off x="1583145" y="2341734"/>
            <a:ext cx="8647205" cy="1930015"/>
            <a:chOff x="1583145" y="2328086"/>
            <a:chExt cx="8647205" cy="1930015"/>
          </a:xfrm>
        </p:grpSpPr>
        <p:sp>
          <p:nvSpPr>
            <p:cNvPr id="168" name="Google Shape;168;p8"/>
            <p:cNvSpPr/>
            <p:nvPr/>
          </p:nvSpPr>
          <p:spPr>
            <a:xfrm>
              <a:off x="2357106" y="2502279"/>
              <a:ext cx="7633055" cy="1532727"/>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600" b="1">
                  <a:solidFill>
                    <a:srgbClr val="3333CC"/>
                  </a:solidFill>
                  <a:latin typeface="Calibri"/>
                  <a:ea typeface="Calibri"/>
                  <a:cs typeface="Calibri"/>
                  <a:sym typeface="Calibri"/>
                </a:rPr>
                <a:t>Em hãy ngồi như đang sử dụng máy tính và yêu cầu bạn cùng bàn nhận xét đúng ở đâu, sai ở đâu? Sau đó hai bạn đổi vai trò cho nhau. </a:t>
              </a:r>
              <a:endParaRPr sz="2600" b="1">
                <a:solidFill>
                  <a:srgbClr val="3333CC"/>
                </a:solidFill>
                <a:latin typeface="Arial"/>
                <a:ea typeface="Arial"/>
                <a:cs typeface="Arial"/>
                <a:sym typeface="Arial"/>
              </a:endParaRPr>
            </a:p>
          </p:txBody>
        </p:sp>
        <p:pic>
          <p:nvPicPr>
            <p:cNvPr id="169" name="Google Shape;169;p8"/>
            <p:cNvPicPr preferRelativeResize="0"/>
            <p:nvPr/>
          </p:nvPicPr>
          <p:blipFill rotWithShape="1">
            <a:blip r:embed="rId4">
              <a:alphaModFix/>
            </a:blip>
            <a:srcRect/>
            <a:stretch/>
          </p:blipFill>
          <p:spPr>
            <a:xfrm>
              <a:off x="1791609" y="2552327"/>
              <a:ext cx="565497" cy="476250"/>
            </a:xfrm>
            <a:prstGeom prst="rect">
              <a:avLst/>
            </a:prstGeom>
            <a:noFill/>
            <a:ln>
              <a:noFill/>
            </a:ln>
          </p:spPr>
        </p:pic>
        <p:sp>
          <p:nvSpPr>
            <p:cNvPr id="170" name="Google Shape;170;p8"/>
            <p:cNvSpPr/>
            <p:nvPr/>
          </p:nvSpPr>
          <p:spPr>
            <a:xfrm>
              <a:off x="1583145" y="2328086"/>
              <a:ext cx="8647205" cy="1930015"/>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411</Words>
  <Application>Microsoft Office PowerPoint</Application>
  <PresentationFormat>Custom</PresentationFormat>
  <Paragraphs>42</Paragraphs>
  <Slides>12</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Noto Sans Symbols</vt:lpstr>
      <vt:lpstr>Tahoma</vt:lpstr>
      <vt:lpstr>Calibri</vt:lpstr>
      <vt:lpstr>Office Theme</vt:lpstr>
      <vt:lpstr>Package</vt:lpstr>
      <vt:lpstr>TIN HỌC 3 – TUẦN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3 – TUẦN 7</dc:title>
  <dc:creator>Admin</dc:creator>
  <cp:lastModifiedBy>MinhThangPC.VN</cp:lastModifiedBy>
  <cp:revision>2</cp:revision>
  <dcterms:created xsi:type="dcterms:W3CDTF">2022-01-27T15:18:21Z</dcterms:created>
  <dcterms:modified xsi:type="dcterms:W3CDTF">2024-10-17T08:48:04Z</dcterms:modified>
</cp:coreProperties>
</file>