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3" roundtripDataSignature="AMtx7mjhbY/asriva6P7kDZzPM1BM7ZYm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E7C851E-E086-4A16-9A67-7011502CF0E2}">
  <a:tblStyle styleId="{AE7C851E-E086-4A16-9A67-7011502CF0E2}" styleName="Table_0">
    <a:wholeTbl>
      <a:tcTxStyle b="off" i="off">
        <a:font>
          <a:latin typeface="UTM Duepuntozero"/>
          <a:ea typeface="UTM Duepuntozero"/>
          <a:cs typeface="UTM Duepuntozer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b="off" i="off"/>
      <a:tcStyle>
        <a:fill>
          <a:solidFill>
            <a:srgbClr val="FFE8CA"/>
          </a:solidFill>
        </a:fill>
      </a:tcStyle>
    </a:band1H>
    <a:band2H>
      <a:tcTxStyle b="off" i="off"/>
    </a:band2H>
    <a:band1V>
      <a:tcTxStyle b="off" i="off"/>
      <a:tcStyle>
        <a:fill>
          <a:solidFill>
            <a:srgbClr val="FFE8CA"/>
          </a:solidFill>
        </a:fill>
      </a:tcStyle>
    </a:band1V>
    <a:band2V>
      <a:tcTxStyle b="off" i="off"/>
    </a:band2V>
    <a:lastCol>
      <a:tcTxStyle b="on" i="off">
        <a:font>
          <a:latin typeface="UTM Duepuntozero"/>
          <a:ea typeface="UTM Duepuntozero"/>
          <a:cs typeface="UTM Duepuntozero"/>
        </a:font>
        <a:schemeClr val="lt1"/>
      </a:tcTxStyle>
      <a:tcStyle>
        <a:fill>
          <a:solidFill>
            <a:schemeClr val="accent1"/>
          </a:solidFill>
        </a:fill>
      </a:tcStyle>
    </a:lastCol>
    <a:firstCol>
      <a:tcTxStyle b="on" i="off">
        <a:font>
          <a:latin typeface="UTM Duepuntozero"/>
          <a:ea typeface="UTM Duepuntozero"/>
          <a:cs typeface="UTM Duepuntozero"/>
        </a:font>
        <a:schemeClr val="lt1"/>
      </a:tcTxStyle>
      <a:tcStyle>
        <a:fill>
          <a:solidFill>
            <a:schemeClr val="accent1"/>
          </a:solidFill>
        </a:fill>
      </a:tcStyle>
    </a:firstCol>
    <a:lastRow>
      <a:tcTxStyle b="on" i="off">
        <a:font>
          <a:latin typeface="UTM Duepuntozero"/>
          <a:ea typeface="UTM Duepuntozero"/>
          <a:cs typeface="UTM Duepuntozero"/>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UTM Duepuntozero"/>
          <a:ea typeface="UTM Duepuntozero"/>
          <a:cs typeface="UTM Duepuntozero"/>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schemas.openxmlformats.org/officeDocument/2006/relationships/slide" Target="slides/slide14.xml"/><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12" Type="http://schemas.openxmlformats.org/officeDocument/2006/relationships/slide" Target="slides/slide4.xml"/><Relationship Id="rId23" Type="http://customschemas.google.com/relationships/presentationmetadata" Target="metadata"/><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6" name="Google Shape;186;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0" name="Google Shape;20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5" name="Google Shape;20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b426a85237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0" name="Google Shape;130;g2b426a8523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6" name="Google Shape;13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7" name="Google Shape;167;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8" name="Google Shape;168;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6.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7.png"/><Relationship Id="rId3"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1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1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7.png"/><Relationship Id="rId3"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8.png"/><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6.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7.png"/><Relationship Id="rId4" Type="http://schemas.openxmlformats.org/officeDocument/2006/relationships/image" Target="../media/image2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7"/>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7"/>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7"/>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7"/>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7"/>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7"/>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7"/>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23"/>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 name="Google Shape;32;p23"/>
          <p:cNvSpPr txBox="1"/>
          <p:nvPr/>
        </p:nvSpPr>
        <p:spPr>
          <a:xfrm>
            <a:off x="510139" y="161842"/>
            <a:ext cx="336582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33" name="Google Shape;33;p23"/>
          <p:cNvSpPr txBox="1"/>
          <p:nvPr/>
        </p:nvSpPr>
        <p:spPr>
          <a:xfrm>
            <a:off x="7878960" y="198198"/>
            <a:ext cx="431304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FFFF"/>
                </a:solidFill>
                <a:latin typeface="Times New Roman"/>
                <a:ea typeface="Times New Roman"/>
                <a:cs typeface="Times New Roman"/>
                <a:sym typeface="Times New Roman"/>
              </a:rPr>
              <a:t>Bài 1: Tớ cần chú ý những gì khi “online”</a:t>
            </a:r>
            <a:endParaRPr b="0" i="0" sz="1800" u="none" cap="none" strike="noStrike">
              <a:solidFill>
                <a:schemeClr val="lt1"/>
              </a:solidFill>
              <a:latin typeface="Times New Roman"/>
              <a:ea typeface="Times New Roman"/>
              <a:cs typeface="Times New Roman"/>
              <a:sym typeface="Times New Roman"/>
            </a:endParaRPr>
          </a:p>
        </p:txBody>
      </p:sp>
      <p:sp>
        <p:nvSpPr>
          <p:cNvPr id="34" name="Google Shape;34;p2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23"/>
          <p:cNvPicPr preferRelativeResize="0"/>
          <p:nvPr/>
        </p:nvPicPr>
        <p:blipFill rotWithShape="1">
          <a:blip r:embed="rId2">
            <a:alphaModFix/>
          </a:blip>
          <a:srcRect b="0" l="0" r="0" t="0"/>
          <a:stretch/>
        </p:blipFill>
        <p:spPr>
          <a:xfrm>
            <a:off x="10951152" y="6362377"/>
            <a:ext cx="1192047" cy="486078"/>
          </a:xfrm>
          <a:prstGeom prst="rect">
            <a:avLst/>
          </a:prstGeom>
          <a:noFill/>
          <a:ln>
            <a:noFill/>
          </a:ln>
        </p:spPr>
      </p:pic>
      <p:pic>
        <p:nvPicPr>
          <p:cNvPr id="36" name="Google Shape;36;p23"/>
          <p:cNvPicPr preferRelativeResize="0"/>
          <p:nvPr/>
        </p:nvPicPr>
        <p:blipFill rotWithShape="1">
          <a:blip r:embed="rId3">
            <a:alphaModFix/>
          </a:blip>
          <a:srcRect b="0" l="0" r="0" t="0"/>
          <a:stretch/>
        </p:blipFill>
        <p:spPr>
          <a:xfrm>
            <a:off x="318818" y="6261009"/>
            <a:ext cx="1359857" cy="49419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37" name="Shape 37"/>
        <p:cNvGrpSpPr/>
        <p:nvPr/>
      </p:nvGrpSpPr>
      <p:grpSpPr>
        <a:xfrm>
          <a:off x="0" y="0"/>
          <a:ext cx="0" cy="0"/>
          <a:chOff x="0" y="0"/>
          <a:chExt cx="0" cy="0"/>
        </a:xfrm>
      </p:grpSpPr>
      <p:sp>
        <p:nvSpPr>
          <p:cNvPr id="38" name="Google Shape;38;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41" name="Google Shape;41;p24"/>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2" name="Google Shape;42;p24"/>
          <p:cNvSpPr txBox="1"/>
          <p:nvPr/>
        </p:nvSpPr>
        <p:spPr>
          <a:xfrm>
            <a:off x="510139" y="161842"/>
            <a:ext cx="338586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43" name="Google Shape;43;p24"/>
          <p:cNvSpPr txBox="1"/>
          <p:nvPr/>
        </p:nvSpPr>
        <p:spPr>
          <a:xfrm>
            <a:off x="5908151" y="161842"/>
            <a:ext cx="540244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44" name="Google Shape;44;p24"/>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45" name="Google Shape;45;p24"/>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46" name="Google Shape;46;p24"/>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47" name="Shape 47"/>
        <p:cNvGrpSpPr/>
        <p:nvPr/>
      </p:nvGrpSpPr>
      <p:grpSpPr>
        <a:xfrm>
          <a:off x="0" y="0"/>
          <a:ext cx="0" cy="0"/>
          <a:chOff x="0" y="0"/>
          <a:chExt cx="0" cy="0"/>
        </a:xfrm>
      </p:grpSpPr>
      <p:sp>
        <p:nvSpPr>
          <p:cNvPr id="48" name="Google Shape;48;p19"/>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19"/>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9"/>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51" name="Google Shape;51;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54" name="Google Shape;54;p19"/>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55" name="Google Shape;55;p19"/>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56" name="Google Shape;56;p19"/>
          <p:cNvGrpSpPr/>
          <p:nvPr/>
        </p:nvGrpSpPr>
        <p:grpSpPr>
          <a:xfrm>
            <a:off x="3517905" y="460004"/>
            <a:ext cx="4157131" cy="1475193"/>
            <a:chOff x="3634320" y="261051"/>
            <a:chExt cx="4157131" cy="1475193"/>
          </a:xfrm>
        </p:grpSpPr>
        <p:pic>
          <p:nvPicPr>
            <p:cNvPr id="57" name="Google Shape;57;p19"/>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58" name="Google Shape;58;p19"/>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20"/>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20"/>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0"/>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20"/>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20"/>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20"/>
          <p:cNvGrpSpPr/>
          <p:nvPr/>
        </p:nvGrpSpPr>
        <p:grpSpPr>
          <a:xfrm>
            <a:off x="3517905" y="460004"/>
            <a:ext cx="4157131" cy="1475193"/>
            <a:chOff x="3634320" y="261051"/>
            <a:chExt cx="4157131" cy="1475193"/>
          </a:xfrm>
        </p:grpSpPr>
        <p:pic>
          <p:nvPicPr>
            <p:cNvPr id="76" name="Google Shape;76;p20"/>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20"/>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22"/>
          <p:cNvSpPr txBox="1"/>
          <p:nvPr/>
        </p:nvSpPr>
        <p:spPr>
          <a:xfrm>
            <a:off x="510153" y="161850"/>
            <a:ext cx="4430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91" name="Google Shape;91;p22"/>
          <p:cNvSpPr txBox="1"/>
          <p:nvPr/>
        </p:nvSpPr>
        <p:spPr>
          <a:xfrm>
            <a:off x="5161925" y="161850"/>
            <a:ext cx="6931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92" name="Google Shape;92;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2"/>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2"/>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95" name="Shape 95"/>
        <p:cNvGrpSpPr/>
        <p:nvPr/>
      </p:nvGrpSpPr>
      <p:grpSpPr>
        <a:xfrm>
          <a:off x="0" y="0"/>
          <a:ext cx="0" cy="0"/>
          <a:chOff x="0" y="0"/>
          <a:chExt cx="0" cy="0"/>
        </a:xfrm>
      </p:grpSpPr>
      <p:sp>
        <p:nvSpPr>
          <p:cNvPr id="96" name="Google Shape;96;p26"/>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6"/>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6"/>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99" name="Google Shape;99;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6"/>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03" name="Google Shape;103;p26"/>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04" name="Google Shape;104;p26"/>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05" name="Google Shape;105;p26"/>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06" name="Shape 106"/>
        <p:cNvGrpSpPr/>
        <p:nvPr/>
      </p:nvGrpSpPr>
      <p:grpSpPr>
        <a:xfrm>
          <a:off x="0" y="0"/>
          <a:ext cx="0" cy="0"/>
          <a:chOff x="0" y="0"/>
          <a:chExt cx="0" cy="0"/>
        </a:xfrm>
      </p:grpSpPr>
      <p:sp>
        <p:nvSpPr>
          <p:cNvPr id="107" name="Google Shape;107;p2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2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2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10" name="Google Shape;110;p27"/>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1" name="Google Shape;111;p27"/>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112" name="Google Shape;112;p27"/>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Bài 1: Tớ cần chú ý những gì khi “online”</a:t>
            </a:r>
            <a:endParaRPr b="1" i="0" sz="1800" u="none" cap="none" strike="noStrike">
              <a:solidFill>
                <a:schemeClr val="lt1"/>
              </a:solidFill>
              <a:latin typeface="Arial"/>
              <a:ea typeface="Arial"/>
              <a:cs typeface="Arial"/>
              <a:sym typeface="Arial"/>
            </a:endParaRPr>
          </a:p>
        </p:txBody>
      </p:sp>
      <p:sp>
        <p:nvSpPr>
          <p:cNvPr id="113" name="Google Shape;113;p27"/>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14" name="Google Shape;114;p27"/>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15" name="Google Shape;115;p27"/>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16" name="Shape 116"/>
        <p:cNvGrpSpPr/>
        <p:nvPr/>
      </p:nvGrpSpPr>
      <p:grpSpPr>
        <a:xfrm>
          <a:off x="0" y="0"/>
          <a:ext cx="0" cy="0"/>
          <a:chOff x="0" y="0"/>
          <a:chExt cx="0" cy="0"/>
        </a:xfrm>
      </p:grpSpPr>
      <p:sp>
        <p:nvSpPr>
          <p:cNvPr id="117" name="Google Shape;117;p2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9" name="Google Shape;119;p2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20" name="Google Shape;120;p2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21" name="Google Shape;121;p2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22" name="Google Shape;122;p28"/>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4.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6"/>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 name="Google Shape;13;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 name="Google Shape;15;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8"/>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Arial"/>
              <a:buNone/>
              <a:defRPr b="0" i="0" sz="4000" u="none" cap="none" strike="noStrike">
                <a:solidFill>
                  <a:schemeClr val="lt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2" name="Google Shape;62;p18"/>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Arial"/>
                <a:ea typeface="Arial"/>
                <a:cs typeface="Arial"/>
                <a:sym typeface="Aria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3" name="Google Shape;63;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4" name="Google Shape;64;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5" name="Google Shape;65;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21"/>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2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1" name="Google Shape;81;p21"/>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2" name="Google Shape;82;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3" name="Google Shape;83;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4" name="Google Shape;84;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2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2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b="1" lang="en-US" sz="4700">
                <a:solidFill>
                  <a:srgbClr val="099BDD"/>
                </a:solidFill>
              </a:rPr>
              <a:t>TIN 5 - TUẦN 22</a:t>
            </a:r>
            <a:endParaRPr b="1" sz="47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8"/>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LIÊN LẠC ĐƯỢC VỚI MỌI NGƯỜI Ở KHẮP MỌI NƠI TRÊN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22: SỞ HỮU TRÍ TUỆ, BẢN QUYỀN (TIẾT 6)</a:t>
            </a:r>
            <a:endParaRPr b="1" sz="4000">
              <a:solidFill>
                <a:srgbClr val="FF0000"/>
              </a:solidFill>
            </a:endParaRPr>
          </a:p>
        </p:txBody>
      </p:sp>
    </p:spTree>
  </p:cSld>
  <p:clrMapOvr>
    <a:masterClrMapping/>
  </p:clrMapOvr>
  <p:transition spd="slow" p14:dur="1500">
    <p:split orient="ver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2"/>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pic>
        <p:nvPicPr>
          <p:cNvPr descr="Kiểm tra bài cũ Pick a name trong ClassPoint | Tinh hoa Công ..." id="189" name="Google Shape;189;p32"/>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90" name="Google Shape;190;p32"/>
          <p:cNvGraphicFramePr/>
          <p:nvPr/>
        </p:nvGraphicFramePr>
        <p:xfrm>
          <a:off x="1344930" y="1932810"/>
          <a:ext cx="3000000" cy="3000000"/>
        </p:xfrm>
        <a:graphic>
          <a:graphicData uri="http://schemas.openxmlformats.org/drawingml/2006/table">
            <a:tbl>
              <a:tblPr>
                <a:noFill/>
                <a:tableStyleId>{AE7C851E-E086-4A16-9A67-7011502CF0E2}</a:tableStyleId>
              </a:tblPr>
              <a:tblGrid>
                <a:gridCol w="9867900"/>
              </a:tblGrid>
              <a:tr h="1232025">
                <a:tc>
                  <a:txBody>
                    <a:bodyPr/>
                    <a:lstStyle/>
                    <a:p>
                      <a:pPr indent="0" lvl="0" marL="0" marR="0" rtl="0" algn="l">
                        <a:lnSpc>
                          <a:spcPct val="100000"/>
                        </a:lnSpc>
                        <a:spcBef>
                          <a:spcPts val="0"/>
                        </a:spcBef>
                        <a:spcAft>
                          <a:spcPts val="0"/>
                        </a:spcAft>
                        <a:buNone/>
                      </a:pPr>
                      <a:r>
                        <a:rPr b="0" i="0" lang="en-US" sz="3200" u="none" cap="none" strike="noStrike">
                          <a:solidFill>
                            <a:schemeClr val="dk1"/>
                          </a:solidFill>
                          <a:latin typeface="Times New Roman"/>
                          <a:ea typeface="Times New Roman"/>
                          <a:cs typeface="Times New Roman"/>
                          <a:sym typeface="Times New Roman"/>
                        </a:rPr>
                        <a:t>1. Thế nào là vi phạm bản quyền?</a:t>
                      </a:r>
                      <a:endParaRPr b="0" sz="32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en-US" sz="3200" u="none" cap="none" strike="noStrike">
                          <a:solidFill>
                            <a:schemeClr val="dk1"/>
                          </a:solidFill>
                          <a:latin typeface="Times New Roman"/>
                          <a:ea typeface="Times New Roman"/>
                          <a:cs typeface="Times New Roman"/>
                          <a:sym typeface="Times New Roman"/>
                        </a:rPr>
                        <a:t>2. Em làm những gì để không vi phạm bản quyền?</a:t>
                      </a:r>
                      <a:endParaRPr b="0" sz="3200" u="none" cap="none" strike="noStrike">
                        <a:latin typeface="Times New Roman"/>
                        <a:ea typeface="Times New Roman"/>
                        <a:cs typeface="Times New Roman"/>
                        <a:sym typeface="Times New Roman"/>
                      </a:endParaRPr>
                    </a:p>
                  </a:txBody>
                  <a:tcPr marT="9525" marB="0" marR="68575" marL="68575" anchor="ct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500"/>
                                        <p:tgtEl>
                                          <p:spTgt spid="19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8" lvl="0" marL="182880" rtl="0" algn="l">
              <a:lnSpc>
                <a:spcPct val="90000"/>
              </a:lnSpc>
              <a:spcBef>
                <a:spcPts val="0"/>
              </a:spcBef>
              <a:spcAft>
                <a:spcPts val="0"/>
              </a:spcAft>
              <a:buSzPts val="2200"/>
              <a:buNone/>
            </a:pPr>
            <a:r>
              <a:t/>
            </a:r>
            <a:endParaRPr sz="2800"/>
          </a:p>
        </p:txBody>
      </p:sp>
      <p:sp>
        <p:nvSpPr>
          <p:cNvPr id="196" name="Google Shape;196;p10"/>
          <p:cNvSpPr/>
          <p:nvPr/>
        </p:nvSpPr>
        <p:spPr>
          <a:xfrm>
            <a:off x="427704" y="740807"/>
            <a:ext cx="11636477" cy="1736601"/>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US" sz="3200" u="none" cap="none" strike="noStrike">
                <a:solidFill>
                  <a:srgbClr val="000000"/>
                </a:solidFill>
                <a:latin typeface="Arial"/>
                <a:ea typeface="Arial"/>
                <a:cs typeface="Arial"/>
                <a:sym typeface="Arial"/>
              </a:rPr>
              <a:t>Một số hành vi quấy rối, bắt nạt, gửi thư rác và xâm phạm quyền riêng tư:</a:t>
            </a:r>
            <a:endParaRPr b="0" i="0" sz="3200" u="none" cap="none" strike="noStrike">
              <a:solidFill>
                <a:schemeClr val="lt1"/>
              </a:solidFill>
              <a:latin typeface="Times New Roman"/>
              <a:ea typeface="Times New Roman"/>
              <a:cs typeface="Times New Roman"/>
              <a:sym typeface="Times New Roman"/>
            </a:endParaRPr>
          </a:p>
        </p:txBody>
      </p:sp>
      <p:sp>
        <p:nvSpPr>
          <p:cNvPr id="197" name="Google Shape;197;p10"/>
          <p:cNvSpPr/>
          <p:nvPr/>
        </p:nvSpPr>
        <p:spPr>
          <a:xfrm>
            <a:off x="1352748" y="3272655"/>
            <a:ext cx="10352721"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Đưa ra những hành vi không đúng trong đoạn video?</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Nhận xét nêu cảm nhận của mình về những hành này?</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Đưa ra một vài ví dụ?</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Thế nào là bị “bắt nạt”?</a:t>
            </a:r>
            <a:endParaRPr/>
          </a:p>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Nếu là em, em sẽ xử lý như thế nào nếu gặp phải những vấn đề trên?</a:t>
            </a:r>
            <a:endParaRPr b="0" i="0" sz="28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1"/>
          <p:cNvSpPr txBox="1"/>
          <p:nvPr>
            <p:ph idx="1" type="body"/>
          </p:nvPr>
        </p:nvSpPr>
        <p:spPr>
          <a:xfrm>
            <a:off x="442452" y="795485"/>
            <a:ext cx="11312013" cy="5015380"/>
          </a:xfrm>
          <a:prstGeom prst="rect">
            <a:avLst/>
          </a:prstGeom>
          <a:noFill/>
          <a:ln>
            <a:noFill/>
          </a:ln>
        </p:spPr>
        <p:txBody>
          <a:bodyPr anchorCtr="0" anchor="t" bIns="45700" lIns="91425" spcFirstLastPara="1" rIns="91425" wrap="square" tIns="45700">
            <a:noAutofit/>
          </a:bodyPr>
          <a:lstStyle/>
          <a:p>
            <a:pPr indent="-342900" lvl="0" marL="457200" rtl="0" algn="just">
              <a:lnSpc>
                <a:spcPct val="200000"/>
              </a:lnSpc>
              <a:spcBef>
                <a:spcPts val="1200"/>
              </a:spcBef>
              <a:spcAft>
                <a:spcPts val="0"/>
              </a:spcAft>
              <a:buSzPts val="1800"/>
              <a:buChar char="▪"/>
            </a:pPr>
            <a:r>
              <a:rPr lang="en-US" sz="3200">
                <a:solidFill>
                  <a:srgbClr val="000099"/>
                </a:solidFill>
              </a:rPr>
              <a:t>“</a:t>
            </a:r>
            <a:r>
              <a:rPr lang="en-US" sz="3200">
                <a:solidFill>
                  <a:srgbClr val="FF0000"/>
                </a:solidFill>
              </a:rPr>
              <a:t>Bắt nạt</a:t>
            </a:r>
            <a:r>
              <a:rPr lang="en-US" sz="3200">
                <a:solidFill>
                  <a:srgbClr val="000099"/>
                </a:solidFill>
              </a:rPr>
              <a:t>” không chỉ đơn giản là hành vi làm bạn </a:t>
            </a:r>
            <a:r>
              <a:rPr lang="en-US" sz="3200" u="sng">
                <a:solidFill>
                  <a:srgbClr val="000099"/>
                </a:solidFill>
              </a:rPr>
              <a:t>tổn thương thể chất</a:t>
            </a:r>
            <a:r>
              <a:rPr lang="en-US" sz="3200">
                <a:solidFill>
                  <a:srgbClr val="000099"/>
                </a:solidFill>
              </a:rPr>
              <a:t> mà ngay cả trong </a:t>
            </a:r>
            <a:r>
              <a:rPr lang="en-US" sz="3200" u="sng">
                <a:solidFill>
                  <a:srgbClr val="000099"/>
                </a:solidFill>
              </a:rPr>
              <a:t>lời nói</a:t>
            </a:r>
            <a:r>
              <a:rPr lang="en-US" sz="3200">
                <a:solidFill>
                  <a:srgbClr val="000099"/>
                </a:solidFill>
              </a:rPr>
              <a:t>, </a:t>
            </a:r>
            <a:r>
              <a:rPr lang="en-US" sz="3200" u="sng">
                <a:solidFill>
                  <a:srgbClr val="000099"/>
                </a:solidFill>
              </a:rPr>
              <a:t>cách đối xử hàng ngày </a:t>
            </a:r>
            <a:r>
              <a:rPr lang="en-US" sz="3200">
                <a:solidFill>
                  <a:srgbClr val="000099"/>
                </a:solidFill>
              </a:rPr>
              <a:t>cũng thể hiện ra việc bạn đang bị bắt nạt, những hành động thích </a:t>
            </a:r>
            <a:r>
              <a:rPr lang="en-US" sz="3200" u="sng">
                <a:solidFill>
                  <a:srgbClr val="000099"/>
                </a:solidFill>
              </a:rPr>
              <a:t>dọa dẫm </a:t>
            </a:r>
            <a:r>
              <a:rPr lang="en-US" sz="3200">
                <a:solidFill>
                  <a:srgbClr val="000099"/>
                </a:solidFill>
              </a:rPr>
              <a:t>hoặc </a:t>
            </a:r>
            <a:r>
              <a:rPr lang="en-US" sz="3200" u="sng">
                <a:solidFill>
                  <a:srgbClr val="000099"/>
                </a:solidFill>
              </a:rPr>
              <a:t>điều khiển người khác </a:t>
            </a:r>
            <a:r>
              <a:rPr lang="en-US" sz="3200">
                <a:solidFill>
                  <a:srgbClr val="000099"/>
                </a:solidFill>
              </a:rPr>
              <a:t>để </a:t>
            </a:r>
            <a:r>
              <a:rPr lang="en-US" sz="3200" u="sng">
                <a:solidFill>
                  <a:srgbClr val="000099"/>
                </a:solidFill>
              </a:rPr>
              <a:t>đạt</a:t>
            </a:r>
            <a:r>
              <a:rPr lang="en-US" sz="3200">
                <a:solidFill>
                  <a:srgbClr val="000099"/>
                </a:solidFill>
              </a:rPr>
              <a:t> được </a:t>
            </a:r>
            <a:r>
              <a:rPr lang="en-US" sz="3200" u="sng">
                <a:solidFill>
                  <a:srgbClr val="000099"/>
                </a:solidFill>
              </a:rPr>
              <a:t>mục đích của mình</a:t>
            </a:r>
            <a:r>
              <a:rPr lang="en-US" sz="3200">
                <a:solidFill>
                  <a:srgbClr val="000099"/>
                </a:solidFill>
              </a:rPr>
              <a:t> cũng chính là bắt nạt.</a:t>
            </a:r>
            <a:endParaRPr/>
          </a:p>
          <a:p>
            <a:pPr indent="-342900" lvl="0" marL="457200" rtl="0" algn="l">
              <a:lnSpc>
                <a:spcPct val="200000"/>
              </a:lnSpc>
              <a:spcBef>
                <a:spcPts val="1200"/>
              </a:spcBef>
              <a:spcAft>
                <a:spcPts val="0"/>
              </a:spcAft>
              <a:buSzPts val="1800"/>
              <a:buChar char="▪"/>
            </a:pPr>
            <a:br>
              <a:rPr lang="en-US" sz="3200">
                <a:solidFill>
                  <a:srgbClr val="000099"/>
                </a:solidFill>
              </a:rPr>
            </a:br>
            <a:endParaRPr sz="3200">
              <a:solidFill>
                <a:srgbClr val="00009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xEl>
                                              <p:pRg end="0" st="0"/>
                                            </p:txEl>
                                          </p:spTgt>
                                        </p:tgtEl>
                                        <p:attrNameLst>
                                          <p:attrName>style.visibility</p:attrName>
                                        </p:attrNameLst>
                                      </p:cBhvr>
                                      <p:to>
                                        <p:strVal val="visible"/>
                                      </p:to>
                                    </p:set>
                                    <p:animEffect filter="fade" transition="in">
                                      <p:cBhvr>
                                        <p:cTn dur="500"/>
                                        <p:tgtEl>
                                          <p:spTgt spid="20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xEl>
                                              <p:pRg end="1" st="1"/>
                                            </p:txEl>
                                          </p:spTgt>
                                        </p:tgtEl>
                                        <p:attrNameLst>
                                          <p:attrName>style.visibility</p:attrName>
                                        </p:attrNameLst>
                                      </p:cBhvr>
                                      <p:to>
                                        <p:strVal val="visible"/>
                                      </p:to>
                                    </p:set>
                                    <p:animEffect filter="fade" transition="in">
                                      <p:cBhvr>
                                        <p:cTn dur="500"/>
                                        <p:tgtEl>
                                          <p:spTgt spid="202">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2"/>
          <p:cNvSpPr/>
          <p:nvPr>
            <p:ph idx="1" type="body"/>
          </p:nvPr>
        </p:nvSpPr>
        <p:spPr>
          <a:xfrm>
            <a:off x="970772" y="656523"/>
            <a:ext cx="10779760" cy="6201477"/>
          </a:xfrm>
          <a:prstGeom prst="roundRect">
            <a:avLst>
              <a:gd fmla="val 16667" name="adj"/>
            </a:avLst>
          </a:prstGeom>
          <a:solidFill>
            <a:srgbClr val="FDDFCF"/>
          </a:solidFill>
          <a:ln>
            <a:noFill/>
          </a:ln>
        </p:spPr>
        <p:txBody>
          <a:bodyPr anchorCtr="0" anchor="t" bIns="45700" lIns="91425" spcFirstLastPara="1" rIns="91425" wrap="square" tIns="45700">
            <a:normAutofit/>
          </a:bodyPr>
          <a:lstStyle/>
          <a:p>
            <a:pPr indent="0" lvl="0" marL="114300" rtl="0" algn="l">
              <a:lnSpc>
                <a:spcPct val="100000"/>
              </a:lnSpc>
              <a:spcBef>
                <a:spcPts val="1200"/>
              </a:spcBef>
              <a:spcAft>
                <a:spcPts val="0"/>
              </a:spcAft>
              <a:buSzPts val="1800"/>
              <a:buNone/>
            </a:pPr>
            <a:r>
              <a:rPr b="1" lang="en-US" sz="3200">
                <a:solidFill>
                  <a:schemeClr val="dk1"/>
                </a:solidFill>
              </a:rPr>
              <a:t>- Những hành vi sau được coi là vi phạm quyền riêng tư</a:t>
            </a:r>
            <a:endParaRPr/>
          </a:p>
          <a:p>
            <a:pPr indent="0" lvl="0" marL="114300" rtl="0" algn="l">
              <a:lnSpc>
                <a:spcPct val="100000"/>
              </a:lnSpc>
              <a:spcBef>
                <a:spcPts val="1200"/>
              </a:spcBef>
              <a:spcAft>
                <a:spcPts val="0"/>
              </a:spcAft>
              <a:buSzPts val="1800"/>
              <a:buNone/>
            </a:pPr>
            <a:r>
              <a:rPr lang="en-US" sz="3200">
                <a:solidFill>
                  <a:schemeClr val="dk1"/>
                </a:solidFill>
              </a:rPr>
              <a:t>+ Việc thu thập thông tin cá nhân và sử dụng thông tin đó công khai mà không được sự đồng ý hay cho phép của cá nhân</a:t>
            </a:r>
            <a:endParaRPr/>
          </a:p>
          <a:p>
            <a:pPr indent="0" lvl="0" marL="114300" rtl="0" algn="l">
              <a:lnSpc>
                <a:spcPct val="100000"/>
              </a:lnSpc>
              <a:spcBef>
                <a:spcPts val="1200"/>
              </a:spcBef>
              <a:spcAft>
                <a:spcPts val="0"/>
              </a:spcAft>
              <a:buSzPts val="1800"/>
              <a:buNone/>
            </a:pPr>
            <a:r>
              <a:rPr lang="en-US" sz="3200">
                <a:solidFill>
                  <a:schemeClr val="dk1"/>
                </a:solidFill>
              </a:rPr>
              <a:t>+ Nghe, ghi âm các cuộc gọi trái phép gửi thông tin cho cá nhân nhằm mục đích xấu</a:t>
            </a:r>
            <a:endParaRPr/>
          </a:p>
          <a:p>
            <a:pPr indent="0" lvl="0" marL="114300" rtl="0" algn="l">
              <a:lnSpc>
                <a:spcPct val="100000"/>
              </a:lnSpc>
              <a:spcBef>
                <a:spcPts val="1200"/>
              </a:spcBef>
              <a:spcAft>
                <a:spcPts val="0"/>
              </a:spcAft>
              <a:buSzPts val="1800"/>
              <a:buNone/>
            </a:pPr>
            <a:r>
              <a:rPr lang="en-US" sz="3200">
                <a:solidFill>
                  <a:schemeClr val="dk1"/>
                </a:solidFill>
              </a:rPr>
              <a:t>+ Gửi thư rác đến các địa chỉ Email nhằm quảng cáo </a:t>
            </a:r>
            <a:endParaRPr/>
          </a:p>
          <a:p>
            <a:pPr indent="0" lvl="0" marL="114300" rtl="0" algn="l">
              <a:lnSpc>
                <a:spcPct val="100000"/>
              </a:lnSpc>
              <a:spcBef>
                <a:spcPts val="1200"/>
              </a:spcBef>
              <a:spcAft>
                <a:spcPts val="0"/>
              </a:spcAft>
              <a:buSzPts val="1800"/>
              <a:buNone/>
            </a:pPr>
            <a:r>
              <a:rPr lang="en-US" sz="3200">
                <a:solidFill>
                  <a:schemeClr val="dk1"/>
                </a:solidFill>
              </a:rPr>
              <a:t>+ Gửi thư hoặc gọi điện đe doạ</a:t>
            </a:r>
            <a:endParaRPr sz="3200">
              <a:solidFill>
                <a:schemeClr val="dk1"/>
              </a:solidFill>
            </a:endParaRPr>
          </a:p>
          <a:p>
            <a:pPr indent="0" lvl="0" marL="114300" rtl="0" algn="l">
              <a:lnSpc>
                <a:spcPct val="100000"/>
              </a:lnSpc>
              <a:spcBef>
                <a:spcPts val="1200"/>
              </a:spcBef>
              <a:spcAft>
                <a:spcPts val="0"/>
              </a:spcAft>
              <a:buSzPts val="1800"/>
              <a:buNone/>
            </a:pPr>
            <a:r>
              <a:rPr lang="en-US" sz="3200">
                <a:solidFill>
                  <a:schemeClr val="dk1"/>
                </a:solidFill>
              </a:rPr>
              <a:t>+……………..</a:t>
            </a:r>
            <a:endParaRPr sz="32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0" st="0"/>
                                            </p:txEl>
                                          </p:spTgt>
                                        </p:tgtEl>
                                        <p:attrNameLst>
                                          <p:attrName>style.visibility</p:attrName>
                                        </p:attrNameLst>
                                      </p:cBhvr>
                                      <p:to>
                                        <p:strVal val="visible"/>
                                      </p:to>
                                    </p:set>
                                    <p:animEffect filter="fade" transition="in">
                                      <p:cBhvr>
                                        <p:cTn dur="1000"/>
                                        <p:tgtEl>
                                          <p:spTgt spid="20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1" st="1"/>
                                            </p:txEl>
                                          </p:spTgt>
                                        </p:tgtEl>
                                        <p:attrNameLst>
                                          <p:attrName>style.visibility</p:attrName>
                                        </p:attrNameLst>
                                      </p:cBhvr>
                                      <p:to>
                                        <p:strVal val="visible"/>
                                      </p:to>
                                    </p:set>
                                    <p:animEffect filter="fade" transition="in">
                                      <p:cBhvr>
                                        <p:cTn dur="1000"/>
                                        <p:tgtEl>
                                          <p:spTgt spid="20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2" st="2"/>
                                            </p:txEl>
                                          </p:spTgt>
                                        </p:tgtEl>
                                        <p:attrNameLst>
                                          <p:attrName>style.visibility</p:attrName>
                                        </p:attrNameLst>
                                      </p:cBhvr>
                                      <p:to>
                                        <p:strVal val="visible"/>
                                      </p:to>
                                    </p:set>
                                    <p:animEffect filter="fade" transition="in">
                                      <p:cBhvr>
                                        <p:cTn dur="1000"/>
                                        <p:tgtEl>
                                          <p:spTgt spid="20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3" st="3"/>
                                            </p:txEl>
                                          </p:spTgt>
                                        </p:tgtEl>
                                        <p:attrNameLst>
                                          <p:attrName>style.visibility</p:attrName>
                                        </p:attrNameLst>
                                      </p:cBhvr>
                                      <p:to>
                                        <p:strVal val="visible"/>
                                      </p:to>
                                    </p:set>
                                    <p:animEffect filter="fade" transition="in">
                                      <p:cBhvr>
                                        <p:cTn dur="1000"/>
                                        <p:tgtEl>
                                          <p:spTgt spid="20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4" st="4"/>
                                            </p:txEl>
                                          </p:spTgt>
                                        </p:tgtEl>
                                        <p:attrNameLst>
                                          <p:attrName>style.visibility</p:attrName>
                                        </p:attrNameLst>
                                      </p:cBhvr>
                                      <p:to>
                                        <p:strVal val="visible"/>
                                      </p:to>
                                    </p:set>
                                    <p:animEffect filter="fade" transition="in">
                                      <p:cBhvr>
                                        <p:cTn dur="1000"/>
                                        <p:tgtEl>
                                          <p:spTgt spid="20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5" st="5"/>
                                            </p:txEl>
                                          </p:spTgt>
                                        </p:tgtEl>
                                        <p:attrNameLst>
                                          <p:attrName>style.visibility</p:attrName>
                                        </p:attrNameLst>
                                      </p:cBhvr>
                                      <p:to>
                                        <p:strVal val="visible"/>
                                      </p:to>
                                    </p:set>
                                    <p:animEffect filter="fade" transition="in">
                                      <p:cBhvr>
                                        <p:cTn dur="1000"/>
                                        <p:tgtEl>
                                          <p:spTgt spid="207">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2b426a85237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33" name="Google Shape;133;g2b426a85237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a:t>
            </a:r>
            <a:br>
              <a:rPr lang="en-US" sz="4000">
                <a:latin typeface="Arial"/>
                <a:ea typeface="Arial"/>
                <a:cs typeface="Arial"/>
                <a:sym typeface="Arial"/>
              </a:rPr>
            </a:br>
            <a:r>
              <a:rPr lang="en-US" sz="4000">
                <a:latin typeface="Arial"/>
                <a:ea typeface="Arial"/>
                <a:cs typeface="Arial"/>
                <a:sym typeface="Arial"/>
              </a:rPr>
              <a:t>CÔNG DÂN SỐ</a:t>
            </a:r>
            <a:endParaRPr/>
          </a:p>
        </p:txBody>
      </p:sp>
      <p:sp>
        <p:nvSpPr>
          <p:cNvPr id="139" name="Google Shape;139;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indent="0" lvl="0" marL="0" rtl="0" algn="l">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23: SỞ HỮU TRÍ TUỆ, BẢN QUYỀN (T7)</a:t>
            </a:r>
            <a:endParaRPr b="1" sz="4000">
              <a:solidFill>
                <a:srgbClr val="FF0000"/>
              </a:solidFill>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9"/>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pic>
        <p:nvPicPr>
          <p:cNvPr descr="Kiểm tra bài cũ Pick a name trong ClassPoint | Tinh hoa Công ..." id="150" name="Google Shape;150;p9"/>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51" name="Google Shape;151;p9"/>
          <p:cNvGraphicFramePr/>
          <p:nvPr/>
        </p:nvGraphicFramePr>
        <p:xfrm>
          <a:off x="1344930" y="1932810"/>
          <a:ext cx="3000000" cy="3000000"/>
        </p:xfrm>
        <a:graphic>
          <a:graphicData uri="http://schemas.openxmlformats.org/drawingml/2006/table">
            <a:tbl>
              <a:tblPr>
                <a:noFill/>
                <a:tableStyleId>{AE7C851E-E086-4A16-9A67-7011502CF0E2}</a:tableStyleId>
              </a:tblPr>
              <a:tblGrid>
                <a:gridCol w="9867900"/>
              </a:tblGrid>
              <a:tr h="1232025">
                <a:tc>
                  <a:txBody>
                    <a:bodyPr/>
                    <a:lstStyle/>
                    <a:p>
                      <a:pPr indent="0" lvl="0" marL="0" marR="0" rtl="0" algn="l">
                        <a:lnSpc>
                          <a:spcPct val="100000"/>
                        </a:lnSpc>
                        <a:spcBef>
                          <a:spcPts val="0"/>
                        </a:spcBef>
                        <a:spcAft>
                          <a:spcPts val="0"/>
                        </a:spcAft>
                        <a:buNone/>
                      </a:pPr>
                      <a:r>
                        <a:rPr lang="en-US" sz="3200" u="none" cap="none" strike="noStrike">
                          <a:solidFill>
                            <a:srgbClr val="000099"/>
                          </a:solidFill>
                          <a:latin typeface="Times New Roman"/>
                          <a:ea typeface="Times New Roman"/>
                          <a:cs typeface="Times New Roman"/>
                          <a:sym typeface="Times New Roman"/>
                        </a:rPr>
                        <a:t>Nêu những cách hành xử đúng mức để tránh khỏi các hành vi vu khống và phỉ báng khi trực tuyến và ngoại tuyến?</a:t>
                      </a:r>
                      <a:endParaRPr sz="3200" u="none" cap="none" strike="noStrike">
                        <a:solidFill>
                          <a:srgbClr val="000099"/>
                        </a:solidFill>
                        <a:latin typeface="Times New Roman"/>
                        <a:ea typeface="Times New Roman"/>
                        <a:cs typeface="Times New Roman"/>
                        <a:sym typeface="Times New Roman"/>
                      </a:endParaRPr>
                    </a:p>
                  </a:txBody>
                  <a:tcPr marT="9525" marB="0" marR="68575" marL="68575"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pic>
        <p:nvPicPr>
          <p:cNvPr id="157" name="Google Shape;157;p4"/>
          <p:cNvPicPr preferRelativeResize="0"/>
          <p:nvPr/>
        </p:nvPicPr>
        <p:blipFill rotWithShape="1">
          <a:blip r:embed="rId3">
            <a:alphaModFix/>
          </a:blip>
          <a:srcRect b="0" l="0" r="0" t="0"/>
          <a:stretch/>
        </p:blipFill>
        <p:spPr>
          <a:xfrm>
            <a:off x="8051117" y="5121695"/>
            <a:ext cx="1863225" cy="824436"/>
          </a:xfrm>
          <a:prstGeom prst="rect">
            <a:avLst/>
          </a:prstGeom>
          <a:noFill/>
          <a:ln>
            <a:noFill/>
          </a:ln>
        </p:spPr>
      </p:pic>
      <p:sp>
        <p:nvSpPr>
          <p:cNvPr id="158" name="Google Shape;158;p4"/>
          <p:cNvSpPr txBox="1"/>
          <p:nvPr/>
        </p:nvSpPr>
        <p:spPr>
          <a:xfrm>
            <a:off x="457200" y="905736"/>
            <a:ext cx="11734800" cy="3970277"/>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1" lang="en-US" sz="2800" u="none" cap="none" strike="noStrike">
                <a:solidFill>
                  <a:srgbClr val="000099"/>
                </a:solidFill>
                <a:latin typeface="Arial"/>
                <a:ea typeface="Arial"/>
                <a:cs typeface="Arial"/>
                <a:sym typeface="Arial"/>
              </a:rPr>
              <a:t>Khái niệm:  Vi phạm bản quyền</a:t>
            </a:r>
            <a:r>
              <a:rPr b="0" i="0" lang="en-US" sz="2800" u="none" cap="none" strike="noStrike">
                <a:solidFill>
                  <a:srgbClr val="000099"/>
                </a:solidFill>
                <a:latin typeface="Arial"/>
                <a:ea typeface="Arial"/>
                <a:cs typeface="Arial"/>
                <a:sym typeface="Arial"/>
              </a:rPr>
              <a:t> là việc sử dụng các tác phẩm được bảo vệ bởi luật bản quyền một cách trái phép.</a:t>
            </a:r>
            <a:endParaRPr b="0" i="0" sz="2800" u="none" cap="none" strike="noStrike">
              <a:solidFill>
                <a:srgbClr val="000099"/>
              </a:solidFill>
              <a:latin typeface="Arial"/>
              <a:ea typeface="Arial"/>
              <a:cs typeface="Arial"/>
              <a:sym typeface="Arial"/>
            </a:endParaRPr>
          </a:p>
          <a:p>
            <a:pPr indent="0" lvl="0" marL="0" marR="0" rtl="0" algn="l">
              <a:lnSpc>
                <a:spcPct val="100000"/>
              </a:lnSpc>
              <a:spcBef>
                <a:spcPts val="0"/>
              </a:spcBef>
              <a:spcAft>
                <a:spcPts val="0"/>
              </a:spcAft>
              <a:buNone/>
            </a:pPr>
            <a:r>
              <a:rPr b="0" i="0" lang="en-US" sz="2800" u="none" cap="none" strike="noStrike">
                <a:solidFill>
                  <a:srgbClr val="000099"/>
                </a:solidFill>
                <a:latin typeface="Arial"/>
                <a:ea typeface="Arial"/>
                <a:cs typeface="Arial"/>
                <a:sym typeface="Arial"/>
              </a:rPr>
              <a:t>- Vi phạm một số quyền độc quyền được cấp cho chủ bản quyền như quyền sao chép, phân phối, hiển thị hoặc thực hiện công việc được bảo vệ hoặc để thực hiện các tác phẩm phái sinh.</a:t>
            </a:r>
            <a:endParaRPr b="0" i="0" sz="2800" u="none" cap="none" strike="noStrike">
              <a:solidFill>
                <a:srgbClr val="000099"/>
              </a:solidFill>
              <a:latin typeface="Arial"/>
              <a:ea typeface="Arial"/>
              <a:cs typeface="Arial"/>
              <a:sym typeface="Arial"/>
            </a:endParaRPr>
          </a:p>
          <a:p>
            <a:pPr indent="0" lvl="0" marL="0" marR="0" rtl="0" algn="l">
              <a:lnSpc>
                <a:spcPct val="100000"/>
              </a:lnSpc>
              <a:spcBef>
                <a:spcPts val="0"/>
              </a:spcBef>
              <a:spcAft>
                <a:spcPts val="0"/>
              </a:spcAft>
              <a:buNone/>
            </a:pPr>
            <a:r>
              <a:rPr b="1" i="0" lang="en-US" sz="2800" u="none" cap="none" strike="noStrike">
                <a:solidFill>
                  <a:srgbClr val="000099"/>
                </a:solidFill>
                <a:latin typeface="Arial"/>
                <a:ea typeface="Arial"/>
                <a:cs typeface="Arial"/>
                <a:sym typeface="Arial"/>
              </a:rPr>
              <a:t>Vì sao người ta lại vi phạm bản quyền?</a:t>
            </a:r>
            <a:endParaRPr b="1" i="0" sz="2800" u="none" cap="none" strike="noStrike">
              <a:solidFill>
                <a:srgbClr val="000099"/>
              </a:solidFill>
              <a:latin typeface="Arial"/>
              <a:ea typeface="Arial"/>
              <a:cs typeface="Arial"/>
              <a:sym typeface="Arial"/>
            </a:endParaRPr>
          </a:p>
          <a:p>
            <a:pPr indent="0" lvl="0" marL="0" marR="0" rtl="0" algn="l">
              <a:lnSpc>
                <a:spcPct val="100000"/>
              </a:lnSpc>
              <a:spcBef>
                <a:spcPts val="0"/>
              </a:spcBef>
              <a:spcAft>
                <a:spcPts val="0"/>
              </a:spcAft>
              <a:buNone/>
            </a:pPr>
            <a:r>
              <a:rPr b="0" i="0" lang="en-US" sz="2800" u="none" cap="none" strike="noStrike">
                <a:solidFill>
                  <a:srgbClr val="000099"/>
                </a:solidFill>
                <a:latin typeface="Arial"/>
                <a:ea typeface="Arial"/>
                <a:cs typeface="Arial"/>
                <a:sym typeface="Arial"/>
              </a:rPr>
              <a:t>- Cạnh tranh Giá cả</a:t>
            </a:r>
            <a:endParaRPr/>
          </a:p>
          <a:p>
            <a:pPr indent="0" lvl="0" marL="0" marR="0" rtl="0" algn="l">
              <a:lnSpc>
                <a:spcPct val="100000"/>
              </a:lnSpc>
              <a:spcBef>
                <a:spcPts val="0"/>
              </a:spcBef>
              <a:spcAft>
                <a:spcPts val="0"/>
              </a:spcAft>
              <a:buNone/>
            </a:pPr>
            <a:r>
              <a:rPr b="0" i="0" lang="en-US" sz="2800" u="none" cap="none" strike="noStrike">
                <a:solidFill>
                  <a:srgbClr val="000099"/>
                </a:solidFill>
                <a:latin typeface="Arial"/>
                <a:ea typeface="Arial"/>
                <a:cs typeface="Arial"/>
                <a:sym typeface="Arial"/>
              </a:rPr>
              <a:t>- Kiểm tra, đánh giá sản phẩm</a:t>
            </a:r>
            <a:endParaRPr/>
          </a:p>
          <a:p>
            <a:pPr indent="0" lvl="0" marL="0" marR="0" rtl="0" algn="l">
              <a:lnSpc>
                <a:spcPct val="100000"/>
              </a:lnSpc>
              <a:spcBef>
                <a:spcPts val="0"/>
              </a:spcBef>
              <a:spcAft>
                <a:spcPts val="0"/>
              </a:spcAft>
              <a:buNone/>
            </a:pPr>
            <a:r>
              <a:rPr b="0" i="0" lang="en-US" sz="2800" u="none" cap="none" strike="noStrike">
                <a:solidFill>
                  <a:srgbClr val="000099"/>
                </a:solidFill>
                <a:latin typeface="Arial"/>
                <a:ea typeface="Arial"/>
                <a:cs typeface="Arial"/>
                <a:sym typeface="Arial"/>
              </a:rPr>
              <a:t>- Sản phẩm đó rất hữu ích</a:t>
            </a:r>
            <a:endParaRPr b="0" i="0" sz="2800" u="none" cap="none" strike="noStrike">
              <a:solidFill>
                <a:srgbClr val="000099"/>
              </a:solidFill>
              <a:latin typeface="Arial"/>
              <a:ea typeface="Arial"/>
              <a:cs typeface="Arial"/>
              <a:sym typeface="Arial"/>
            </a:endParaRPr>
          </a:p>
        </p:txBody>
      </p:sp>
    </p:spTree>
  </p:cSld>
  <p:clrMapOvr>
    <a:masterClrMapping/>
  </p:clrMapOvr>
  <mc:AlternateContent>
    <mc:Choice Requires="p14">
      <p:transition spd="slow" p14:dur="1400">
        <p14:ripple/>
      </p:transition>
    </mc:Choice>
    <mc:Fallback>
      <p:transition spd="med">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0" st="0"/>
                                            </p:txEl>
                                          </p:spTgt>
                                        </p:tgtEl>
                                        <p:attrNameLst>
                                          <p:attrName>style.visibility</p:attrName>
                                        </p:attrNameLst>
                                      </p:cBhvr>
                                      <p:to>
                                        <p:strVal val="visible"/>
                                      </p:to>
                                    </p:set>
                                    <p:anim calcmode="lin" valueType="num">
                                      <p:cBhvr additive="base">
                                        <p:cTn dur="500"/>
                                        <p:tgtEl>
                                          <p:spTgt spid="15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1" st="1"/>
                                            </p:txEl>
                                          </p:spTgt>
                                        </p:tgtEl>
                                        <p:attrNameLst>
                                          <p:attrName>style.visibility</p:attrName>
                                        </p:attrNameLst>
                                      </p:cBhvr>
                                      <p:to>
                                        <p:strVal val="visible"/>
                                      </p:to>
                                    </p:set>
                                    <p:anim calcmode="lin" valueType="num">
                                      <p:cBhvr additive="base">
                                        <p:cTn dur="500"/>
                                        <p:tgtEl>
                                          <p:spTgt spid="15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2" st="2"/>
                                            </p:txEl>
                                          </p:spTgt>
                                        </p:tgtEl>
                                        <p:attrNameLst>
                                          <p:attrName>style.visibility</p:attrName>
                                        </p:attrNameLst>
                                      </p:cBhvr>
                                      <p:to>
                                        <p:strVal val="visible"/>
                                      </p:to>
                                    </p:set>
                                    <p:anim calcmode="lin" valueType="num">
                                      <p:cBhvr additive="base">
                                        <p:cTn dur="500"/>
                                        <p:tgtEl>
                                          <p:spTgt spid="15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3" st="3"/>
                                            </p:txEl>
                                          </p:spTgt>
                                        </p:tgtEl>
                                        <p:attrNameLst>
                                          <p:attrName>style.visibility</p:attrName>
                                        </p:attrNameLst>
                                      </p:cBhvr>
                                      <p:to>
                                        <p:strVal val="visible"/>
                                      </p:to>
                                    </p:set>
                                    <p:anim calcmode="lin" valueType="num">
                                      <p:cBhvr additive="base">
                                        <p:cTn dur="500"/>
                                        <p:tgtEl>
                                          <p:spTgt spid="158">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4" st="4"/>
                                            </p:txEl>
                                          </p:spTgt>
                                        </p:tgtEl>
                                        <p:attrNameLst>
                                          <p:attrName>style.visibility</p:attrName>
                                        </p:attrNameLst>
                                      </p:cBhvr>
                                      <p:to>
                                        <p:strVal val="visible"/>
                                      </p:to>
                                    </p:set>
                                    <p:anim calcmode="lin" valueType="num">
                                      <p:cBhvr additive="base">
                                        <p:cTn dur="500"/>
                                        <p:tgtEl>
                                          <p:spTgt spid="158">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8">
                                            <p:txEl>
                                              <p:pRg end="5" st="5"/>
                                            </p:txEl>
                                          </p:spTgt>
                                        </p:tgtEl>
                                        <p:attrNameLst>
                                          <p:attrName>style.visibility</p:attrName>
                                        </p:attrNameLst>
                                      </p:cBhvr>
                                      <p:to>
                                        <p:strVal val="visible"/>
                                      </p:to>
                                    </p:set>
                                    <p:anim calcmode="lin" valueType="num">
                                      <p:cBhvr additive="base">
                                        <p:cTn dur="500"/>
                                        <p:tgtEl>
                                          <p:spTgt spid="158">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9"/>
          <p:cNvSpPr txBox="1"/>
          <p:nvPr>
            <p:ph idx="1" type="body"/>
          </p:nvPr>
        </p:nvSpPr>
        <p:spPr>
          <a:xfrm>
            <a:off x="368710" y="795485"/>
            <a:ext cx="11629857" cy="777996"/>
          </a:xfrm>
          <a:prstGeom prst="rect">
            <a:avLst/>
          </a:prstGeom>
          <a:noFill/>
          <a:ln>
            <a:noFill/>
          </a:ln>
        </p:spPr>
        <p:txBody>
          <a:bodyPr anchorCtr="0" anchor="t" bIns="45700" lIns="91425" spcFirstLastPara="1" rIns="91425" wrap="square" tIns="45700">
            <a:noAutofit/>
          </a:bodyPr>
          <a:lstStyle/>
          <a:p>
            <a:pPr indent="-342900" lvl="0" marL="457200" rtl="0" algn="just">
              <a:lnSpc>
                <a:spcPct val="150000"/>
              </a:lnSpc>
              <a:spcBef>
                <a:spcPts val="1200"/>
              </a:spcBef>
              <a:spcAft>
                <a:spcPts val="0"/>
              </a:spcAft>
              <a:buSzPts val="1800"/>
              <a:buChar char="▪"/>
            </a:pPr>
            <a:r>
              <a:rPr b="1" lang="en-US" sz="3200" u="sng">
                <a:solidFill>
                  <a:srgbClr val="000099"/>
                </a:solidFill>
                <a:latin typeface="Times New Roman"/>
                <a:ea typeface="Times New Roman"/>
                <a:cs typeface="Times New Roman"/>
                <a:sym typeface="Times New Roman"/>
              </a:rPr>
              <a:t>Nguyên tắc hành xử để không vi phạm bản quyền</a:t>
            </a:r>
            <a:endParaRPr sz="3200">
              <a:solidFill>
                <a:srgbClr val="000099"/>
              </a:solidFill>
            </a:endParaRPr>
          </a:p>
          <a:p>
            <a:pPr indent="-342900" lvl="0" marL="457200" rtl="0" algn="l">
              <a:lnSpc>
                <a:spcPct val="150000"/>
              </a:lnSpc>
              <a:spcBef>
                <a:spcPts val="1200"/>
              </a:spcBef>
              <a:spcAft>
                <a:spcPts val="0"/>
              </a:spcAft>
              <a:buSzPts val="1800"/>
              <a:buChar char="▪"/>
            </a:pPr>
            <a:r>
              <a:rPr i="1" lang="en-US" sz="3200">
                <a:solidFill>
                  <a:srgbClr val="000099"/>
                </a:solidFill>
              </a:rPr>
              <a:t>Để không vi phạm bản quyền chúng ta cần biết các dạng vi phạm bản quyền.</a:t>
            </a:r>
            <a:endParaRPr sz="3200">
              <a:solidFill>
                <a:srgbClr val="000099"/>
              </a:solidFill>
            </a:endParaRPr>
          </a:p>
          <a:p>
            <a:pPr indent="-228600" lvl="0" marL="457200" rtl="0" algn="l">
              <a:lnSpc>
                <a:spcPct val="90000"/>
              </a:lnSpc>
              <a:spcBef>
                <a:spcPts val="1200"/>
              </a:spcBef>
              <a:spcAft>
                <a:spcPts val="0"/>
              </a:spcAft>
              <a:buSzPts val="1800"/>
              <a:buNone/>
            </a:pPr>
            <a:r>
              <a:t/>
            </a:r>
            <a:endParaRPr sz="2400"/>
          </a:p>
        </p:txBody>
      </p:sp>
      <p:sp>
        <p:nvSpPr>
          <p:cNvPr id="164" name="Google Shape;164;p29"/>
          <p:cNvSpPr txBox="1"/>
          <p:nvPr/>
        </p:nvSpPr>
        <p:spPr>
          <a:xfrm>
            <a:off x="1755057" y="3392020"/>
            <a:ext cx="10243510" cy="21236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4400" u="none" cap="none" strike="noStrike">
                <a:solidFill>
                  <a:srgbClr val="000099"/>
                </a:solidFill>
                <a:latin typeface="Arial"/>
                <a:ea typeface="Arial"/>
                <a:cs typeface="Arial"/>
                <a:sym typeface="Arial"/>
              </a:rPr>
              <a:t>Có 2 dạng vi phạm bản quyền:</a:t>
            </a:r>
            <a:endParaRPr/>
          </a:p>
          <a:p>
            <a:pPr indent="-571500" lvl="0" marL="5715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99"/>
                </a:solidFill>
                <a:latin typeface="Arial"/>
                <a:ea typeface="Arial"/>
                <a:cs typeface="Arial"/>
                <a:sym typeface="Arial"/>
              </a:rPr>
              <a:t>Vi phạm bản quyền về 1 tác phẩm</a:t>
            </a:r>
            <a:endParaRPr b="0" i="0" sz="4400" u="none" cap="none" strike="noStrike">
              <a:solidFill>
                <a:srgbClr val="000099"/>
              </a:solidFill>
              <a:latin typeface="Arial"/>
              <a:ea typeface="Arial"/>
              <a:cs typeface="Arial"/>
              <a:sym typeface="Arial"/>
            </a:endParaRPr>
          </a:p>
          <a:p>
            <a:pPr indent="-571500" lvl="0" marL="5715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99"/>
                </a:solidFill>
                <a:latin typeface="Arial"/>
                <a:ea typeface="Arial"/>
                <a:cs typeface="Arial"/>
                <a:sym typeface="Arial"/>
              </a:rPr>
              <a:t>Vi phạm bản quyền của một sáng chế</a:t>
            </a:r>
            <a:endParaRPr b="0" i="0" sz="4400" u="none" cap="none" strike="noStrike">
              <a:solidFill>
                <a:srgbClr val="000099"/>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pic>
        <p:nvPicPr>
          <p:cNvPr id="170" name="Google Shape;170;p30"/>
          <p:cNvPicPr preferRelativeResize="0"/>
          <p:nvPr/>
        </p:nvPicPr>
        <p:blipFill rotWithShape="1">
          <a:blip r:embed="rId3">
            <a:alphaModFix/>
          </a:blip>
          <a:srcRect b="0" l="0" r="0" t="0"/>
          <a:stretch/>
        </p:blipFill>
        <p:spPr>
          <a:xfrm>
            <a:off x="8051117" y="5121695"/>
            <a:ext cx="1863225" cy="824436"/>
          </a:xfrm>
          <a:prstGeom prst="rect">
            <a:avLst/>
          </a:prstGeom>
          <a:noFill/>
          <a:ln>
            <a:noFill/>
          </a:ln>
        </p:spPr>
      </p:pic>
      <p:sp>
        <p:nvSpPr>
          <p:cNvPr id="171" name="Google Shape;171;p30"/>
          <p:cNvSpPr/>
          <p:nvPr/>
        </p:nvSpPr>
        <p:spPr>
          <a:xfrm>
            <a:off x="575186" y="744171"/>
            <a:ext cx="11474245" cy="4708981"/>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US" sz="2000" u="none" cap="none" strike="noStrike">
                <a:solidFill>
                  <a:srgbClr val="000099"/>
                </a:solidFill>
                <a:latin typeface="Arial"/>
                <a:ea typeface="Arial"/>
                <a:cs typeface="Arial"/>
                <a:sym typeface="Arial"/>
              </a:rPr>
              <a:t>+ Vi phạm bản quyền về một tác phẩm:</a:t>
            </a:r>
            <a:endParaRPr/>
          </a:p>
          <a:p>
            <a:pPr indent="0" lvl="0" marL="0" marR="0" rtl="0" algn="l">
              <a:lnSpc>
                <a:spcPct val="150000"/>
              </a:lnSpc>
              <a:spcBef>
                <a:spcPts val="0"/>
              </a:spcBef>
              <a:spcAft>
                <a:spcPts val="0"/>
              </a:spcAft>
              <a:buNone/>
            </a:pPr>
            <a:r>
              <a:rPr b="0" i="0" lang="en-US" sz="2000" u="none" cap="none" strike="noStrike">
                <a:solidFill>
                  <a:srgbClr val="000099"/>
                </a:solidFill>
                <a:latin typeface="Arial"/>
                <a:ea typeface="Arial"/>
                <a:cs typeface="Arial"/>
                <a:sym typeface="Arial"/>
              </a:rPr>
              <a:t>- Sao chép nguyên văn một phần hay toàn bộ tác phẩm đã có từ trước nhưng không có giấy cho phép của người hay giới có bản quyền</a:t>
            </a:r>
            <a:endParaRPr/>
          </a:p>
          <a:p>
            <a:pPr indent="0" lvl="0" marL="0" marR="0" rtl="0" algn="l">
              <a:lnSpc>
                <a:spcPct val="150000"/>
              </a:lnSpc>
              <a:spcBef>
                <a:spcPts val="0"/>
              </a:spcBef>
              <a:spcAft>
                <a:spcPts val="0"/>
              </a:spcAft>
              <a:buNone/>
            </a:pPr>
            <a:r>
              <a:rPr b="0" i="0" lang="en-US" sz="2000" u="none" cap="none" strike="noStrike">
                <a:solidFill>
                  <a:srgbClr val="000099"/>
                </a:solidFill>
                <a:latin typeface="Arial"/>
                <a:ea typeface="Arial"/>
                <a:cs typeface="Arial"/>
                <a:sym typeface="Arial"/>
              </a:rPr>
              <a:t>Lưu truyền trái phép một phần hay toàn bộ tác phẩm không thuộc về quyền tác giả của mình</a:t>
            </a:r>
            <a:endParaRPr/>
          </a:p>
          <a:p>
            <a:pPr indent="0" lvl="0" marL="0" marR="0" rtl="0" algn="l">
              <a:lnSpc>
                <a:spcPct val="150000"/>
              </a:lnSpc>
              <a:spcBef>
                <a:spcPts val="0"/>
              </a:spcBef>
              <a:spcAft>
                <a:spcPts val="0"/>
              </a:spcAft>
              <a:buNone/>
            </a:pPr>
            <a:r>
              <a:rPr b="0" i="0" lang="en-US" sz="2000" u="none" cap="none" strike="noStrike">
                <a:solidFill>
                  <a:srgbClr val="000099"/>
                </a:solidFill>
                <a:latin typeface="Arial"/>
                <a:ea typeface="Arial"/>
                <a:cs typeface="Arial"/>
                <a:sym typeface="Arial"/>
              </a:rPr>
              <a:t>Bản văn không bị sao chép nguyên văn nhưng toàn bộ ý tưởng chi tiết cũng như thứ tự trình bày của một tác phẩm bị sao chép. Dạng vi phạm này khó phát hiện hơn nhưng vẫn có thể cho là một dạng vi phạm bản quyền nếu như có bằng chứng là "bản sao" bắt chước theo nguyên mẫu. Có thể thấy ví dụ ở những luận án cao học không ghi rõ nguồn và tác giả chính.</a:t>
            </a:r>
            <a:endParaRPr/>
          </a:p>
          <a:p>
            <a:pPr indent="0" lvl="0" marL="0" marR="0" rtl="0" algn="l">
              <a:lnSpc>
                <a:spcPct val="150000"/>
              </a:lnSpc>
              <a:spcBef>
                <a:spcPts val="0"/>
              </a:spcBef>
              <a:spcAft>
                <a:spcPts val="0"/>
              </a:spcAft>
              <a:buNone/>
            </a:pPr>
            <a:r>
              <a:rPr b="0" i="0" lang="en-US" sz="2000" u="none" cap="none" strike="noStrike">
                <a:solidFill>
                  <a:srgbClr val="000099"/>
                </a:solidFill>
                <a:latin typeface="Arial"/>
                <a:ea typeface="Arial"/>
                <a:cs typeface="Arial"/>
                <a:sym typeface="Arial"/>
              </a:rPr>
              <a:t>Bản văn không bị sao chép nguyên văn nhưng bị thông dịch lại </a:t>
            </a:r>
            <a:r>
              <a:rPr b="0" i="1" lang="en-US" sz="2000" u="none" cap="none" strike="noStrike">
                <a:solidFill>
                  <a:srgbClr val="000099"/>
                </a:solidFill>
                <a:latin typeface="Arial"/>
                <a:ea typeface="Arial"/>
                <a:cs typeface="Arial"/>
                <a:sym typeface="Arial"/>
              </a:rPr>
              <a:t>các ý tưởng sáng tạo</a:t>
            </a:r>
            <a:r>
              <a:rPr b="0" i="0" lang="en-US" sz="2000" u="none" cap="none" strike="noStrike">
                <a:solidFill>
                  <a:srgbClr val="000099"/>
                </a:solidFill>
                <a:latin typeface="Arial"/>
                <a:ea typeface="Arial"/>
                <a:cs typeface="Arial"/>
                <a:sym typeface="Arial"/>
              </a:rPr>
              <a:t> (thành ngôn ngữ khác hay thành các dạng khác).</a:t>
            </a:r>
            <a:endParaRPr b="0" i="0" sz="2000" u="none" cap="none" strike="noStrike">
              <a:solidFill>
                <a:srgbClr val="000099"/>
              </a:solidFill>
              <a:latin typeface="Arial"/>
              <a:ea typeface="Arial"/>
              <a:cs typeface="Arial"/>
              <a:sym typeface="Arial"/>
            </a:endParaRPr>
          </a:p>
        </p:txBody>
      </p:sp>
    </p:spTree>
  </p:cSld>
  <p:clrMapOvr>
    <a:masterClrMapping/>
  </p:clrMapOvr>
  <mc:AlternateContent>
    <mc:Choice Requires="p14">
      <p:transition spd="slow" p14:dur="1400">
        <p14:ripple/>
      </p:transition>
    </mc:Choice>
    <mc:Fallback>
      <p:transition spd="med">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1"/>
                                        </p:tgtEl>
                                        <p:attrNameLst>
                                          <p:attrName>style.visibility</p:attrName>
                                        </p:attrNameLst>
                                      </p:cBhvr>
                                      <p:to>
                                        <p:strVal val="visible"/>
                                      </p:to>
                                    </p:set>
                                    <p:anim calcmode="lin" valueType="num">
                                      <p:cBhvr additive="base">
                                        <p:cTn dur="500"/>
                                        <p:tgtEl>
                                          <p:spTgt spid="17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pic>
        <p:nvPicPr>
          <p:cNvPr id="177" name="Google Shape;177;p31"/>
          <p:cNvPicPr preferRelativeResize="0"/>
          <p:nvPr/>
        </p:nvPicPr>
        <p:blipFill rotWithShape="1">
          <a:blip r:embed="rId3">
            <a:alphaModFix/>
          </a:blip>
          <a:srcRect b="0" l="0" r="0" t="0"/>
          <a:stretch/>
        </p:blipFill>
        <p:spPr>
          <a:xfrm>
            <a:off x="8051117" y="5121695"/>
            <a:ext cx="1863225" cy="824436"/>
          </a:xfrm>
          <a:prstGeom prst="rect">
            <a:avLst/>
          </a:prstGeom>
          <a:noFill/>
          <a:ln>
            <a:noFill/>
          </a:ln>
        </p:spPr>
      </p:pic>
      <p:sp>
        <p:nvSpPr>
          <p:cNvPr id="178" name="Google Shape;178;p31"/>
          <p:cNvSpPr/>
          <p:nvPr/>
        </p:nvSpPr>
        <p:spPr>
          <a:xfrm>
            <a:off x="162232" y="744171"/>
            <a:ext cx="11887199" cy="5940088"/>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1" i="0" lang="en-US" sz="2000" u="sng" cap="none" strike="noStrike">
                <a:solidFill>
                  <a:srgbClr val="000099"/>
                </a:solidFill>
                <a:latin typeface="Times New Roman"/>
                <a:ea typeface="Times New Roman"/>
                <a:cs typeface="Times New Roman"/>
                <a:sym typeface="Times New Roman"/>
              </a:rPr>
              <a:t>Nguyên tắc hành xử để không vi phạm bản quyền</a:t>
            </a:r>
            <a:endParaRPr b="0" i="0" sz="2000" u="none" cap="none" strike="noStrike">
              <a:solidFill>
                <a:srgbClr val="000099"/>
              </a:solidFill>
              <a:latin typeface="Arial"/>
              <a:ea typeface="Arial"/>
              <a:cs typeface="Arial"/>
              <a:sym typeface="Arial"/>
            </a:endParaRPr>
          </a:p>
          <a:p>
            <a:pPr indent="0" lvl="0" marL="0" marR="0" rtl="0" algn="l">
              <a:lnSpc>
                <a:spcPct val="100000"/>
              </a:lnSpc>
              <a:spcBef>
                <a:spcPts val="0"/>
              </a:spcBef>
              <a:spcAft>
                <a:spcPts val="0"/>
              </a:spcAft>
              <a:buNone/>
            </a:pPr>
            <a:r>
              <a:rPr b="1" i="0" lang="en-US" sz="2000" u="none" cap="none" strike="noStrike">
                <a:solidFill>
                  <a:srgbClr val="000099"/>
                </a:solidFill>
                <a:latin typeface="Arial"/>
                <a:ea typeface="Arial"/>
                <a:cs typeface="Arial"/>
                <a:sym typeface="Arial"/>
              </a:rPr>
              <a:t>+ Vi phạm bản quyền của một sáng chế</a:t>
            </a:r>
            <a:endParaRPr/>
          </a:p>
          <a:p>
            <a:pPr indent="0" lvl="0" marL="0" marR="0" rtl="0" algn="l">
              <a:lnSpc>
                <a:spcPct val="100000"/>
              </a:lnSpc>
              <a:spcBef>
                <a:spcPts val="0"/>
              </a:spcBef>
              <a:spcAft>
                <a:spcPts val="0"/>
              </a:spcAft>
              <a:buNone/>
            </a:pPr>
            <a:r>
              <a:rPr b="0" i="0" lang="en-US" sz="2000" u="none" cap="none" strike="noStrike">
                <a:solidFill>
                  <a:srgbClr val="000099"/>
                </a:solidFill>
                <a:latin typeface="Arial"/>
                <a:ea typeface="Arial"/>
                <a:cs typeface="Arial"/>
                <a:sym typeface="Arial"/>
              </a:rPr>
              <a:t>- Sử dụng lại ý tưởng đã được công bố là sáng chế và bằng sáng chế nguyên thủy vẫn còn đang trong vòng hiệu lực của luật pháp. Ở đây cần lưu ý, một bằng sáng chế tại một quốc gia hay địa phương này, sẽ khó có thể dùng để chứng minh rằng: một ứng dụng nào đó (dựa trên sáng chế đó) tại một quốc gia khác là vi phạm bản quyền, trừ khi bằng sáng chế đó có sự công nhận của </a:t>
            </a:r>
            <a:r>
              <a:rPr b="1" i="0" lang="en-US" sz="2000" u="none" cap="none" strike="noStrike">
                <a:solidFill>
                  <a:srgbClr val="000099"/>
                </a:solidFill>
                <a:latin typeface="Arial"/>
                <a:ea typeface="Arial"/>
                <a:cs typeface="Arial"/>
                <a:sym typeface="Arial"/>
              </a:rPr>
              <a:t>quốc tế.</a:t>
            </a:r>
            <a:endParaRPr/>
          </a:p>
          <a:p>
            <a:pPr indent="0" lvl="0" marL="0" marR="0" rtl="0" algn="l">
              <a:lnSpc>
                <a:spcPct val="100000"/>
              </a:lnSpc>
              <a:spcBef>
                <a:spcPts val="0"/>
              </a:spcBef>
              <a:spcAft>
                <a:spcPts val="0"/>
              </a:spcAft>
              <a:buNone/>
            </a:pPr>
            <a:r>
              <a:rPr b="0" i="0" lang="en-US" sz="2000" u="none" cap="none" strike="noStrike">
                <a:solidFill>
                  <a:srgbClr val="000099"/>
                </a:solidFill>
                <a:latin typeface="Arial"/>
                <a:ea typeface="Arial"/>
                <a:cs typeface="Arial"/>
                <a:sym typeface="Arial"/>
              </a:rPr>
              <a:t>Mô phỏng lại, hay viết lại (bằng một ngôn ngữ khác hay cách viết khác) miêu tả của một ý kiến sáng tạo đã được công nhận là một sáng chế còn trong thời hạn định nghĩa bởi chủ quyền cũng là một dạng vi phạm bản quyền. Dạng này tương đối khó phát hiện nhưng những dấu tích về cấu trúc ý tưởng hay phương cách dàn dựng kỹ thuật sẽ có thể là những dấu tích chứng minh rằng một sáng chế đã bị đánh cắp hay không. Ví dụ: việc sao chép lại các sáng chế trong phần mềm bằng cách dùng ngôn ngữ lập trình khác hơn ngôn ngữ của sáng chế nguyên thủy vẫn thường bị xem là vi phạm bản quyền nếu người viết lại đó mô phỏng theo ý tưởng đã được cấp bằng sáng chế.</a:t>
            </a:r>
            <a:endParaRPr/>
          </a:p>
          <a:p>
            <a:pPr indent="0" lvl="0" marL="0" marR="0" rtl="0" algn="l">
              <a:lnSpc>
                <a:spcPct val="100000"/>
              </a:lnSpc>
              <a:spcBef>
                <a:spcPts val="0"/>
              </a:spcBef>
              <a:spcAft>
                <a:spcPts val="0"/>
              </a:spcAft>
              <a:buNone/>
            </a:pPr>
            <a:r>
              <a:rPr b="0" i="0" lang="en-US" sz="2000" u="none" cap="none" strike="noStrike">
                <a:solidFill>
                  <a:srgbClr val="000099"/>
                </a:solidFill>
                <a:latin typeface="Arial"/>
                <a:ea typeface="Arial"/>
                <a:cs typeface="Arial"/>
                <a:sym typeface="Arial"/>
              </a:rPr>
              <a:t>Các dạng vi phạm bản quyền khác có thể bao gồm từ việc sao chép, mô phỏng lại các thương hiệu (</a:t>
            </a:r>
            <a:r>
              <a:rPr b="0" i="1" lang="en-US" sz="2000" u="none" cap="none" strike="noStrike">
                <a:solidFill>
                  <a:srgbClr val="000099"/>
                </a:solidFill>
                <a:latin typeface="Arial"/>
                <a:ea typeface="Arial"/>
                <a:cs typeface="Arial"/>
                <a:sym typeface="Arial"/>
              </a:rPr>
              <a:t>trade mark</a:t>
            </a:r>
            <a:r>
              <a:rPr b="0" i="0" lang="en-US" sz="2000" u="none" cap="none" strike="noStrike">
                <a:solidFill>
                  <a:srgbClr val="000099"/>
                </a:solidFill>
                <a:latin typeface="Arial"/>
                <a:ea typeface="Arial"/>
                <a:cs typeface="Arial"/>
                <a:sym typeface="Arial"/>
              </a:rPr>
              <a:t>) hay các biểu hiệu (</a:t>
            </a:r>
            <a:r>
              <a:rPr b="0" i="1" lang="en-US" sz="2000" u="none" cap="none" strike="noStrike">
                <a:solidFill>
                  <a:srgbClr val="000099"/>
                </a:solidFill>
                <a:latin typeface="Arial"/>
                <a:ea typeface="Arial"/>
                <a:cs typeface="Arial"/>
                <a:sym typeface="Arial"/>
              </a:rPr>
              <a:t>logo</a:t>
            </a:r>
            <a:r>
              <a:rPr b="0" i="0" lang="en-US" sz="2000" u="none" cap="none" strike="noStrike">
                <a:solidFill>
                  <a:srgbClr val="000099"/>
                </a:solidFill>
                <a:latin typeface="Arial"/>
                <a:ea typeface="Arial"/>
                <a:cs typeface="Arial"/>
                <a:sym typeface="Arial"/>
              </a:rPr>
              <a:t>) của một tổ chức, cho đến việc sao chép các chi tiết có tính hệ thống.</a:t>
            </a:r>
            <a:endParaRPr/>
          </a:p>
          <a:p>
            <a:pPr indent="0" lvl="0" marL="0" marR="0" rtl="0" algn="l">
              <a:lnSpc>
                <a:spcPct val="100000"/>
              </a:lnSpc>
              <a:spcBef>
                <a:spcPts val="0"/>
              </a:spcBef>
              <a:spcAft>
                <a:spcPts val="0"/>
              </a:spcAft>
              <a:buNone/>
            </a:pPr>
            <a:r>
              <a:rPr b="0" i="0" lang="en-US" sz="2000" u="none" cap="none" strike="noStrike">
                <a:solidFill>
                  <a:srgbClr val="000099"/>
                </a:solidFill>
                <a:latin typeface="Arial"/>
                <a:ea typeface="Arial"/>
                <a:cs typeface="Arial"/>
                <a:sym typeface="Arial"/>
              </a:rPr>
              <a:t>- Trong tiếng Việt còn có từ </a:t>
            </a:r>
            <a:r>
              <a:rPr b="1" i="0" lang="en-US" sz="2000" u="none" cap="none" strike="noStrike">
                <a:solidFill>
                  <a:srgbClr val="000099"/>
                </a:solidFill>
                <a:latin typeface="Arial"/>
                <a:ea typeface="Arial"/>
                <a:cs typeface="Arial"/>
                <a:sym typeface="Arial"/>
              </a:rPr>
              <a:t>đạo văn</a:t>
            </a:r>
            <a:r>
              <a:rPr b="0" i="0" lang="en-US" sz="2000" u="none" cap="none" strike="noStrike">
                <a:solidFill>
                  <a:srgbClr val="000099"/>
                </a:solidFill>
                <a:latin typeface="Arial"/>
                <a:ea typeface="Arial"/>
                <a:cs typeface="Arial"/>
                <a:sym typeface="Arial"/>
              </a:rPr>
              <a:t> chỉ việc ăn cắp bản quyền các văn bản. Một từ tương tự là </a:t>
            </a:r>
            <a:r>
              <a:rPr b="1" i="0" lang="en-US" sz="2000" u="none" cap="none" strike="noStrike">
                <a:solidFill>
                  <a:srgbClr val="000099"/>
                </a:solidFill>
                <a:latin typeface="Arial"/>
                <a:ea typeface="Arial"/>
                <a:cs typeface="Arial"/>
                <a:sym typeface="Arial"/>
              </a:rPr>
              <a:t>đạo nhạc</a:t>
            </a:r>
            <a:r>
              <a:rPr b="0" i="0" lang="en-US" sz="2000" u="none" cap="none" strike="noStrike">
                <a:solidFill>
                  <a:srgbClr val="000099"/>
                </a:solidFill>
                <a:latin typeface="Arial"/>
                <a:ea typeface="Arial"/>
                <a:cs typeface="Arial"/>
                <a:sym typeface="Arial"/>
              </a:rPr>
              <a:t>, ăn cắp các giai điệu nhạc sáng tác bởi người khác, </a:t>
            </a:r>
            <a:r>
              <a:rPr b="1" i="0" lang="en-US" sz="2000" u="none" cap="none" strike="noStrike">
                <a:solidFill>
                  <a:srgbClr val="000099"/>
                </a:solidFill>
                <a:latin typeface="Arial"/>
                <a:ea typeface="Arial"/>
                <a:cs typeface="Arial"/>
                <a:sym typeface="Arial"/>
              </a:rPr>
              <a:t>đạo hình</a:t>
            </a:r>
            <a:r>
              <a:rPr b="0" i="0" lang="en-US" sz="2000" u="none" cap="none" strike="noStrike">
                <a:solidFill>
                  <a:srgbClr val="000099"/>
                </a:solidFill>
                <a:latin typeface="Arial"/>
                <a:ea typeface="Arial"/>
                <a:cs typeface="Arial"/>
                <a:sym typeface="Arial"/>
              </a:rPr>
              <a:t>, ăn cắp hoặc chỉnh sửa hình ảnh trái phép hoặc không thuộc về mình.</a:t>
            </a:r>
            <a:endParaRPr b="0" i="0" sz="2000" u="none" cap="none" strike="noStrike">
              <a:solidFill>
                <a:srgbClr val="000099"/>
              </a:solidFill>
              <a:latin typeface="Arial"/>
              <a:ea typeface="Arial"/>
              <a:cs typeface="Arial"/>
              <a:sym typeface="Arial"/>
            </a:endParaRPr>
          </a:p>
        </p:txBody>
      </p:sp>
    </p:spTree>
  </p:cSld>
  <p:clrMapOvr>
    <a:masterClrMapping/>
  </p:clrMapOvr>
  <mc:AlternateContent>
    <mc:Choice Requires="p14">
      <p:transition spd="slow" p14:dur="1400">
        <p14:ripple/>
      </p:transition>
    </mc:Choice>
    <mc:Fallback>
      <p:transition spd="med">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8"/>
                                        </p:tgtEl>
                                        <p:attrNameLst>
                                          <p:attrName>style.visibility</p:attrName>
                                        </p:attrNameLst>
                                      </p:cBhvr>
                                      <p:to>
                                        <p:strVal val="visible"/>
                                      </p:to>
                                    </p:set>
                                    <p:anim calcmode="lin" valueType="num">
                                      <p:cBhvr additive="base">
                                        <p:cTn dur="500"/>
                                        <p:tgtEl>
                                          <p:spTgt spid="17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