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53" r:id="rId6"/>
    <p:sldMasterId id="2147483655"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22" roundtripDataSignature="AMtx7mgTAn+GxqkWUHPuhKXRJB1pGEi+D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21CD22C-F355-4247-ADDB-82BA6BB7D204}">
  <a:tblStyle styleId="{E21CD22C-F355-4247-ADDB-82BA6BB7D204}"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8785379A-DA16-4D96-960F-A2CD6605C500}" styleName="Table_1">
    <a:wholeTbl>
      <a:tcTxStyle b="off" i="off">
        <a:font>
          <a:latin typeface="UTM Duepuntozero"/>
          <a:ea typeface="UTM Duepuntozero"/>
          <a:cs typeface="UTM Duepuntozero"/>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FF4E6"/>
          </a:solidFill>
        </a:fill>
      </a:tcStyle>
    </a:wholeTbl>
    <a:band1H>
      <a:tcTxStyle b="off" i="off"/>
      <a:tcStyle>
        <a:fill>
          <a:solidFill>
            <a:srgbClr val="FFE8CA"/>
          </a:solidFill>
        </a:fill>
      </a:tcStyle>
    </a:band1H>
    <a:band2H>
      <a:tcTxStyle b="off" i="off"/>
    </a:band2H>
    <a:band1V>
      <a:tcTxStyle b="off" i="off"/>
      <a:tcStyle>
        <a:fill>
          <a:solidFill>
            <a:srgbClr val="FFE8CA"/>
          </a:solidFill>
        </a:fill>
      </a:tcStyle>
    </a:band1V>
    <a:band2V>
      <a:tcTxStyle b="off" i="off"/>
    </a:band2V>
    <a:lastCol>
      <a:tcTxStyle b="on" i="off">
        <a:font>
          <a:latin typeface="UTM Duepuntozero"/>
          <a:ea typeface="UTM Duepuntozero"/>
          <a:cs typeface="UTM Duepuntozero"/>
        </a:font>
        <a:schemeClr val="lt1"/>
      </a:tcTxStyle>
      <a:tcStyle>
        <a:fill>
          <a:solidFill>
            <a:schemeClr val="accent1"/>
          </a:solidFill>
        </a:fill>
      </a:tcStyle>
    </a:lastCol>
    <a:firstCol>
      <a:tcTxStyle b="on" i="off">
        <a:font>
          <a:latin typeface="UTM Duepuntozero"/>
          <a:ea typeface="UTM Duepuntozero"/>
          <a:cs typeface="UTM Duepuntozero"/>
        </a:font>
        <a:schemeClr val="lt1"/>
      </a:tcTxStyle>
      <a:tcStyle>
        <a:fill>
          <a:solidFill>
            <a:schemeClr val="accent1"/>
          </a:solidFill>
        </a:fill>
      </a:tcStyle>
    </a:firstCol>
    <a:lastRow>
      <a:tcTxStyle b="on" i="off">
        <a:font>
          <a:latin typeface="UTM Duepuntozero"/>
          <a:ea typeface="UTM Duepuntozero"/>
          <a:cs typeface="UTM Duepuntozero"/>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UTM Duepuntozero"/>
          <a:ea typeface="UTM Duepuntozero"/>
          <a:cs typeface="UTM Duepuntozero"/>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11" Type="http://schemas.openxmlformats.org/officeDocument/2006/relationships/slide" Target="slides/slide3.xml"/><Relationship Id="rId22" Type="http://customschemas.google.com/relationships/presentationmetadata" Target="metadata"/><Relationship Id="rId10" Type="http://schemas.openxmlformats.org/officeDocument/2006/relationships/slide" Target="slides/slide2.xml"/><Relationship Id="rId21" Type="http://schemas.openxmlformats.org/officeDocument/2006/relationships/slide" Target="slides/slide13.xml"/><Relationship Id="rId13" Type="http://schemas.openxmlformats.org/officeDocument/2006/relationships/slide" Target="slides/slide5.xml"/><Relationship Id="rId12" Type="http://schemas.openxmlformats.org/officeDocument/2006/relationships/slide" Target="slides/slide4.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5" Type="http://schemas.openxmlformats.org/officeDocument/2006/relationships/slideMaster" Target="slideMasters/slideMaster1.xml"/><Relationship Id="rId19" Type="http://schemas.openxmlformats.org/officeDocument/2006/relationships/slide" Target="slides/slide11.xml"/><Relationship Id="rId6" Type="http://schemas.openxmlformats.org/officeDocument/2006/relationships/slideMaster" Target="slideMasters/slideMaster2.xml"/><Relationship Id="rId18" Type="http://schemas.openxmlformats.org/officeDocument/2006/relationships/slide" Target="slides/slide10.xml"/><Relationship Id="rId7" Type="http://schemas.openxmlformats.org/officeDocument/2006/relationships/slideMaster" Target="slideMasters/slideMaster3.xml"/><Relationship Id="rId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7" name="Google Shape;13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3" name="Google Shape;19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0" name="Google Shape;200;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6" name="Google Shape;206;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2" name="Google Shape;212;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b17e02a135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2" name="Google Shape;142;g2b17e02a135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8" name="Google Shape;148;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4" name="Google Shape;15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9" name="Google Shape;159;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0" name="Google Shape;160;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8" name="Google Shape;168;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9" name="Google Shape;169;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5" name="Google Shape;17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1" name="Google Shape;181;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8" name="Google Shape;18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8.png"/><Relationship Id="rId3" Type="http://schemas.openxmlformats.org/officeDocument/2006/relationships/image" Target="../media/image8.png"/><Relationship Id="rId4" Type="http://schemas.openxmlformats.org/officeDocument/2006/relationships/image" Target="../media/image1.png"/><Relationship Id="rId5"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0.png"/><Relationship Id="rId3" Type="http://schemas.openxmlformats.org/officeDocument/2006/relationships/image" Target="../media/image6.png"/><Relationship Id="rId4" Type="http://schemas.openxmlformats.org/officeDocument/2006/relationships/image" Target="../media/image2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4.png"/><Relationship Id="rId3" Type="http://schemas.openxmlformats.org/officeDocument/2006/relationships/image" Target="../media/image9.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 Id="rId3" Type="http://schemas.openxmlformats.org/officeDocument/2006/relationships/image" Target="../media/image6.png"/><Relationship Id="rId4" Type="http://schemas.openxmlformats.org/officeDocument/2006/relationships/image" Target="../media/image12.png"/><Relationship Id="rId5"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2.png"/><Relationship Id="rId3" Type="http://schemas.openxmlformats.org/officeDocument/2006/relationships/image" Target="../media/image20.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0.png"/><Relationship Id="rId3" Type="http://schemas.openxmlformats.org/officeDocument/2006/relationships/image" Target="../media/image6.png"/><Relationship Id="rId4" Type="http://schemas.openxmlformats.org/officeDocument/2006/relationships/image" Target="../media/image12.png"/><Relationship Id="rId5"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2.png"/><Relationship Id="rId3" Type="http://schemas.openxmlformats.org/officeDocument/2006/relationships/image" Target="../media/image20.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0.png"/><Relationship Id="rId3" Type="http://schemas.openxmlformats.org/officeDocument/2006/relationships/image" Target="../media/image6.png"/><Relationship Id="rId4" Type="http://schemas.openxmlformats.org/officeDocument/2006/relationships/image" Target="../media/image12.png"/><Relationship Id="rId5"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8.png"/><Relationship Id="rId3" Type="http://schemas.openxmlformats.org/officeDocument/2006/relationships/image" Target="../media/image8.png"/><Relationship Id="rId4" Type="http://schemas.openxmlformats.org/officeDocument/2006/relationships/image" Target="../media/image1.png"/><Relationship Id="rId5"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4.png"/><Relationship Id="rId3" Type="http://schemas.openxmlformats.org/officeDocument/2006/relationships/image" Target="../media/image9.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6" name="Shape 16"/>
        <p:cNvGrpSpPr/>
        <p:nvPr/>
      </p:nvGrpSpPr>
      <p:grpSpPr>
        <a:xfrm>
          <a:off x="0" y="0"/>
          <a:ext cx="0" cy="0"/>
          <a:chOff x="0" y="0"/>
          <a:chExt cx="0" cy="0"/>
        </a:xfrm>
      </p:grpSpPr>
      <p:sp>
        <p:nvSpPr>
          <p:cNvPr id="17" name="Google Shape;17;p17"/>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17"/>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7"/>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20" name="Google Shape;20;p1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23" name="Google Shape;23;p17"/>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24" name="Google Shape;24;p17"/>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25" name="Google Shape;25;p17"/>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26" name="Google Shape;26;p17"/>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áo hiệu Bài tập" showMasterSp="0">
  <p:cSld name="Báo hiệu Bài tập">
    <p:bg>
      <p:bgPr>
        <a:solidFill>
          <a:schemeClr val="lt1"/>
        </a:solidFill>
      </p:bgPr>
    </p:bg>
    <p:spTree>
      <p:nvGrpSpPr>
        <p:cNvPr id="128" name="Shape 128"/>
        <p:cNvGrpSpPr/>
        <p:nvPr/>
      </p:nvGrpSpPr>
      <p:grpSpPr>
        <a:xfrm>
          <a:off x="0" y="0"/>
          <a:ext cx="0" cy="0"/>
          <a:chOff x="0" y="0"/>
          <a:chExt cx="0" cy="0"/>
        </a:xfrm>
      </p:grpSpPr>
      <p:sp>
        <p:nvSpPr>
          <p:cNvPr id="129" name="Google Shape;129;p2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2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2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32" name="Google Shape;132;p28"/>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33" name="Google Shape;133;p28"/>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pic>
        <p:nvPicPr>
          <p:cNvPr id="134" name="Google Shape;134;p28"/>
          <p:cNvPicPr preferRelativeResize="0"/>
          <p:nvPr/>
        </p:nvPicPr>
        <p:blipFill rotWithShape="1">
          <a:blip r:embed="rId4">
            <a:alphaModFix/>
          </a:blip>
          <a:srcRect b="0" l="0" r="0" t="0"/>
          <a:stretch/>
        </p:blipFill>
        <p:spPr>
          <a:xfrm>
            <a:off x="2361000" y="1044000"/>
            <a:ext cx="7470001" cy="477000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27" name="Shape 27"/>
        <p:cNvGrpSpPr/>
        <p:nvPr/>
      </p:nvGrpSpPr>
      <p:grpSpPr>
        <a:xfrm>
          <a:off x="0" y="0"/>
          <a:ext cx="0" cy="0"/>
          <a:chOff x="0" y="0"/>
          <a:chExt cx="0" cy="0"/>
        </a:xfrm>
      </p:grpSpPr>
      <p:sp>
        <p:nvSpPr>
          <p:cNvPr id="28" name="Google Shape;28;p2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31" name="Google Shape;31;p23"/>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2" name="Google Shape;32;p23"/>
          <p:cNvSpPr txBox="1"/>
          <p:nvPr/>
        </p:nvSpPr>
        <p:spPr>
          <a:xfrm>
            <a:off x="510139" y="161842"/>
            <a:ext cx="336582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B. Công dân số</a:t>
            </a:r>
            <a:endParaRPr b="0" i="0" sz="1800" u="none" cap="none" strike="noStrike">
              <a:solidFill>
                <a:schemeClr val="lt1"/>
              </a:solidFill>
              <a:latin typeface="Arial"/>
              <a:ea typeface="Arial"/>
              <a:cs typeface="Arial"/>
              <a:sym typeface="Arial"/>
            </a:endParaRPr>
          </a:p>
        </p:txBody>
      </p:sp>
      <p:sp>
        <p:nvSpPr>
          <p:cNvPr id="33" name="Google Shape;33;p23"/>
          <p:cNvSpPr txBox="1"/>
          <p:nvPr/>
        </p:nvSpPr>
        <p:spPr>
          <a:xfrm>
            <a:off x="7878960" y="198198"/>
            <a:ext cx="431304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FFFFFF"/>
                </a:solidFill>
                <a:latin typeface="Times New Roman"/>
                <a:ea typeface="Times New Roman"/>
                <a:cs typeface="Times New Roman"/>
                <a:sym typeface="Times New Roman"/>
              </a:rPr>
              <a:t>Bài 1: Tớ cần chú ý những gì khi “online”</a:t>
            </a:r>
            <a:endParaRPr b="0" i="0" sz="1800" u="none" cap="none" strike="noStrike">
              <a:solidFill>
                <a:schemeClr val="lt1"/>
              </a:solidFill>
              <a:latin typeface="Times New Roman"/>
              <a:ea typeface="Times New Roman"/>
              <a:cs typeface="Times New Roman"/>
              <a:sym typeface="Times New Roman"/>
            </a:endParaRPr>
          </a:p>
        </p:txBody>
      </p:sp>
      <p:sp>
        <p:nvSpPr>
          <p:cNvPr id="34" name="Google Shape;34;p23"/>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35" name="Google Shape;35;p23"/>
          <p:cNvPicPr preferRelativeResize="0"/>
          <p:nvPr/>
        </p:nvPicPr>
        <p:blipFill rotWithShape="1">
          <a:blip r:embed="rId2">
            <a:alphaModFix/>
          </a:blip>
          <a:srcRect b="0" l="0" r="0" t="0"/>
          <a:stretch/>
        </p:blipFill>
        <p:spPr>
          <a:xfrm>
            <a:off x="10951152" y="6362377"/>
            <a:ext cx="1192047" cy="486078"/>
          </a:xfrm>
          <a:prstGeom prst="rect">
            <a:avLst/>
          </a:prstGeom>
          <a:noFill/>
          <a:ln>
            <a:noFill/>
          </a:ln>
        </p:spPr>
      </p:pic>
      <p:pic>
        <p:nvPicPr>
          <p:cNvPr id="36" name="Google Shape;36;p23"/>
          <p:cNvPicPr preferRelativeResize="0"/>
          <p:nvPr/>
        </p:nvPicPr>
        <p:blipFill rotWithShape="1">
          <a:blip r:embed="rId3">
            <a:alphaModFix/>
          </a:blip>
          <a:srcRect b="0" l="0" r="0" t="0"/>
          <a:stretch/>
        </p:blipFill>
        <p:spPr>
          <a:xfrm>
            <a:off x="318818" y="6261009"/>
            <a:ext cx="1359857" cy="49419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37" name="Shape 37"/>
        <p:cNvGrpSpPr/>
        <p:nvPr/>
      </p:nvGrpSpPr>
      <p:grpSpPr>
        <a:xfrm>
          <a:off x="0" y="0"/>
          <a:ext cx="0" cy="0"/>
          <a:chOff x="0" y="0"/>
          <a:chExt cx="0" cy="0"/>
        </a:xfrm>
      </p:grpSpPr>
      <p:sp>
        <p:nvSpPr>
          <p:cNvPr id="38" name="Google Shape;38;p19"/>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9"/>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9"/>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41" name="Google Shape;41;p19"/>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9"/>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9"/>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44" name="Google Shape;44;p19"/>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45" name="Google Shape;45;p19"/>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46" name="Google Shape;46;p19"/>
          <p:cNvGrpSpPr/>
          <p:nvPr/>
        </p:nvGrpSpPr>
        <p:grpSpPr>
          <a:xfrm>
            <a:off x="3517905" y="460004"/>
            <a:ext cx="4157131" cy="1475193"/>
            <a:chOff x="3634320" y="261051"/>
            <a:chExt cx="4157131" cy="1475193"/>
          </a:xfrm>
        </p:grpSpPr>
        <p:pic>
          <p:nvPicPr>
            <p:cNvPr id="47" name="Google Shape;47;p19"/>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48" name="Google Shape;48;p19"/>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49" name="Shape 49"/>
        <p:cNvGrpSpPr/>
        <p:nvPr/>
      </p:nvGrpSpPr>
      <p:grpSpPr>
        <a:xfrm>
          <a:off x="0" y="0"/>
          <a:ext cx="0" cy="0"/>
          <a:chOff x="0" y="0"/>
          <a:chExt cx="0" cy="0"/>
        </a:xfrm>
      </p:grpSpPr>
      <p:sp>
        <p:nvSpPr>
          <p:cNvPr id="50" name="Google Shape;50;p2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53" name="Google Shape;53;p24"/>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4" name="Google Shape;54;p24"/>
          <p:cNvSpPr txBox="1"/>
          <p:nvPr/>
        </p:nvSpPr>
        <p:spPr>
          <a:xfrm>
            <a:off x="510139" y="161842"/>
            <a:ext cx="338586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A. Internet và truyền thông số</a:t>
            </a:r>
            <a:endParaRPr b="0" i="0" sz="1400" u="none" cap="none" strike="noStrike">
              <a:solidFill>
                <a:srgbClr val="000000"/>
              </a:solidFill>
              <a:latin typeface="Arial"/>
              <a:ea typeface="Arial"/>
              <a:cs typeface="Arial"/>
              <a:sym typeface="Arial"/>
            </a:endParaRPr>
          </a:p>
        </p:txBody>
      </p:sp>
      <p:sp>
        <p:nvSpPr>
          <p:cNvPr id="55" name="Google Shape;55;p24"/>
          <p:cNvSpPr txBox="1"/>
          <p:nvPr/>
        </p:nvSpPr>
        <p:spPr>
          <a:xfrm>
            <a:off x="5908151" y="161842"/>
            <a:ext cx="5402441"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Bài 2. Tớ liên lạc được với mọi người ở khắp mọi nơi trên thế giới</a:t>
            </a:r>
            <a:endParaRPr b="0" i="0" sz="1400" u="none" cap="none" strike="noStrike">
              <a:solidFill>
                <a:srgbClr val="000000"/>
              </a:solidFill>
              <a:latin typeface="Arial"/>
              <a:ea typeface="Arial"/>
              <a:cs typeface="Arial"/>
              <a:sym typeface="Arial"/>
            </a:endParaRPr>
          </a:p>
        </p:txBody>
      </p:sp>
      <p:sp>
        <p:nvSpPr>
          <p:cNvPr id="56" name="Google Shape;56;p24"/>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57" name="Google Shape;57;p24"/>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58" name="Google Shape;58;p24"/>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66" name="Shape 66"/>
        <p:cNvGrpSpPr/>
        <p:nvPr/>
      </p:nvGrpSpPr>
      <p:grpSpPr>
        <a:xfrm>
          <a:off x="0" y="0"/>
          <a:ext cx="0" cy="0"/>
          <a:chOff x="0" y="0"/>
          <a:chExt cx="0" cy="0"/>
        </a:xfrm>
      </p:grpSpPr>
      <p:sp>
        <p:nvSpPr>
          <p:cNvPr id="67" name="Google Shape;67;p20"/>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20"/>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20"/>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70" name="Google Shape;70;p20"/>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0"/>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0"/>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73" name="Google Shape;73;p20"/>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74" name="Google Shape;74;p20"/>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75" name="Google Shape;75;p20"/>
          <p:cNvGrpSpPr/>
          <p:nvPr/>
        </p:nvGrpSpPr>
        <p:grpSpPr>
          <a:xfrm>
            <a:off x="3517905" y="460004"/>
            <a:ext cx="4157131" cy="1475193"/>
            <a:chOff x="3634320" y="261051"/>
            <a:chExt cx="4157131" cy="1475193"/>
          </a:xfrm>
        </p:grpSpPr>
        <p:pic>
          <p:nvPicPr>
            <p:cNvPr id="76" name="Google Shape;76;p20"/>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77" name="Google Shape;77;p20"/>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85" name="Shape 85"/>
        <p:cNvGrpSpPr/>
        <p:nvPr/>
      </p:nvGrpSpPr>
      <p:grpSpPr>
        <a:xfrm>
          <a:off x="0" y="0"/>
          <a:ext cx="0" cy="0"/>
          <a:chOff x="0" y="0"/>
          <a:chExt cx="0" cy="0"/>
        </a:xfrm>
      </p:grpSpPr>
      <p:sp>
        <p:nvSpPr>
          <p:cNvPr id="86" name="Google Shape;86;p22"/>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22"/>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22"/>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89" name="Google Shape;89;p22"/>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0" name="Google Shape;90;p22"/>
          <p:cNvSpPr txBox="1"/>
          <p:nvPr/>
        </p:nvSpPr>
        <p:spPr>
          <a:xfrm>
            <a:off x="510153" y="161850"/>
            <a:ext cx="44307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A. Internet và truyền thông số</a:t>
            </a:r>
            <a:endParaRPr b="0" i="0" sz="1400" u="none" cap="none" strike="noStrike">
              <a:solidFill>
                <a:srgbClr val="000000"/>
              </a:solidFill>
              <a:latin typeface="Arial"/>
              <a:ea typeface="Arial"/>
              <a:cs typeface="Arial"/>
              <a:sym typeface="Arial"/>
            </a:endParaRPr>
          </a:p>
        </p:txBody>
      </p:sp>
      <p:sp>
        <p:nvSpPr>
          <p:cNvPr id="91" name="Google Shape;91;p22"/>
          <p:cNvSpPr txBox="1"/>
          <p:nvPr/>
        </p:nvSpPr>
        <p:spPr>
          <a:xfrm>
            <a:off x="5161925" y="161850"/>
            <a:ext cx="69318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Bài 2. Tớ liên lạc được với mọi người ở khắp mọi nơi trên thế giới</a:t>
            </a:r>
            <a:endParaRPr b="0" i="0" sz="1400" u="none" cap="none" strike="noStrike">
              <a:solidFill>
                <a:srgbClr val="000000"/>
              </a:solidFill>
              <a:latin typeface="Arial"/>
              <a:ea typeface="Arial"/>
              <a:cs typeface="Arial"/>
              <a:sym typeface="Arial"/>
            </a:endParaRPr>
          </a:p>
        </p:txBody>
      </p:sp>
      <p:sp>
        <p:nvSpPr>
          <p:cNvPr id="92" name="Google Shape;92;p22"/>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93" name="Google Shape;93;p22"/>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94" name="Google Shape;94;p22"/>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95" name="Shape 95"/>
        <p:cNvGrpSpPr/>
        <p:nvPr/>
      </p:nvGrpSpPr>
      <p:grpSpPr>
        <a:xfrm>
          <a:off x="0" y="0"/>
          <a:ext cx="0" cy="0"/>
          <a:chOff x="0" y="0"/>
          <a:chExt cx="0" cy="0"/>
        </a:xfrm>
      </p:grpSpPr>
      <p:sp>
        <p:nvSpPr>
          <p:cNvPr id="96" name="Google Shape;96;p25"/>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25"/>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5"/>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99" name="Google Shape;99;p2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2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2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02" name="Google Shape;102;p25"/>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03" name="Google Shape;103;p25"/>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104" name="Google Shape;104;p25"/>
          <p:cNvGrpSpPr/>
          <p:nvPr/>
        </p:nvGrpSpPr>
        <p:grpSpPr>
          <a:xfrm>
            <a:off x="3517905" y="460004"/>
            <a:ext cx="4157131" cy="1475193"/>
            <a:chOff x="3634320" y="261051"/>
            <a:chExt cx="4157131" cy="1475193"/>
          </a:xfrm>
        </p:grpSpPr>
        <p:pic>
          <p:nvPicPr>
            <p:cNvPr id="105" name="Google Shape;105;p25"/>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106" name="Google Shape;106;p25"/>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07" name="Shape 107"/>
        <p:cNvGrpSpPr/>
        <p:nvPr/>
      </p:nvGrpSpPr>
      <p:grpSpPr>
        <a:xfrm>
          <a:off x="0" y="0"/>
          <a:ext cx="0" cy="0"/>
          <a:chOff x="0" y="0"/>
          <a:chExt cx="0" cy="0"/>
        </a:xfrm>
      </p:grpSpPr>
      <p:sp>
        <p:nvSpPr>
          <p:cNvPr id="108" name="Google Shape;108;p26"/>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26"/>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26"/>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11" name="Google Shape;111;p2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2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2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14" name="Google Shape;114;p26"/>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115" name="Google Shape;115;p26"/>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116" name="Google Shape;116;p26"/>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117" name="Google Shape;117;p26"/>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118" name="Shape 118"/>
        <p:cNvGrpSpPr/>
        <p:nvPr/>
      </p:nvGrpSpPr>
      <p:grpSpPr>
        <a:xfrm>
          <a:off x="0" y="0"/>
          <a:ext cx="0" cy="0"/>
          <a:chOff x="0" y="0"/>
          <a:chExt cx="0" cy="0"/>
        </a:xfrm>
      </p:grpSpPr>
      <p:sp>
        <p:nvSpPr>
          <p:cNvPr id="119" name="Google Shape;119;p2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2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2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122" name="Google Shape;122;p27"/>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3" name="Google Shape;123;p27"/>
          <p:cNvSpPr txBox="1"/>
          <p:nvPr/>
        </p:nvSpPr>
        <p:spPr>
          <a:xfrm>
            <a:off x="510139" y="161842"/>
            <a:ext cx="228299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B. Công dân số</a:t>
            </a:r>
            <a:endParaRPr b="0" i="0" sz="1800" u="none" cap="none" strike="noStrike">
              <a:solidFill>
                <a:schemeClr val="lt1"/>
              </a:solidFill>
              <a:latin typeface="Arial"/>
              <a:ea typeface="Arial"/>
              <a:cs typeface="Arial"/>
              <a:sym typeface="Arial"/>
            </a:endParaRPr>
          </a:p>
        </p:txBody>
      </p:sp>
      <p:sp>
        <p:nvSpPr>
          <p:cNvPr id="124" name="Google Shape;124;p27"/>
          <p:cNvSpPr txBox="1"/>
          <p:nvPr/>
        </p:nvSpPr>
        <p:spPr>
          <a:xfrm>
            <a:off x="8142943" y="161842"/>
            <a:ext cx="404905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lt1"/>
                </a:solidFill>
                <a:latin typeface="Arial"/>
                <a:ea typeface="Arial"/>
                <a:cs typeface="Arial"/>
                <a:sym typeface="Arial"/>
              </a:rPr>
              <a:t>Bài 1: Tớ cần chú ý những gì khi “online”</a:t>
            </a:r>
            <a:endParaRPr b="1" i="0" sz="1800" u="none" cap="none" strike="noStrike">
              <a:solidFill>
                <a:schemeClr val="lt1"/>
              </a:solidFill>
              <a:latin typeface="Arial"/>
              <a:ea typeface="Arial"/>
              <a:cs typeface="Arial"/>
              <a:sym typeface="Arial"/>
            </a:endParaRPr>
          </a:p>
        </p:txBody>
      </p:sp>
      <p:sp>
        <p:nvSpPr>
          <p:cNvPr id="125" name="Google Shape;125;p27"/>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126" name="Google Shape;126;p27"/>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127" name="Google Shape;127;p27"/>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theme" Target="../theme/theme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6"/>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1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Arial"/>
              <a:buNone/>
              <a:defRPr b="0" i="0" sz="40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 name="Google Shape;12;p16"/>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Arial"/>
                <a:ea typeface="Arial"/>
                <a:cs typeface="Arial"/>
                <a:sym typeface="Aria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13" name="Google Shape;13;p1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4" name="Google Shape;14;p1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5" name="Google Shape;15;p1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9" name="Shape 59"/>
        <p:cNvGrpSpPr/>
        <p:nvPr/>
      </p:nvGrpSpPr>
      <p:grpSpPr>
        <a:xfrm>
          <a:off x="0" y="0"/>
          <a:ext cx="0" cy="0"/>
          <a:chOff x="0" y="0"/>
          <a:chExt cx="0" cy="0"/>
        </a:xfrm>
      </p:grpSpPr>
      <p:sp>
        <p:nvSpPr>
          <p:cNvPr id="60" name="Google Shape;60;p18"/>
          <p:cNvSpPr/>
          <p:nvPr/>
        </p:nvSpPr>
        <p:spPr>
          <a:xfrm>
            <a:off x="483" y="176109"/>
            <a:ext cx="12188952" cy="1645919"/>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1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lt2"/>
              </a:buClr>
              <a:buSzPts val="4000"/>
              <a:buFont typeface="Arial"/>
              <a:buNone/>
              <a:defRPr b="0" i="0" sz="4000" u="none" cap="none" strike="noStrike">
                <a:solidFill>
                  <a:schemeClr val="lt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62" name="Google Shape;62;p18"/>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dk1"/>
              </a:buClr>
              <a:buSzPts val="2200"/>
              <a:buFont typeface="Noto Sans Symbols"/>
              <a:buChar char="▪"/>
              <a:defRPr b="0" i="0" sz="2200" u="none" cap="none" strike="noStrike">
                <a:solidFill>
                  <a:schemeClr val="dk1"/>
                </a:solidFill>
                <a:latin typeface="Arial"/>
                <a:ea typeface="Arial"/>
                <a:cs typeface="Arial"/>
                <a:sym typeface="Arial"/>
              </a:defRPr>
            </a:lvl1pPr>
            <a:lvl2pPr indent="-355600" lvl="1" marL="914400" marR="0" rtl="0" algn="l">
              <a:lnSpc>
                <a:spcPct val="90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2pPr>
            <a:lvl3pPr indent="-342900" lvl="2" marL="1371600" marR="0" rtl="0" algn="l">
              <a:lnSpc>
                <a:spcPct val="90000"/>
              </a:lnSpc>
              <a:spcBef>
                <a:spcPts val="40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4pPr>
            <a:lvl5pPr indent="-330200" lvl="4" marL="22860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5pPr>
            <a:lvl6pPr indent="-330200" lvl="5" marL="27432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6pPr>
            <a:lvl7pPr indent="-330200" lvl="6" marL="32004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7pPr>
            <a:lvl8pPr indent="-330200" lvl="7" marL="36576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8pPr>
            <a:lvl9pPr indent="-330200" lvl="8" marL="4114800" marR="0" rtl="0" algn="l">
              <a:lnSpc>
                <a:spcPct val="90000"/>
              </a:lnSpc>
              <a:spcBef>
                <a:spcPts val="400"/>
              </a:spcBef>
              <a:spcAft>
                <a:spcPts val="40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9pPr>
          </a:lstStyle>
          <a:p/>
        </p:txBody>
      </p:sp>
      <p:sp>
        <p:nvSpPr>
          <p:cNvPr id="63" name="Google Shape;63;p1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64" name="Google Shape;64;p1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65" name="Google Shape;65;p1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4"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78" name="Shape 78"/>
        <p:cNvGrpSpPr/>
        <p:nvPr/>
      </p:nvGrpSpPr>
      <p:grpSpPr>
        <a:xfrm>
          <a:off x="0" y="0"/>
          <a:ext cx="0" cy="0"/>
          <a:chOff x="0" y="0"/>
          <a:chExt cx="0" cy="0"/>
        </a:xfrm>
      </p:grpSpPr>
      <p:sp>
        <p:nvSpPr>
          <p:cNvPr id="79" name="Google Shape;79;p21"/>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2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Arial"/>
              <a:buNone/>
              <a:defRPr b="0" i="0" sz="40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1" name="Google Shape;81;p21"/>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Arial"/>
                <a:ea typeface="Arial"/>
                <a:cs typeface="Arial"/>
                <a:sym typeface="Aria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82" name="Google Shape;82;p21"/>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83" name="Google Shape;83;p21"/>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84" name="Google Shape;84;p21"/>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6" r:id="rId1"/>
    <p:sldLayoutId id="2147483657" r:id="rId2"/>
    <p:sldLayoutId id="2147483658" r:id="rId3"/>
    <p:sldLayoutId id="2147483659" r:id="rId4"/>
    <p:sldLayoutId id="214748366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29.jpg"/><Relationship Id="rId4" Type="http://schemas.openxmlformats.org/officeDocument/2006/relationships/image" Target="../media/image2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2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Arial"/>
              <a:buNone/>
            </a:pPr>
            <a:r>
              <a:rPr b="1" lang="en-US" sz="4000">
                <a:solidFill>
                  <a:srgbClr val="099BDD"/>
                </a:solidFill>
              </a:rPr>
              <a:t>TIN 5 - TUẦN 21</a:t>
            </a:r>
            <a:endParaRPr b="1" sz="40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9"/>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Arial"/>
                <a:ea typeface="Arial"/>
                <a:cs typeface="Arial"/>
                <a:sym typeface="Arial"/>
              </a:rPr>
              <a:t>ÔN TẬP KIẾN THỨC CŨ</a:t>
            </a:r>
            <a:endParaRPr b="0" i="0" sz="1400" u="none" cap="none" strike="noStrike">
              <a:solidFill>
                <a:srgbClr val="000000"/>
              </a:solidFill>
              <a:latin typeface="Arial"/>
              <a:ea typeface="Arial"/>
              <a:cs typeface="Arial"/>
              <a:sym typeface="Arial"/>
            </a:endParaRPr>
          </a:p>
        </p:txBody>
      </p:sp>
      <p:pic>
        <p:nvPicPr>
          <p:cNvPr descr="Kiểm tra bài cũ Pick a name trong ClassPoint | Tinh hoa Công ..." id="196" name="Google Shape;196;p9"/>
          <p:cNvPicPr preferRelativeResize="0"/>
          <p:nvPr/>
        </p:nvPicPr>
        <p:blipFill rotWithShape="1">
          <a:blip r:embed="rId3">
            <a:alphaModFix/>
          </a:blip>
          <a:srcRect b="0" l="0" r="0" t="0"/>
          <a:stretch/>
        </p:blipFill>
        <p:spPr>
          <a:xfrm>
            <a:off x="5214620" y="3768671"/>
            <a:ext cx="2311400" cy="2311400"/>
          </a:xfrm>
          <a:prstGeom prst="rect">
            <a:avLst/>
          </a:prstGeom>
          <a:noFill/>
          <a:ln>
            <a:noFill/>
          </a:ln>
        </p:spPr>
      </p:pic>
      <p:graphicFrame>
        <p:nvGraphicFramePr>
          <p:cNvPr id="197" name="Google Shape;197;p9"/>
          <p:cNvGraphicFramePr/>
          <p:nvPr/>
        </p:nvGraphicFramePr>
        <p:xfrm>
          <a:off x="1344930" y="1932810"/>
          <a:ext cx="3000000" cy="3000000"/>
        </p:xfrm>
        <a:graphic>
          <a:graphicData uri="http://schemas.openxmlformats.org/drawingml/2006/table">
            <a:tbl>
              <a:tblPr>
                <a:noFill/>
                <a:tableStyleId>{8785379A-DA16-4D96-960F-A2CD6605C500}</a:tableStyleId>
              </a:tblPr>
              <a:tblGrid>
                <a:gridCol w="9867900"/>
              </a:tblGrid>
              <a:tr h="1232025">
                <a:tc>
                  <a:txBody>
                    <a:bodyPr/>
                    <a:lstStyle/>
                    <a:p>
                      <a:pPr indent="0" lvl="0" marL="0" marR="0" rtl="0" algn="l">
                        <a:lnSpc>
                          <a:spcPct val="100000"/>
                        </a:lnSpc>
                        <a:spcBef>
                          <a:spcPts val="0"/>
                        </a:spcBef>
                        <a:spcAft>
                          <a:spcPts val="0"/>
                        </a:spcAft>
                        <a:buNone/>
                      </a:pPr>
                      <a:r>
                        <a:rPr b="0" i="0" lang="en-US" sz="2800" u="none" cap="none" strike="noStrike">
                          <a:solidFill>
                            <a:schemeClr val="dk1"/>
                          </a:solidFill>
                          <a:latin typeface="Times New Roman"/>
                          <a:ea typeface="Times New Roman"/>
                          <a:cs typeface="Times New Roman"/>
                          <a:sym typeface="Times New Roman"/>
                        </a:rPr>
                        <a:t>1. Thế nào là vu khống? cho ví dụ</a:t>
                      </a:r>
                      <a:endParaRPr b="0" sz="60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rPr b="0" i="0" lang="en-US" sz="2800" u="none" cap="none" strike="noStrike">
                          <a:solidFill>
                            <a:schemeClr val="dk1"/>
                          </a:solidFill>
                          <a:latin typeface="Times New Roman"/>
                          <a:ea typeface="Times New Roman"/>
                          <a:cs typeface="Times New Roman"/>
                          <a:sym typeface="Times New Roman"/>
                        </a:rPr>
                        <a:t>2. Thế nào là phỉ báng? cho ví dụ</a:t>
                      </a:r>
                      <a:endParaRPr b="0" sz="6000" u="none" cap="none" strike="noStrike">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rPr b="0" i="0" lang="en-US" sz="2800" u="none" cap="none" strike="noStrike">
                          <a:solidFill>
                            <a:schemeClr val="dk1"/>
                          </a:solidFill>
                          <a:latin typeface="Times New Roman"/>
                          <a:ea typeface="Times New Roman"/>
                          <a:cs typeface="Times New Roman"/>
                          <a:sym typeface="Times New Roman"/>
                        </a:rPr>
                        <a:t>3. Phân biệt vu khống và phỉ báng?</a:t>
                      </a:r>
                      <a:endParaRPr b="0" sz="6000" u="none" cap="none" strike="noStrike">
                        <a:latin typeface="Times New Roman"/>
                        <a:ea typeface="Times New Roman"/>
                        <a:cs typeface="Times New Roman"/>
                        <a:sym typeface="Times New Roman"/>
                      </a:endParaRPr>
                    </a:p>
                  </a:txBody>
                  <a:tcPr marT="9525" marB="0" marR="68575" marL="68575" anchor="ct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0"/>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43178" lvl="0" marL="182880" rtl="0" algn="l">
              <a:lnSpc>
                <a:spcPct val="90000"/>
              </a:lnSpc>
              <a:spcBef>
                <a:spcPts val="0"/>
              </a:spcBef>
              <a:spcAft>
                <a:spcPts val="0"/>
              </a:spcAft>
              <a:buSzPts val="2200"/>
              <a:buNone/>
            </a:pPr>
            <a:r>
              <a:t/>
            </a:r>
            <a:endParaRPr/>
          </a:p>
        </p:txBody>
      </p:sp>
      <p:sp>
        <p:nvSpPr>
          <p:cNvPr id="203" name="Google Shape;203;p10"/>
          <p:cNvSpPr/>
          <p:nvPr/>
        </p:nvSpPr>
        <p:spPr>
          <a:xfrm>
            <a:off x="238539" y="823140"/>
            <a:ext cx="11640054" cy="5822826"/>
          </a:xfrm>
          <a:prstGeom prst="roundRect">
            <a:avLst>
              <a:gd fmla="val 16667" name="adj"/>
            </a:avLst>
          </a:prstGeom>
          <a:solidFill>
            <a:srgbClr val="F9A272"/>
          </a:solid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1" i="0" lang="en-US" sz="2800" u="sng" cap="none" strike="noStrike">
                <a:solidFill>
                  <a:srgbClr val="000000"/>
                </a:solidFill>
                <a:latin typeface="Arial"/>
                <a:ea typeface="Arial"/>
                <a:cs typeface="Arial"/>
                <a:sym typeface="Arial"/>
              </a:rPr>
              <a:t>Những điều cần tránh ?</a:t>
            </a:r>
            <a:endParaRPr/>
          </a:p>
          <a:p>
            <a:pPr indent="-457200" lvl="0" marL="457200" marR="0" rtl="0" algn="l">
              <a:lnSpc>
                <a:spcPct val="150000"/>
              </a:lnSpc>
              <a:spcBef>
                <a:spcPts val="0"/>
              </a:spcBef>
              <a:spcAft>
                <a:spcPts val="0"/>
              </a:spcAft>
              <a:buClr>
                <a:srgbClr val="000000"/>
              </a:buClr>
              <a:buSzPts val="2800"/>
              <a:buFont typeface="Arial"/>
              <a:buChar char="-"/>
            </a:pPr>
            <a:r>
              <a:rPr b="0" i="0" lang="en-US" sz="2800" u="none" cap="none" strike="noStrike">
                <a:solidFill>
                  <a:srgbClr val="002060"/>
                </a:solidFill>
                <a:latin typeface="Arial"/>
                <a:ea typeface="Arial"/>
                <a:cs typeface="Arial"/>
                <a:sym typeface="Arial"/>
              </a:rPr>
              <a:t>Tránh vu khống, phỉ báng bạn bè</a:t>
            </a:r>
            <a:endParaRPr b="0" i="0" sz="2800" u="none" cap="none" strike="noStrike">
              <a:solidFill>
                <a:srgbClr val="002060"/>
              </a:solidFill>
              <a:latin typeface="Arial"/>
              <a:ea typeface="Arial"/>
              <a:cs typeface="Arial"/>
              <a:sym typeface="Arial"/>
            </a:endParaRPr>
          </a:p>
          <a:p>
            <a:pPr indent="-457200" lvl="0" marL="457200" marR="0" rtl="0" algn="l">
              <a:lnSpc>
                <a:spcPct val="150000"/>
              </a:lnSpc>
              <a:spcBef>
                <a:spcPts val="0"/>
              </a:spcBef>
              <a:spcAft>
                <a:spcPts val="0"/>
              </a:spcAft>
              <a:buClr>
                <a:srgbClr val="000000"/>
              </a:buClr>
              <a:buSzPts val="2800"/>
              <a:buFont typeface="Arial"/>
              <a:buChar char="-"/>
            </a:pPr>
            <a:r>
              <a:rPr b="0" i="0" lang="en-US" sz="2800" u="none" cap="none" strike="noStrike">
                <a:solidFill>
                  <a:srgbClr val="002060"/>
                </a:solidFill>
                <a:latin typeface="Arial"/>
                <a:ea typeface="Arial"/>
                <a:cs typeface="Arial"/>
                <a:sym typeface="Arial"/>
              </a:rPr>
              <a:t>Tránh nói thông tin không đúng sự thật</a:t>
            </a:r>
            <a:endParaRPr b="0" i="0" sz="2800" u="none" cap="none" strike="noStrike">
              <a:solidFill>
                <a:srgbClr val="002060"/>
              </a:solidFill>
              <a:latin typeface="Arial"/>
              <a:ea typeface="Arial"/>
              <a:cs typeface="Arial"/>
              <a:sym typeface="Arial"/>
            </a:endParaRPr>
          </a:p>
          <a:p>
            <a:pPr indent="-457200" lvl="0" marL="457200" marR="0" rtl="0" algn="l">
              <a:lnSpc>
                <a:spcPct val="150000"/>
              </a:lnSpc>
              <a:spcBef>
                <a:spcPts val="0"/>
              </a:spcBef>
              <a:spcAft>
                <a:spcPts val="0"/>
              </a:spcAft>
              <a:buClr>
                <a:srgbClr val="000000"/>
              </a:buClr>
              <a:buSzPts val="2800"/>
              <a:buFont typeface="Arial"/>
              <a:buChar char="-"/>
            </a:pPr>
            <a:r>
              <a:rPr b="0" i="0" lang="en-US" sz="2800" u="none" cap="none" strike="noStrike">
                <a:solidFill>
                  <a:srgbClr val="002060"/>
                </a:solidFill>
                <a:latin typeface="Arial"/>
                <a:ea typeface="Arial"/>
                <a:cs typeface="Arial"/>
                <a:sym typeface="Arial"/>
              </a:rPr>
              <a:t>Tránh bình luận, viết, đăng tải nội dung xấu, bịa đặt</a:t>
            </a:r>
            <a:endParaRPr b="0" i="0" sz="2800" u="none" cap="none" strike="noStrike">
              <a:solidFill>
                <a:srgbClr val="002060"/>
              </a:solidFill>
              <a:latin typeface="Arial"/>
              <a:ea typeface="Arial"/>
              <a:cs typeface="Arial"/>
              <a:sym typeface="Arial"/>
            </a:endParaRPr>
          </a:p>
          <a:p>
            <a:pPr indent="-457200" lvl="0" marL="457200" marR="0" rtl="0" algn="just">
              <a:lnSpc>
                <a:spcPct val="150000"/>
              </a:lnSpc>
              <a:spcBef>
                <a:spcPts val="0"/>
              </a:spcBef>
              <a:spcAft>
                <a:spcPts val="0"/>
              </a:spcAft>
              <a:buClr>
                <a:srgbClr val="000000"/>
              </a:buClr>
              <a:buSzPts val="2800"/>
              <a:buFont typeface="Arial"/>
              <a:buChar char="-"/>
            </a:pPr>
            <a:r>
              <a:rPr b="0" i="0" lang="en-US" sz="2800" u="none" cap="none" strike="noStrike">
                <a:solidFill>
                  <a:srgbClr val="002060"/>
                </a:solidFill>
                <a:latin typeface="Arial"/>
                <a:ea typeface="Arial"/>
                <a:cs typeface="Arial"/>
                <a:sym typeface="Arial"/>
              </a:rPr>
              <a:t>Không đưa thông tin không đúng sự thật và có nội dung xúc phạm nhân phẩm, danh dự, uy tín người khác như đưa ra thông tin người khác có hành vi thiếu đạo đức, có hành vi vi phạm pháp luật mặc dù người đó không có hành vi này.</a:t>
            </a:r>
            <a:endParaRPr b="0" i="0" sz="2800" u="none" cap="none" strike="noStrike">
              <a:solidFill>
                <a:srgbClr val="00206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0" st="0"/>
                                            </p:txEl>
                                          </p:spTgt>
                                        </p:tgtEl>
                                        <p:attrNameLst>
                                          <p:attrName>style.visibility</p:attrName>
                                        </p:attrNameLst>
                                      </p:cBhvr>
                                      <p:to>
                                        <p:strVal val="visible"/>
                                      </p:to>
                                    </p:set>
                                    <p:animEffect filter="fade" transition="in">
                                      <p:cBhvr>
                                        <p:cTn dur="1000"/>
                                        <p:tgtEl>
                                          <p:spTgt spid="203">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1" st="1"/>
                                            </p:txEl>
                                          </p:spTgt>
                                        </p:tgtEl>
                                        <p:attrNameLst>
                                          <p:attrName>style.visibility</p:attrName>
                                        </p:attrNameLst>
                                      </p:cBhvr>
                                      <p:to>
                                        <p:strVal val="visible"/>
                                      </p:to>
                                    </p:set>
                                    <p:animEffect filter="fade" transition="in">
                                      <p:cBhvr>
                                        <p:cTn dur="1000"/>
                                        <p:tgtEl>
                                          <p:spTgt spid="203">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2" st="2"/>
                                            </p:txEl>
                                          </p:spTgt>
                                        </p:tgtEl>
                                        <p:attrNameLst>
                                          <p:attrName>style.visibility</p:attrName>
                                        </p:attrNameLst>
                                      </p:cBhvr>
                                      <p:to>
                                        <p:strVal val="visible"/>
                                      </p:to>
                                    </p:set>
                                    <p:animEffect filter="fade" transition="in">
                                      <p:cBhvr>
                                        <p:cTn dur="1000"/>
                                        <p:tgtEl>
                                          <p:spTgt spid="203">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3" st="3"/>
                                            </p:txEl>
                                          </p:spTgt>
                                        </p:tgtEl>
                                        <p:attrNameLst>
                                          <p:attrName>style.visibility</p:attrName>
                                        </p:attrNameLst>
                                      </p:cBhvr>
                                      <p:to>
                                        <p:strVal val="visible"/>
                                      </p:to>
                                    </p:set>
                                    <p:animEffect filter="fade" transition="in">
                                      <p:cBhvr>
                                        <p:cTn dur="1000"/>
                                        <p:tgtEl>
                                          <p:spTgt spid="203">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xEl>
                                              <p:pRg end="4" st="4"/>
                                            </p:txEl>
                                          </p:spTgt>
                                        </p:tgtEl>
                                        <p:attrNameLst>
                                          <p:attrName>style.visibility</p:attrName>
                                        </p:attrNameLst>
                                      </p:cBhvr>
                                      <p:to>
                                        <p:strVal val="visible"/>
                                      </p:to>
                                    </p:set>
                                    <p:animEffect filter="fade" transition="in">
                                      <p:cBhvr>
                                        <p:cTn dur="1000"/>
                                        <p:tgtEl>
                                          <p:spTgt spid="203">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1"/>
          <p:cNvSpPr txBox="1"/>
          <p:nvPr/>
        </p:nvSpPr>
        <p:spPr>
          <a:xfrm>
            <a:off x="360150" y="1722175"/>
            <a:ext cx="11454000" cy="3832800"/>
          </a:xfrm>
          <a:prstGeom prst="rect">
            <a:avLst/>
          </a:prstGeom>
          <a:solidFill>
            <a:srgbClr val="F2F2F2"/>
          </a:solidFill>
          <a:ln>
            <a:noFill/>
          </a:ln>
        </p:spPr>
        <p:txBody>
          <a:bodyPr anchorCtr="0" anchor="t" bIns="45700" lIns="91425" spcFirstLastPara="1" rIns="91425" wrap="square" tIns="45700">
            <a:spAutoFit/>
          </a:bodyPr>
          <a:lstStyle/>
          <a:p>
            <a:pPr indent="-361950" lvl="0" marL="342900" marR="0" rtl="0" algn="just">
              <a:lnSpc>
                <a:spcPct val="100000"/>
              </a:lnSpc>
              <a:spcBef>
                <a:spcPts val="0"/>
              </a:spcBef>
              <a:spcAft>
                <a:spcPts val="0"/>
              </a:spcAft>
              <a:buClr>
                <a:srgbClr val="000000"/>
              </a:buClr>
              <a:buSzPts val="2700"/>
              <a:buFont typeface="Arial"/>
              <a:buChar char="•"/>
            </a:pPr>
            <a:r>
              <a:rPr b="0" i="0" lang="en-US" sz="2700" u="none" cap="none" strike="noStrike">
                <a:solidFill>
                  <a:srgbClr val="000000"/>
                </a:solidFill>
                <a:latin typeface="Arial"/>
                <a:ea typeface="Arial"/>
                <a:cs typeface="Arial"/>
                <a:sym typeface="Arial"/>
              </a:rPr>
              <a:t>Sự vu khống trên mạng là hình thức của sự vu khống được thực hiện bằng cách </a:t>
            </a:r>
            <a:r>
              <a:rPr b="0" i="0" lang="en-US" sz="2700" u="sng" cap="none" strike="noStrike">
                <a:solidFill>
                  <a:srgbClr val="0000FF"/>
                </a:solidFill>
                <a:latin typeface="Arial"/>
                <a:ea typeface="Arial"/>
                <a:cs typeface="Arial"/>
                <a:sym typeface="Arial"/>
              </a:rPr>
              <a:t>viết trên Internet</a:t>
            </a:r>
            <a:r>
              <a:rPr b="0" i="0" lang="en-US" sz="2700" u="none" cap="none" strike="noStrike">
                <a:solidFill>
                  <a:srgbClr val="000000"/>
                </a:solidFill>
                <a:latin typeface="Arial"/>
                <a:ea typeface="Arial"/>
                <a:cs typeface="Arial"/>
                <a:sym typeface="Arial"/>
              </a:rPr>
              <a:t> hoặc </a:t>
            </a:r>
            <a:r>
              <a:rPr b="0" i="0" lang="en-US" sz="2700" u="sng" cap="none" strike="noStrike">
                <a:solidFill>
                  <a:srgbClr val="0000FF"/>
                </a:solidFill>
                <a:latin typeface="Arial"/>
                <a:ea typeface="Arial"/>
                <a:cs typeface="Arial"/>
                <a:sym typeface="Arial"/>
              </a:rPr>
              <a:t>được bỏ vào trong một website</a:t>
            </a:r>
            <a:r>
              <a:rPr b="0" i="0" lang="en-US" sz="2700" u="none" cap="none" strike="noStrike">
                <a:solidFill>
                  <a:srgbClr val="000000"/>
                </a:solidFill>
                <a:latin typeface="Arial"/>
                <a:ea typeface="Arial"/>
                <a:cs typeface="Arial"/>
                <a:sym typeface="Arial"/>
              </a:rPr>
              <a:t>, </a:t>
            </a:r>
            <a:r>
              <a:rPr b="0" i="0" lang="en-US" sz="2700" u="sng" cap="none" strike="noStrike">
                <a:solidFill>
                  <a:srgbClr val="0000FF"/>
                </a:solidFill>
                <a:latin typeface="Arial"/>
                <a:ea typeface="Arial"/>
                <a:cs typeface="Arial"/>
                <a:sym typeface="Arial"/>
              </a:rPr>
              <a:t>đưa lên diễn đàn</a:t>
            </a:r>
            <a:r>
              <a:rPr b="0" i="0" lang="en-US" sz="2700" u="none" cap="none" strike="noStrike">
                <a:solidFill>
                  <a:srgbClr val="000000"/>
                </a:solidFill>
                <a:latin typeface="Arial"/>
                <a:ea typeface="Arial"/>
                <a:cs typeface="Arial"/>
                <a:sym typeface="Arial"/>
              </a:rPr>
              <a:t> hoặc </a:t>
            </a:r>
            <a:r>
              <a:rPr b="0" i="0" lang="en-US" sz="2700" u="sng" cap="none" strike="noStrike">
                <a:solidFill>
                  <a:srgbClr val="0000FF"/>
                </a:solidFill>
                <a:latin typeface="Arial"/>
                <a:ea typeface="Arial"/>
                <a:cs typeface="Arial"/>
                <a:sym typeface="Arial"/>
              </a:rPr>
              <a:t>dán lên trên những bảng thông tin</a:t>
            </a:r>
            <a:r>
              <a:rPr b="0" i="0" lang="en-US" sz="2700" u="none" cap="none" strike="noStrike">
                <a:solidFill>
                  <a:srgbClr val="000000"/>
                </a:solidFill>
                <a:latin typeface="Arial"/>
                <a:ea typeface="Arial"/>
                <a:cs typeface="Arial"/>
                <a:sym typeface="Arial"/>
              </a:rPr>
              <a:t>. </a:t>
            </a:r>
            <a:endParaRPr sz="1700"/>
          </a:p>
          <a:p>
            <a:pPr indent="-361950" lvl="0" marL="342900" marR="0" rtl="0" algn="just">
              <a:lnSpc>
                <a:spcPct val="100000"/>
              </a:lnSpc>
              <a:spcBef>
                <a:spcPts val="0"/>
              </a:spcBef>
              <a:spcAft>
                <a:spcPts val="0"/>
              </a:spcAft>
              <a:buClr>
                <a:srgbClr val="000000"/>
              </a:buClr>
              <a:buSzPts val="2700"/>
              <a:buFont typeface="Arial"/>
              <a:buChar char="•"/>
            </a:pPr>
            <a:r>
              <a:rPr b="0" i="0" lang="en-US" sz="2700" u="none" cap="none" strike="noStrike">
                <a:solidFill>
                  <a:srgbClr val="000000"/>
                </a:solidFill>
                <a:latin typeface="Arial"/>
                <a:ea typeface="Arial"/>
                <a:cs typeface="Arial"/>
                <a:sym typeface="Arial"/>
              </a:rPr>
              <a:t>Thông thường, những </a:t>
            </a:r>
            <a:r>
              <a:rPr b="0" i="0" lang="en-US" sz="2700" u="sng" cap="none" strike="noStrike">
                <a:solidFill>
                  <a:srgbClr val="000000"/>
                </a:solidFill>
                <a:latin typeface="Arial"/>
                <a:ea typeface="Arial"/>
                <a:cs typeface="Arial"/>
                <a:sym typeface="Arial"/>
              </a:rPr>
              <a:t>bài viết đưa trên mạng</a:t>
            </a:r>
            <a:r>
              <a:rPr b="0" i="0" lang="en-US" sz="2700" u="none" cap="none" strike="noStrike">
                <a:solidFill>
                  <a:srgbClr val="000000"/>
                </a:solidFill>
                <a:latin typeface="Arial"/>
                <a:ea typeface="Arial"/>
                <a:cs typeface="Arial"/>
                <a:sym typeface="Arial"/>
              </a:rPr>
              <a:t> như vậy bị xem là vu khống, phỉ báng nếu được viết ra nhằm mục đích </a:t>
            </a:r>
            <a:r>
              <a:rPr b="0" i="1" lang="en-US" sz="2700" u="none" cap="none" strike="noStrike">
                <a:solidFill>
                  <a:srgbClr val="000000"/>
                </a:solidFill>
                <a:latin typeface="Arial"/>
                <a:ea typeface="Arial"/>
                <a:cs typeface="Arial"/>
                <a:sym typeface="Arial"/>
              </a:rPr>
              <a:t>công kích người khác hoặc bôi nhọ hoặc chà đạp danh dự của cá nhân, chôn vùi uy tín của người khác</a:t>
            </a:r>
            <a:r>
              <a:rPr b="0" i="0" lang="en-US" sz="2700" u="none" cap="none" strike="noStrike">
                <a:solidFill>
                  <a:srgbClr val="000000"/>
                </a:solidFill>
                <a:latin typeface="Arial"/>
                <a:ea typeface="Arial"/>
                <a:cs typeface="Arial"/>
                <a:sym typeface="Arial"/>
              </a:rPr>
              <a:t>.</a:t>
            </a:r>
            <a:endParaRPr sz="1700"/>
          </a:p>
          <a:p>
            <a:pPr indent="-361950" lvl="0" marL="342900" marR="0" rtl="0" algn="just">
              <a:lnSpc>
                <a:spcPct val="100000"/>
              </a:lnSpc>
              <a:spcBef>
                <a:spcPts val="0"/>
              </a:spcBef>
              <a:spcAft>
                <a:spcPts val="0"/>
              </a:spcAft>
              <a:buClr>
                <a:srgbClr val="000000"/>
              </a:buClr>
              <a:buSzPts val="2700"/>
              <a:buFont typeface="Arial"/>
              <a:buChar char="•"/>
            </a:pPr>
            <a:r>
              <a:rPr b="0" i="0" lang="en-US" sz="2700" u="none" cap="none" strike="noStrike">
                <a:solidFill>
                  <a:srgbClr val="000000"/>
                </a:solidFill>
                <a:latin typeface="Arial"/>
                <a:ea typeface="Arial"/>
                <a:cs typeface="Arial"/>
                <a:sym typeface="Arial"/>
              </a:rPr>
              <a:t>Những lời </a:t>
            </a:r>
            <a:r>
              <a:rPr b="0" i="0" lang="en-US" sz="2700" u="sng" cap="none" strike="noStrike">
                <a:solidFill>
                  <a:srgbClr val="000000"/>
                </a:solidFill>
                <a:latin typeface="Arial"/>
                <a:ea typeface="Arial"/>
                <a:cs typeface="Arial"/>
                <a:sym typeface="Arial"/>
              </a:rPr>
              <a:t>lẽ đó thường là phải không đúng s</a:t>
            </a:r>
            <a:r>
              <a:rPr lang="en-US" sz="2700" u="sng"/>
              <a:t>ự </a:t>
            </a:r>
            <a:r>
              <a:rPr b="0" i="0" lang="en-US" sz="2700" u="sng" cap="none" strike="noStrike">
                <a:solidFill>
                  <a:srgbClr val="000000"/>
                </a:solidFill>
                <a:latin typeface="Arial"/>
                <a:ea typeface="Arial"/>
                <a:cs typeface="Arial"/>
                <a:sym typeface="Arial"/>
              </a:rPr>
              <a:t>thật</a:t>
            </a:r>
            <a:r>
              <a:rPr b="0" i="0" lang="en-US" sz="2700" u="none" cap="none" strike="noStrike">
                <a:solidFill>
                  <a:srgbClr val="000000"/>
                </a:solidFill>
                <a:latin typeface="Arial"/>
                <a:ea typeface="Arial"/>
                <a:cs typeface="Arial"/>
                <a:sym typeface="Arial"/>
              </a:rPr>
              <a:t> hoặc </a:t>
            </a:r>
            <a:r>
              <a:rPr b="0" i="0" lang="en-US" sz="2700" u="sng" cap="none" strike="noStrike">
                <a:solidFill>
                  <a:srgbClr val="000000"/>
                </a:solidFill>
                <a:latin typeface="Arial"/>
                <a:ea typeface="Arial"/>
                <a:cs typeface="Arial"/>
                <a:sym typeface="Arial"/>
              </a:rPr>
              <a:t>cố tình</a:t>
            </a:r>
            <a:r>
              <a:rPr b="0" i="0" lang="en-US" sz="2700" u="none" cap="none" strike="noStrike">
                <a:solidFill>
                  <a:srgbClr val="000000"/>
                </a:solidFill>
                <a:latin typeface="Arial"/>
                <a:ea typeface="Arial"/>
                <a:cs typeface="Arial"/>
                <a:sym typeface="Arial"/>
              </a:rPr>
              <a:t> làm ra nhằm </a:t>
            </a:r>
            <a:r>
              <a:rPr b="0" i="0" lang="en-US" sz="2700" u="sng" cap="none" strike="noStrike">
                <a:solidFill>
                  <a:srgbClr val="000000"/>
                </a:solidFill>
                <a:latin typeface="Arial"/>
                <a:ea typeface="Arial"/>
                <a:cs typeface="Arial"/>
                <a:sym typeface="Arial"/>
              </a:rPr>
              <a:t>ý đồ hãm hại người khác</a:t>
            </a:r>
            <a:r>
              <a:rPr b="0" i="0" lang="en-US" sz="2700" u="none" cap="none" strike="noStrike">
                <a:solidFill>
                  <a:srgbClr val="000000"/>
                </a:solidFill>
                <a:latin typeface="Arial"/>
                <a:ea typeface="Arial"/>
                <a:cs typeface="Arial"/>
                <a:sym typeface="Arial"/>
              </a:rPr>
              <a:t> mà không cần phải có lợi lộc gì cả. </a:t>
            </a:r>
            <a:endParaRPr sz="1700"/>
          </a:p>
        </p:txBody>
      </p:sp>
      <p:sp>
        <p:nvSpPr>
          <p:cNvPr id="209" name="Google Shape;209;p11"/>
          <p:cNvSpPr txBox="1"/>
          <p:nvPr>
            <p:ph idx="1" type="body"/>
          </p:nvPr>
        </p:nvSpPr>
        <p:spPr>
          <a:xfrm>
            <a:off x="96825" y="948000"/>
            <a:ext cx="11944800" cy="625500"/>
          </a:xfrm>
          <a:prstGeom prst="rect">
            <a:avLst/>
          </a:prstGeom>
          <a:noFill/>
          <a:ln>
            <a:noFill/>
          </a:ln>
        </p:spPr>
        <p:txBody>
          <a:bodyPr anchorCtr="0" anchor="t" bIns="45700" lIns="91425" spcFirstLastPara="1" rIns="91425" wrap="square" tIns="45700">
            <a:noAutofit/>
          </a:bodyPr>
          <a:lstStyle/>
          <a:p>
            <a:pPr indent="-368300" lvl="0" marL="457200" rtl="0" algn="l">
              <a:lnSpc>
                <a:spcPct val="70000"/>
              </a:lnSpc>
              <a:spcBef>
                <a:spcPts val="1200"/>
              </a:spcBef>
              <a:spcAft>
                <a:spcPts val="0"/>
              </a:spcAft>
              <a:buSzPts val="2200"/>
              <a:buChar char="▪"/>
            </a:pPr>
            <a:r>
              <a:rPr lang="en-US" sz="2875">
                <a:solidFill>
                  <a:srgbClr val="FF0000"/>
                </a:solidFill>
              </a:rPr>
              <a:t>Nêu những </a:t>
            </a:r>
            <a:r>
              <a:rPr b="1" lang="en-US" sz="2875">
                <a:solidFill>
                  <a:srgbClr val="FF0000"/>
                </a:solidFill>
              </a:rPr>
              <a:t>hình thức</a:t>
            </a:r>
            <a:r>
              <a:rPr lang="en-US" sz="2875">
                <a:solidFill>
                  <a:srgbClr val="FF0000"/>
                </a:solidFill>
              </a:rPr>
              <a:t> vu khống, phỉ báng mà em biết (online, offline)?</a:t>
            </a:r>
            <a:endParaRPr sz="1610"/>
          </a:p>
          <a:p>
            <a:pPr indent="-228600" lvl="0" marL="457200" rtl="0" algn="l">
              <a:lnSpc>
                <a:spcPct val="70000"/>
              </a:lnSpc>
              <a:spcBef>
                <a:spcPts val="1200"/>
              </a:spcBef>
              <a:spcAft>
                <a:spcPts val="0"/>
              </a:spcAft>
              <a:buSzPts val="1800"/>
              <a:buNone/>
            </a:pPr>
            <a:r>
              <a:t/>
            </a:r>
            <a:endParaRPr sz="161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8"/>
                                        </p:tgtEl>
                                        <p:attrNameLst>
                                          <p:attrName>style.visibility</p:attrName>
                                        </p:attrNameLst>
                                      </p:cBhvr>
                                      <p:to>
                                        <p:strVal val="visible"/>
                                      </p:to>
                                    </p:set>
                                    <p:animEffect filter="fade" transition="in">
                                      <p:cBhvr>
                                        <p:cTn dur="500"/>
                                        <p:tgtEl>
                                          <p:spTgt spid="2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12"/>
          <p:cNvSpPr/>
          <p:nvPr>
            <p:ph idx="1" type="body"/>
          </p:nvPr>
        </p:nvSpPr>
        <p:spPr>
          <a:xfrm>
            <a:off x="132750" y="748225"/>
            <a:ext cx="12059400" cy="5599500"/>
          </a:xfrm>
          <a:prstGeom prst="roundRect">
            <a:avLst>
              <a:gd fmla="val 16667" name="adj"/>
            </a:avLst>
          </a:prstGeom>
          <a:solidFill>
            <a:srgbClr val="F9A272"/>
          </a:solid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4800"/>
              <a:buNone/>
            </a:pPr>
            <a:r>
              <a:rPr b="1" lang="en-US" sz="3100">
                <a:solidFill>
                  <a:srgbClr val="0000FF"/>
                </a:solidFill>
                <a:latin typeface="Times New Roman"/>
                <a:ea typeface="Times New Roman"/>
                <a:cs typeface="Times New Roman"/>
                <a:sym typeface="Times New Roman"/>
              </a:rPr>
              <a:t>Vậy để không bị vu khống, phỉ báng ta cần phải làm gì?</a:t>
            </a:r>
            <a:endParaRPr b="1" sz="3100">
              <a:solidFill>
                <a:srgbClr val="0000FF"/>
              </a:solidFill>
              <a:latin typeface="Times New Roman"/>
              <a:ea typeface="Times New Roman"/>
              <a:cs typeface="Times New Roman"/>
              <a:sym typeface="Times New Roman"/>
            </a:endParaRPr>
          </a:p>
          <a:p>
            <a:pPr indent="0" lvl="0" marL="0" rtl="0" algn="ctr">
              <a:lnSpc>
                <a:spcPct val="90000"/>
              </a:lnSpc>
              <a:spcBef>
                <a:spcPts val="0"/>
              </a:spcBef>
              <a:spcAft>
                <a:spcPts val="0"/>
              </a:spcAft>
              <a:buSzPts val="4800"/>
              <a:buNone/>
            </a:pPr>
            <a:r>
              <a:t/>
            </a:r>
            <a:endParaRPr b="1" sz="2900">
              <a:solidFill>
                <a:srgbClr val="0000FF"/>
              </a:solidFill>
              <a:latin typeface="Times New Roman"/>
              <a:ea typeface="Times New Roman"/>
              <a:cs typeface="Times New Roman"/>
              <a:sym typeface="Times New Roman"/>
            </a:endParaRPr>
          </a:p>
          <a:p>
            <a:pPr indent="-348735" lvl="0" marL="457200" rtl="0" algn="l">
              <a:lnSpc>
                <a:spcPct val="115000"/>
              </a:lnSpc>
              <a:spcBef>
                <a:spcPts val="1200"/>
              </a:spcBef>
              <a:spcAft>
                <a:spcPts val="0"/>
              </a:spcAft>
              <a:buSzPts val="1892"/>
              <a:buFont typeface="Arial"/>
              <a:buChar char="-"/>
            </a:pPr>
            <a:r>
              <a:rPr lang="en-US" sz="2891">
                <a:solidFill>
                  <a:srgbClr val="002060"/>
                </a:solidFill>
              </a:rPr>
              <a:t>Cẩn trọng </a:t>
            </a:r>
            <a:r>
              <a:rPr b="1" lang="en-US" sz="2891">
                <a:solidFill>
                  <a:srgbClr val="002060"/>
                </a:solidFill>
              </a:rPr>
              <a:t>khi</a:t>
            </a:r>
            <a:r>
              <a:rPr lang="en-US" sz="2891">
                <a:solidFill>
                  <a:srgbClr val="002060"/>
                </a:solidFill>
              </a:rPr>
              <a:t> bình luận.</a:t>
            </a:r>
            <a:endParaRPr sz="2291"/>
          </a:p>
          <a:p>
            <a:pPr indent="-348735" lvl="0" marL="457200" rtl="0" algn="l">
              <a:lnSpc>
                <a:spcPct val="115000"/>
              </a:lnSpc>
              <a:spcBef>
                <a:spcPts val="1200"/>
              </a:spcBef>
              <a:spcAft>
                <a:spcPts val="0"/>
              </a:spcAft>
              <a:buSzPts val="1892"/>
              <a:buFont typeface="Arial"/>
              <a:buChar char="-"/>
            </a:pPr>
            <a:r>
              <a:rPr lang="en-US" sz="2891">
                <a:solidFill>
                  <a:srgbClr val="002060"/>
                </a:solidFill>
              </a:rPr>
              <a:t>Bảo vệ bản thân, luôn giữ lời hứa, tạo niềm tin với bố mẹ, bạn bè</a:t>
            </a:r>
            <a:endParaRPr sz="2891">
              <a:solidFill>
                <a:srgbClr val="002060"/>
              </a:solidFill>
            </a:endParaRPr>
          </a:p>
          <a:p>
            <a:pPr indent="-348735" lvl="0" marL="457200" rtl="0" algn="l">
              <a:lnSpc>
                <a:spcPct val="115000"/>
              </a:lnSpc>
              <a:spcBef>
                <a:spcPts val="1200"/>
              </a:spcBef>
              <a:spcAft>
                <a:spcPts val="0"/>
              </a:spcAft>
              <a:buSzPts val="1892"/>
              <a:buFont typeface="Arial"/>
              <a:buChar char="-"/>
            </a:pPr>
            <a:r>
              <a:rPr lang="en-US" sz="2891">
                <a:solidFill>
                  <a:srgbClr val="002060"/>
                </a:solidFill>
              </a:rPr>
              <a:t>Xây dựng mối quan hệ tốt với mọi người xung quanh</a:t>
            </a:r>
            <a:endParaRPr sz="2891">
              <a:solidFill>
                <a:srgbClr val="002060"/>
              </a:solidFill>
            </a:endParaRPr>
          </a:p>
          <a:p>
            <a:pPr indent="-348735" lvl="0" marL="457200" rtl="0" algn="l">
              <a:lnSpc>
                <a:spcPct val="115000"/>
              </a:lnSpc>
              <a:spcBef>
                <a:spcPts val="1200"/>
              </a:spcBef>
              <a:spcAft>
                <a:spcPts val="0"/>
              </a:spcAft>
              <a:buSzPts val="1892"/>
              <a:buFont typeface="Arial"/>
              <a:buChar char="-"/>
            </a:pPr>
            <a:r>
              <a:rPr lang="en-US" sz="2891">
                <a:solidFill>
                  <a:srgbClr val="002060"/>
                </a:solidFill>
              </a:rPr>
              <a:t>Biết nhận lỗi khi làm chưa đúng</a:t>
            </a:r>
            <a:endParaRPr sz="2891">
              <a:solidFill>
                <a:srgbClr val="002060"/>
              </a:solidFill>
            </a:endParaRPr>
          </a:p>
          <a:p>
            <a:pPr indent="-348735" lvl="0" marL="457200" rtl="0" algn="l">
              <a:lnSpc>
                <a:spcPct val="115000"/>
              </a:lnSpc>
              <a:spcBef>
                <a:spcPts val="1200"/>
              </a:spcBef>
              <a:spcAft>
                <a:spcPts val="0"/>
              </a:spcAft>
              <a:buSzPts val="1892"/>
              <a:buFont typeface="Arial"/>
              <a:buChar char="-"/>
            </a:pPr>
            <a:r>
              <a:rPr lang="en-US" sz="2891">
                <a:solidFill>
                  <a:srgbClr val="002060"/>
                </a:solidFill>
              </a:rPr>
              <a:t>Nếu có hiểu lầm nên chủ động giải thích và xin lỗi</a:t>
            </a:r>
            <a:endParaRPr sz="2800">
              <a:solidFill>
                <a:srgbClr val="00206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xEl>
                                              <p:pRg end="0" st="0"/>
                                            </p:txEl>
                                          </p:spTgt>
                                        </p:tgtEl>
                                        <p:attrNameLst>
                                          <p:attrName>style.visibility</p:attrName>
                                        </p:attrNameLst>
                                      </p:cBhvr>
                                      <p:to>
                                        <p:strVal val="visible"/>
                                      </p:to>
                                    </p:set>
                                    <p:animEffect filter="fade" transition="in">
                                      <p:cBhvr>
                                        <p:cTn dur="1000"/>
                                        <p:tgtEl>
                                          <p:spTgt spid="214">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xEl>
                                              <p:pRg end="1" st="1"/>
                                            </p:txEl>
                                          </p:spTgt>
                                        </p:tgtEl>
                                        <p:attrNameLst>
                                          <p:attrName>style.visibility</p:attrName>
                                        </p:attrNameLst>
                                      </p:cBhvr>
                                      <p:to>
                                        <p:strVal val="visible"/>
                                      </p:to>
                                    </p:set>
                                    <p:animEffect filter="fade" transition="in">
                                      <p:cBhvr>
                                        <p:cTn dur="1000"/>
                                        <p:tgtEl>
                                          <p:spTgt spid="214">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xEl>
                                              <p:pRg end="2" st="2"/>
                                            </p:txEl>
                                          </p:spTgt>
                                        </p:tgtEl>
                                        <p:attrNameLst>
                                          <p:attrName>style.visibility</p:attrName>
                                        </p:attrNameLst>
                                      </p:cBhvr>
                                      <p:to>
                                        <p:strVal val="visible"/>
                                      </p:to>
                                    </p:set>
                                    <p:animEffect filter="fade" transition="in">
                                      <p:cBhvr>
                                        <p:cTn dur="1000"/>
                                        <p:tgtEl>
                                          <p:spTgt spid="214">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xEl>
                                              <p:pRg end="3" st="3"/>
                                            </p:txEl>
                                          </p:spTgt>
                                        </p:tgtEl>
                                        <p:attrNameLst>
                                          <p:attrName>style.visibility</p:attrName>
                                        </p:attrNameLst>
                                      </p:cBhvr>
                                      <p:to>
                                        <p:strVal val="visible"/>
                                      </p:to>
                                    </p:set>
                                    <p:animEffect filter="fade" transition="in">
                                      <p:cBhvr>
                                        <p:cTn dur="1000"/>
                                        <p:tgtEl>
                                          <p:spTgt spid="214">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xEl>
                                              <p:pRg end="4" st="4"/>
                                            </p:txEl>
                                          </p:spTgt>
                                        </p:tgtEl>
                                        <p:attrNameLst>
                                          <p:attrName>style.visibility</p:attrName>
                                        </p:attrNameLst>
                                      </p:cBhvr>
                                      <p:to>
                                        <p:strVal val="visible"/>
                                      </p:to>
                                    </p:set>
                                    <p:animEffect filter="fade" transition="in">
                                      <p:cBhvr>
                                        <p:cTn dur="1000"/>
                                        <p:tgtEl>
                                          <p:spTgt spid="214">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xEl>
                                              <p:pRg end="5" st="5"/>
                                            </p:txEl>
                                          </p:spTgt>
                                        </p:tgtEl>
                                        <p:attrNameLst>
                                          <p:attrName>style.visibility</p:attrName>
                                        </p:attrNameLst>
                                      </p:cBhvr>
                                      <p:to>
                                        <p:strVal val="visible"/>
                                      </p:to>
                                    </p:set>
                                    <p:animEffect filter="fade" transition="in">
                                      <p:cBhvr>
                                        <p:cTn dur="1000"/>
                                        <p:tgtEl>
                                          <p:spTgt spid="214">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xEl>
                                              <p:pRg end="6" st="6"/>
                                            </p:txEl>
                                          </p:spTgt>
                                        </p:tgtEl>
                                        <p:attrNameLst>
                                          <p:attrName>style.visibility</p:attrName>
                                        </p:attrNameLst>
                                      </p:cBhvr>
                                      <p:to>
                                        <p:strVal val="visible"/>
                                      </p:to>
                                    </p:set>
                                    <p:animEffect filter="fade" transition="in">
                                      <p:cBhvr>
                                        <p:cTn dur="1000"/>
                                        <p:tgtEl>
                                          <p:spTgt spid="214">
                                            <p:txEl>
                                              <p:pRg end="6" st="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2b17e02a135_0_0"/>
          <p:cNvSpPr txBox="1"/>
          <p:nvPr>
            <p:ph type="ctrTitle"/>
          </p:nvPr>
        </p:nvSpPr>
        <p:spPr>
          <a:xfrm>
            <a:off x="365759" y="2166364"/>
            <a:ext cx="11471700" cy="1739400"/>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Arial"/>
              <a:buNone/>
            </a:pPr>
            <a:r>
              <a:rPr lang="en-US" sz="4000">
                <a:solidFill>
                  <a:srgbClr val="099BDD"/>
                </a:solidFill>
                <a:latin typeface="Arial"/>
                <a:ea typeface="Arial"/>
                <a:cs typeface="Arial"/>
                <a:sym typeface="Arial"/>
              </a:rPr>
              <a:t>CUỘC SỐNG TRỰC TUYẾN</a:t>
            </a:r>
            <a:endParaRPr sz="4000">
              <a:latin typeface="Arial"/>
              <a:ea typeface="Arial"/>
              <a:cs typeface="Arial"/>
              <a:sym typeface="Arial"/>
            </a:endParaRPr>
          </a:p>
        </p:txBody>
      </p:sp>
      <p:sp>
        <p:nvSpPr>
          <p:cNvPr id="145" name="Google Shape;145;g2b17e02a135_0_0"/>
          <p:cNvSpPr txBox="1"/>
          <p:nvPr>
            <p:ph idx="1" type="subTitle"/>
          </p:nvPr>
        </p:nvSpPr>
        <p:spPr>
          <a:xfrm>
            <a:off x="1524000" y="3996250"/>
            <a:ext cx="9144000" cy="13092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3000"/>
              <a:buNone/>
            </a:pPr>
            <a:r>
              <a:rPr lang="en-US" sz="3000">
                <a:latin typeface="Arial"/>
                <a:ea typeface="Arial"/>
                <a:cs typeface="Arial"/>
                <a:sym typeface="Arial"/>
              </a:rPr>
              <a:t>CHỦ ĐỀ B. CÔNG DÂN SỐ</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chemeClr val="dk2"/>
              </a:buClr>
              <a:buSzPts val="4000"/>
              <a:buFont typeface="Arial"/>
              <a:buNone/>
            </a:pPr>
            <a:r>
              <a:rPr lang="en-US" sz="4000">
                <a:latin typeface="Arial"/>
                <a:ea typeface="Arial"/>
                <a:cs typeface="Arial"/>
                <a:sym typeface="Arial"/>
              </a:rPr>
              <a:t>CHỦ ĐỀ B. CÔNG DÂN SỐ</a:t>
            </a:r>
            <a:endParaRPr/>
          </a:p>
        </p:txBody>
      </p:sp>
      <p:sp>
        <p:nvSpPr>
          <p:cNvPr id="151" name="Google Shape;151;p2"/>
          <p:cNvSpPr txBox="1"/>
          <p:nvPr>
            <p:ph idx="1" type="subTitle"/>
          </p:nvPr>
        </p:nvSpPr>
        <p:spPr>
          <a:xfrm>
            <a:off x="771525" y="3931855"/>
            <a:ext cx="10515600" cy="130925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3000"/>
              <a:buNone/>
            </a:pPr>
            <a:r>
              <a:rPr lang="en-US" sz="3000">
                <a:latin typeface="Arial"/>
                <a:ea typeface="Arial"/>
                <a:cs typeface="Arial"/>
                <a:sym typeface="Arial"/>
              </a:rPr>
              <a:t>Bài 1. Tớ cần chú ý những gì khi “online”.</a:t>
            </a:r>
            <a:endParaRPr/>
          </a:p>
          <a:p>
            <a:pPr indent="0" lvl="0" marL="0" rtl="0" algn="l">
              <a:lnSpc>
                <a:spcPct val="90000"/>
              </a:lnSpc>
              <a:spcBef>
                <a:spcPts val="1400"/>
              </a:spcBef>
              <a:spcAft>
                <a:spcPts val="0"/>
              </a:spcAft>
              <a:buSzPts val="3000"/>
              <a:buNone/>
            </a:pPr>
            <a:r>
              <a:rPr lang="en-US" sz="3000">
                <a:latin typeface="Arial"/>
                <a:ea typeface="Arial"/>
                <a:cs typeface="Arial"/>
                <a:sym typeface="Arial"/>
              </a:rPr>
              <a:t>Bài 2. Tớ tự khám phá thế giới.</a:t>
            </a:r>
            <a:endParaRPr sz="3000">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3"/>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1. TỚ CẦN CHÚ Ý NHỮNG GÌ KHI ONLINE</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00FF00"/>
                </a:solidFill>
              </a:rPr>
              <a:t>TUẦN 21: SỞ HỮU TRÍ TUỆ, BẢN QUYỀN (T3)</a:t>
            </a:r>
            <a:endParaRPr b="1" sz="4000">
              <a:solidFill>
                <a:srgbClr val="00FF00"/>
              </a:solidFill>
            </a:endParaRPr>
          </a:p>
        </p:txBody>
      </p:sp>
    </p:spTree>
  </p:cSld>
  <p:clrMapOvr>
    <a:masterClrMapping/>
  </p:clrMapOvr>
  <p:transition spd="slow" p14:dur="1500">
    <p:split orient="ver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5"/>
          <p:cNvSpPr txBox="1"/>
          <p:nvPr/>
        </p:nvSpPr>
        <p:spPr>
          <a:xfrm>
            <a:off x="938043" y="702509"/>
            <a:ext cx="3782723" cy="52318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rgbClr val="FF0000"/>
                </a:solidFill>
                <a:latin typeface="Times New Roman"/>
                <a:ea typeface="Times New Roman"/>
                <a:cs typeface="Times New Roman"/>
                <a:sym typeface="Times New Roman"/>
              </a:rPr>
              <a:t>Ví dụ:</a:t>
            </a:r>
            <a:endParaRPr b="1" i="0" sz="2800" u="none" cap="none" strike="noStrike">
              <a:solidFill>
                <a:srgbClr val="FF0000"/>
              </a:solidFill>
              <a:latin typeface="Times New Roman"/>
              <a:ea typeface="Times New Roman"/>
              <a:cs typeface="Times New Roman"/>
              <a:sym typeface="Times New Roman"/>
            </a:endParaRPr>
          </a:p>
        </p:txBody>
      </p:sp>
      <p:sp>
        <p:nvSpPr>
          <p:cNvPr descr="Quy trình nộp đơn khởi kiện tội vu khống, nhục mạ | Công ty luật Dragon" id="163" name="Google Shape;163;p5"/>
          <p:cNvSpPr/>
          <p:nvPr/>
        </p:nvSpPr>
        <p:spPr>
          <a:xfrm>
            <a:off x="155575" y="-144463"/>
            <a:ext cx="5153844" cy="515386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id="164" name="Google Shape;164;p5"/>
          <p:cNvPicPr preferRelativeResize="0"/>
          <p:nvPr/>
        </p:nvPicPr>
        <p:blipFill rotWithShape="1">
          <a:blip r:embed="rId3">
            <a:alphaModFix/>
          </a:blip>
          <a:srcRect b="0" l="0" r="0" t="0"/>
          <a:stretch/>
        </p:blipFill>
        <p:spPr>
          <a:xfrm>
            <a:off x="6807609" y="837690"/>
            <a:ext cx="5262046" cy="3508030"/>
          </a:xfrm>
          <a:prstGeom prst="rect">
            <a:avLst/>
          </a:prstGeom>
          <a:noFill/>
          <a:ln>
            <a:noFill/>
          </a:ln>
        </p:spPr>
      </p:pic>
      <p:pic>
        <p:nvPicPr>
          <p:cNvPr id="165" name="Google Shape;165;p5"/>
          <p:cNvPicPr preferRelativeResize="0"/>
          <p:nvPr/>
        </p:nvPicPr>
        <p:blipFill rotWithShape="1">
          <a:blip r:embed="rId4">
            <a:alphaModFix/>
          </a:blip>
          <a:srcRect b="0" l="0" r="0" t="0"/>
          <a:stretch/>
        </p:blipFill>
        <p:spPr>
          <a:xfrm>
            <a:off x="1151106" y="1363528"/>
            <a:ext cx="4907408" cy="3508030"/>
          </a:xfrm>
          <a:prstGeom prst="rect">
            <a:avLst/>
          </a:prstGeom>
          <a:noFill/>
          <a:ln>
            <a:noFill/>
          </a:ln>
        </p:spPr>
      </p:pic>
    </p:spTree>
  </p:cSld>
  <p:clrMapOvr>
    <a:masterClrMapping/>
  </p:clrMapOvr>
  <mc:AlternateContent>
    <mc:Choice Requires="p14">
      <p:transition spd="slow" p14:dur="1400">
        <p14:rippl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pic>
        <p:nvPicPr>
          <p:cNvPr id="171" name="Google Shape;171;p4"/>
          <p:cNvPicPr preferRelativeResize="0"/>
          <p:nvPr/>
        </p:nvPicPr>
        <p:blipFill rotWithShape="1">
          <a:blip r:embed="rId3">
            <a:alphaModFix/>
          </a:blip>
          <a:srcRect b="0" l="0" r="0" t="0"/>
          <a:stretch/>
        </p:blipFill>
        <p:spPr>
          <a:xfrm>
            <a:off x="8051117" y="5121695"/>
            <a:ext cx="1863225" cy="824436"/>
          </a:xfrm>
          <a:prstGeom prst="rect">
            <a:avLst/>
          </a:prstGeom>
          <a:noFill/>
          <a:ln>
            <a:noFill/>
          </a:ln>
        </p:spPr>
      </p:pic>
      <p:sp>
        <p:nvSpPr>
          <p:cNvPr id="172" name="Google Shape;172;p4"/>
          <p:cNvSpPr txBox="1"/>
          <p:nvPr/>
        </p:nvSpPr>
        <p:spPr>
          <a:xfrm>
            <a:off x="0" y="905736"/>
            <a:ext cx="12192000" cy="5940047"/>
          </a:xfrm>
          <a:prstGeom prst="rect">
            <a:avLst/>
          </a:prstGeom>
          <a:solidFill>
            <a:srgbClr val="F2F2F2"/>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Vu khống</a:t>
            </a:r>
            <a:r>
              <a:rPr b="0" i="0" lang="en-US" sz="2000" u="none" cap="none" strike="noStrike">
                <a:solidFill>
                  <a:srgbClr val="000000"/>
                </a:solidFill>
                <a:latin typeface="Arial"/>
                <a:ea typeface="Arial"/>
                <a:cs typeface="Arial"/>
                <a:sym typeface="Arial"/>
              </a:rPr>
              <a:t> là (Hành vi) cố ý đưa ra hoặc cố ý loan truyền những thông tin không đúng sự thật có nội dung xúc phạm đến nhân phẩm, danh dự, uy tín người khác bằng những hình thức khác nhau như truyền miệng, qua phương tiện thông tin đại chúng, qua đơn thư tố giác...</a:t>
            </a:r>
            <a:endParaRPr/>
          </a:p>
          <a:p>
            <a:pPr indent="0" lvl="0" marL="0" marR="0" rtl="0" algn="l">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 Hình phạt được quy định cho tội vu khống</a:t>
            </a:r>
            <a:r>
              <a:rPr b="0" i="0" lang="en-US" sz="2000" u="none" cap="none" strike="noStrike">
                <a:solidFill>
                  <a:srgbClr val="000000"/>
                </a:solidFill>
                <a:latin typeface="Arial"/>
                <a:ea typeface="Arial"/>
                <a:cs typeface="Arial"/>
                <a:sym typeface="Arial"/>
              </a:rPr>
              <a:t>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Phạt tiền 10 tr đến 50 tr nếu:</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Bịa đặt hoặc loan truyền những điều biết rõ là sai sự thật nhằm xúc phạm nghiêm trọng nhân phẩm, danh dự hoặc gây thiệt hại đến quyền, lợi ích hợp pháp của người khác</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Bịa đặt người khác phạm tội và tố cáo họ trước cơ quan có thẩm quyền.</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Phạt tù từ 01 năm đến 03 năm nếu Lợi dụng chức vụ, quyền hạn:</a:t>
            </a:r>
            <a:endParaRPr/>
          </a:p>
          <a:p>
            <a:pPr indent="-342900" lvl="0" marL="342900" marR="0" rtl="0" algn="l">
              <a:lnSpc>
                <a:spcPct val="100000"/>
              </a:lnSpc>
              <a:spcBef>
                <a:spcPts val="0"/>
              </a:spcBef>
              <a:spcAft>
                <a:spcPts val="0"/>
              </a:spcAft>
              <a:buClr>
                <a:srgbClr val="000000"/>
              </a:buClr>
              <a:buSzPts val="2000"/>
              <a:buFont typeface="Noto Sans Symbols"/>
              <a:buChar char="⮚"/>
            </a:pPr>
            <a:r>
              <a:rPr b="0" i="0" lang="en-US" sz="2000" u="none" cap="none" strike="noStrike">
                <a:solidFill>
                  <a:srgbClr val="000000"/>
                </a:solidFill>
                <a:latin typeface="Arial"/>
                <a:ea typeface="Arial"/>
                <a:cs typeface="Arial"/>
                <a:sym typeface="Arial"/>
              </a:rPr>
              <a:t>Đối với 02 người trở lên;</a:t>
            </a:r>
            <a:endParaRPr/>
          </a:p>
          <a:p>
            <a:pPr indent="-342900" lvl="0" marL="342900" marR="0" rtl="0" algn="l">
              <a:lnSpc>
                <a:spcPct val="100000"/>
              </a:lnSpc>
              <a:spcBef>
                <a:spcPts val="0"/>
              </a:spcBef>
              <a:spcAft>
                <a:spcPts val="0"/>
              </a:spcAft>
              <a:buClr>
                <a:srgbClr val="000000"/>
              </a:buClr>
              <a:buSzPts val="2000"/>
              <a:buFont typeface="Noto Sans Symbols"/>
              <a:buChar char="⮚"/>
            </a:pPr>
            <a:r>
              <a:rPr b="0" i="0" lang="en-US" sz="2000" u="none" cap="none" strike="noStrike">
                <a:solidFill>
                  <a:srgbClr val="000000"/>
                </a:solidFill>
                <a:latin typeface="Arial"/>
                <a:ea typeface="Arial"/>
                <a:cs typeface="Arial"/>
                <a:sym typeface="Arial"/>
              </a:rPr>
              <a:t>Đối với ông, bà, cha, mẹ, người dạy dỗ, nuôi dưỡng, chăm sóc, giáo dục, chữa bệnh cho mình;</a:t>
            </a:r>
            <a:endParaRPr/>
          </a:p>
          <a:p>
            <a:pPr indent="-342900" lvl="0" marL="342900" marR="0" rtl="0" algn="l">
              <a:lnSpc>
                <a:spcPct val="100000"/>
              </a:lnSpc>
              <a:spcBef>
                <a:spcPts val="0"/>
              </a:spcBef>
              <a:spcAft>
                <a:spcPts val="0"/>
              </a:spcAft>
              <a:buClr>
                <a:srgbClr val="000000"/>
              </a:buClr>
              <a:buSzPts val="2000"/>
              <a:buFont typeface="Noto Sans Symbols"/>
              <a:buChar char="⮚"/>
            </a:pPr>
            <a:r>
              <a:rPr b="0" i="0" lang="en-US" sz="2000" u="none" cap="none" strike="noStrike">
                <a:solidFill>
                  <a:srgbClr val="000000"/>
                </a:solidFill>
                <a:latin typeface="Arial"/>
                <a:ea typeface="Arial"/>
                <a:cs typeface="Arial"/>
                <a:sym typeface="Arial"/>
              </a:rPr>
              <a:t>Đối với người đang thi hành công vụ;</a:t>
            </a:r>
            <a:endParaRPr/>
          </a:p>
          <a:p>
            <a:pPr indent="-342900" lvl="0" marL="342900" marR="0" rtl="0" algn="l">
              <a:lnSpc>
                <a:spcPct val="100000"/>
              </a:lnSpc>
              <a:spcBef>
                <a:spcPts val="0"/>
              </a:spcBef>
              <a:spcAft>
                <a:spcPts val="0"/>
              </a:spcAft>
              <a:buClr>
                <a:srgbClr val="000000"/>
              </a:buClr>
              <a:buSzPts val="2000"/>
              <a:buFont typeface="Noto Sans Symbols"/>
              <a:buChar char="⮚"/>
            </a:pPr>
            <a:r>
              <a:rPr b="0" i="0" lang="en-US" sz="2000" u="none" cap="none" strike="noStrike">
                <a:solidFill>
                  <a:srgbClr val="000000"/>
                </a:solidFill>
                <a:latin typeface="Arial"/>
                <a:ea typeface="Arial"/>
                <a:cs typeface="Arial"/>
                <a:sym typeface="Arial"/>
              </a:rPr>
              <a:t>Sử dụng mạng máy tính hoặc mạng viễn thông, phương tiện điện tử để phạm tội;</a:t>
            </a:r>
            <a:endParaRPr/>
          </a:p>
          <a:p>
            <a:pPr indent="-342900" lvl="0" marL="342900" marR="0" rtl="0" algn="l">
              <a:lnSpc>
                <a:spcPct val="100000"/>
              </a:lnSpc>
              <a:spcBef>
                <a:spcPts val="0"/>
              </a:spcBef>
              <a:spcAft>
                <a:spcPts val="0"/>
              </a:spcAft>
              <a:buClr>
                <a:srgbClr val="000000"/>
              </a:buClr>
              <a:buSzPts val="2000"/>
              <a:buFont typeface="Noto Sans Symbols"/>
              <a:buChar char="⮚"/>
            </a:pPr>
            <a:r>
              <a:rPr b="0" i="0" lang="en-US" sz="2000" u="none" cap="none" strike="noStrike">
                <a:solidFill>
                  <a:srgbClr val="000000"/>
                </a:solidFill>
                <a:latin typeface="Arial"/>
                <a:ea typeface="Arial"/>
                <a:cs typeface="Arial"/>
                <a:sym typeface="Arial"/>
              </a:rPr>
              <a:t>Gây rối loạn tâm thần và hành vi của nạn nhân mà tỷ lệ tổn thương cơ thể từ 31% đến 60%;</a:t>
            </a:r>
            <a:endParaRPr/>
          </a:p>
          <a:p>
            <a:pPr indent="0" lvl="0" marL="0" marR="0" rtl="0" algn="l">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Vu khống người khác phạm tội rất nghiêm trọng hoặc đặc biệt nghiêm trọng.</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 Phạt tù từ 03 năm đến 07 năm nếu </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Vì động cơ đê hèn;</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Gây rối loạn tâm thần và hành vi của nạn nhân mà tỷ lệ tổn thương cơ thể 61% trở lên;</a:t>
            </a:r>
            <a:endParaRPr/>
          </a:p>
          <a:p>
            <a:pPr indent="0" lvl="0" marL="0" marR="0" rtl="0" algn="l">
              <a:lnSpc>
                <a:spcPct val="100000"/>
              </a:lnSpc>
              <a:spcBef>
                <a:spcPts val="0"/>
              </a:spcBef>
              <a:spcAft>
                <a:spcPts val="0"/>
              </a:spcAft>
              <a:buNone/>
            </a:pPr>
            <a:r>
              <a:rPr b="0" i="0" lang="en-US" sz="2000" u="none" cap="none" strike="noStrike">
                <a:solidFill>
                  <a:srgbClr val="000000"/>
                </a:solidFill>
                <a:latin typeface="Arial"/>
                <a:ea typeface="Arial"/>
                <a:cs typeface="Arial"/>
                <a:sym typeface="Arial"/>
              </a:rPr>
              <a:t>Làm nạn nhân tự sát.</a:t>
            </a:r>
            <a:endParaRPr b="0" i="0" sz="2000" u="none" cap="none" strike="noStrike">
              <a:solidFill>
                <a:srgbClr val="000000"/>
              </a:solidFill>
              <a:latin typeface="Arial"/>
              <a:ea typeface="Arial"/>
              <a:cs typeface="Arial"/>
              <a:sym typeface="Arial"/>
            </a:endParaRPr>
          </a:p>
        </p:txBody>
      </p:sp>
    </p:spTree>
  </p:cSld>
  <p:clrMapOvr>
    <a:masterClrMapping/>
  </p:clrMapOvr>
  <mc:AlternateContent>
    <mc:Choice Requires="p14">
      <p:transition spd="slow" p14:dur="1400">
        <p14:rippl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6"/>
          <p:cNvSpPr txBox="1"/>
          <p:nvPr/>
        </p:nvSpPr>
        <p:spPr>
          <a:xfrm>
            <a:off x="259080" y="733197"/>
            <a:ext cx="11450320" cy="52318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rgbClr val="FF0000"/>
                </a:solidFill>
                <a:latin typeface="Times New Roman"/>
                <a:ea typeface="Times New Roman"/>
                <a:cs typeface="Times New Roman"/>
                <a:sym typeface="Times New Roman"/>
              </a:rPr>
              <a:t>Các khái niệm</a:t>
            </a:r>
            <a:endParaRPr b="1" i="0" sz="2800" u="none" cap="none" strike="noStrike">
              <a:solidFill>
                <a:srgbClr val="FF0000"/>
              </a:solidFill>
              <a:latin typeface="Times New Roman"/>
              <a:ea typeface="Times New Roman"/>
              <a:cs typeface="Times New Roman"/>
              <a:sym typeface="Times New Roman"/>
            </a:endParaRPr>
          </a:p>
        </p:txBody>
      </p:sp>
      <p:sp>
        <p:nvSpPr>
          <p:cNvPr id="178" name="Google Shape;178;p6"/>
          <p:cNvSpPr txBox="1"/>
          <p:nvPr/>
        </p:nvSpPr>
        <p:spPr>
          <a:xfrm>
            <a:off x="259080" y="1225729"/>
            <a:ext cx="12311135" cy="489360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2400" u="none" cap="none" strike="noStrike">
                <a:solidFill>
                  <a:srgbClr val="000000"/>
                </a:solidFill>
                <a:latin typeface="Arial"/>
                <a:ea typeface="Arial"/>
                <a:cs typeface="Arial"/>
                <a:sym typeface="Arial"/>
              </a:rPr>
              <a:t>Phỉ báng</a:t>
            </a:r>
            <a:r>
              <a:rPr b="0" i="0" lang="en-US" sz="2400" u="none" cap="none" strike="noStrike">
                <a:solidFill>
                  <a:srgbClr val="000000"/>
                </a:solidFill>
                <a:latin typeface="Arial"/>
                <a:ea typeface="Arial"/>
                <a:cs typeface="Arial"/>
                <a:sym typeface="Arial"/>
              </a:rPr>
              <a:t> là chê bai, nói xấu tỏ ý coi khinh người khác</a:t>
            </a:r>
            <a:endParaRPr/>
          </a:p>
          <a:p>
            <a:pPr indent="0" lvl="0" marL="0" marR="0" rtl="0" algn="l">
              <a:lnSpc>
                <a:spcPct val="100000"/>
              </a:lnSpc>
              <a:spcBef>
                <a:spcPts val="0"/>
              </a:spcBef>
              <a:spcAft>
                <a:spcPts val="0"/>
              </a:spcAft>
              <a:buNone/>
            </a:pPr>
            <a:r>
              <a:rPr b="0" i="0" lang="en-US" sz="2400" u="none" cap="none" strike="noStrike">
                <a:solidFill>
                  <a:srgbClr val="000000"/>
                </a:solidFill>
                <a:latin typeface="Arial"/>
                <a:ea typeface="Arial"/>
                <a:cs typeface="Arial"/>
                <a:sym typeface="Arial"/>
              </a:rPr>
              <a:t>Phỉ báng bạn bè là một thói xấu</a:t>
            </a:r>
            <a:endParaRPr/>
          </a:p>
          <a:p>
            <a:pPr indent="0" lvl="0" marL="0" marR="0" rtl="0" algn="l">
              <a:lnSpc>
                <a:spcPct val="100000"/>
              </a:lnSpc>
              <a:spcBef>
                <a:spcPts val="0"/>
              </a:spcBef>
              <a:spcAft>
                <a:spcPts val="0"/>
              </a:spcAft>
              <a:buNone/>
            </a:pPr>
            <a:r>
              <a:rPr b="0" i="0" lang="en-US" sz="2400" u="none" cap="none" strike="noStrike">
                <a:solidFill>
                  <a:srgbClr val="000000"/>
                </a:solidFill>
                <a:latin typeface="Arial"/>
                <a:ea typeface="Arial"/>
                <a:cs typeface="Arial"/>
                <a:sym typeface="Arial"/>
              </a:rPr>
              <a:t>Theo qui định tại điều 121 Bộ luật hình sự về tội làm nhục người khác thì </a:t>
            </a:r>
            <a:endParaRPr/>
          </a:p>
          <a:p>
            <a:pPr indent="0" lvl="0" marL="0" marR="0" rtl="0" algn="l">
              <a:lnSpc>
                <a:spcPct val="100000"/>
              </a:lnSpc>
              <a:spcBef>
                <a:spcPts val="0"/>
              </a:spcBef>
              <a:spcAft>
                <a:spcPts val="0"/>
              </a:spcAft>
              <a:buNone/>
            </a:pPr>
            <a:r>
              <a:rPr b="0" i="0" lang="en-US" sz="2400" u="none" cap="none" strike="noStrike">
                <a:solidFill>
                  <a:srgbClr val="000000"/>
                </a:solidFill>
                <a:latin typeface="Arial"/>
                <a:ea typeface="Arial"/>
                <a:cs typeface="Arial"/>
                <a:sym typeface="Arial"/>
              </a:rPr>
              <a:t>Người nào xúc phạm nghiêm trọng nhân phẩm, danh dự người khác thì phạt cảnh cáo, cải tạo không giam giữ đến hai năm hoặc phạt tù từ ba tháng đến hai năm </a:t>
            </a:r>
            <a:endParaRPr/>
          </a:p>
          <a:p>
            <a:pPr indent="0" lvl="0" marL="0" marR="0" rtl="0" algn="l">
              <a:lnSpc>
                <a:spcPct val="100000"/>
              </a:lnSpc>
              <a:spcBef>
                <a:spcPts val="0"/>
              </a:spcBef>
              <a:spcAft>
                <a:spcPts val="0"/>
              </a:spcAft>
              <a:buNone/>
            </a:pPr>
            <a:r>
              <a:rPr b="0" i="0" lang="en-US" sz="2400" u="none" cap="none" strike="noStrike">
                <a:solidFill>
                  <a:srgbClr val="000000"/>
                </a:solidFill>
                <a:latin typeface="Arial"/>
                <a:ea typeface="Arial"/>
                <a:cs typeface="Arial"/>
                <a:sym typeface="Arial"/>
              </a:rPr>
              <a:t>Phạm tội thuộc một trong các trường hợp sau đây thì bị phạt tù từ 1 đến hai năm</a:t>
            </a:r>
            <a:endParaRPr/>
          </a:p>
          <a:p>
            <a:pPr indent="0" lvl="0" marL="0" marR="0" rtl="0" algn="l">
              <a:lnSpc>
                <a:spcPct val="100000"/>
              </a:lnSpc>
              <a:spcBef>
                <a:spcPts val="0"/>
              </a:spcBef>
              <a:spcAft>
                <a:spcPts val="0"/>
              </a:spcAft>
              <a:buNone/>
            </a:pPr>
            <a:r>
              <a:rPr b="0" i="0" lang="en-US" sz="2400" u="none" cap="none" strike="noStrike">
                <a:solidFill>
                  <a:srgbClr val="000000"/>
                </a:solidFill>
                <a:latin typeface="Arial"/>
                <a:ea typeface="Arial"/>
                <a:cs typeface="Arial"/>
                <a:sym typeface="Arial"/>
              </a:rPr>
              <a:t>- Phạm tội nhiều lần</a:t>
            </a:r>
            <a:endParaRPr/>
          </a:p>
          <a:p>
            <a:pPr indent="0" lvl="0" marL="0" marR="0" rtl="0" algn="l">
              <a:lnSpc>
                <a:spcPct val="100000"/>
              </a:lnSpc>
              <a:spcBef>
                <a:spcPts val="0"/>
              </a:spcBef>
              <a:spcAft>
                <a:spcPts val="0"/>
              </a:spcAft>
              <a:buNone/>
            </a:pPr>
            <a:r>
              <a:rPr b="0" i="0" lang="en-US" sz="2400" u="none" cap="none" strike="noStrike">
                <a:solidFill>
                  <a:srgbClr val="000000"/>
                </a:solidFill>
                <a:latin typeface="Arial"/>
                <a:ea typeface="Arial"/>
                <a:cs typeface="Arial"/>
                <a:sym typeface="Arial"/>
              </a:rPr>
              <a:t>- Đối với nhiều người</a:t>
            </a:r>
            <a:endParaRPr/>
          </a:p>
          <a:p>
            <a:pPr indent="0" lvl="0" marL="0" marR="0" rtl="0" algn="l">
              <a:lnSpc>
                <a:spcPct val="100000"/>
              </a:lnSpc>
              <a:spcBef>
                <a:spcPts val="0"/>
              </a:spcBef>
              <a:spcAft>
                <a:spcPts val="0"/>
              </a:spcAft>
              <a:buNone/>
            </a:pPr>
            <a:r>
              <a:rPr b="0" i="0" lang="en-US" sz="2400" u="none" cap="none" strike="noStrike">
                <a:solidFill>
                  <a:srgbClr val="000000"/>
                </a:solidFill>
                <a:latin typeface="Arial"/>
                <a:ea typeface="Arial"/>
                <a:cs typeface="Arial"/>
                <a:sym typeface="Arial"/>
              </a:rPr>
              <a:t>- Lợi dụng chức vụ, quyền hạn</a:t>
            </a:r>
            <a:endParaRPr/>
          </a:p>
          <a:p>
            <a:pPr indent="0" lvl="0" marL="0" marR="0" rtl="0" algn="l">
              <a:lnSpc>
                <a:spcPct val="100000"/>
              </a:lnSpc>
              <a:spcBef>
                <a:spcPts val="0"/>
              </a:spcBef>
              <a:spcAft>
                <a:spcPts val="0"/>
              </a:spcAft>
              <a:buNone/>
            </a:pPr>
            <a:r>
              <a:rPr b="0" i="0" lang="en-US" sz="2400" u="none" cap="none" strike="noStrike">
                <a:solidFill>
                  <a:srgbClr val="000000"/>
                </a:solidFill>
                <a:latin typeface="Arial"/>
                <a:ea typeface="Arial"/>
                <a:cs typeface="Arial"/>
                <a:sym typeface="Arial"/>
              </a:rPr>
              <a:t>- Đối với người thi hành công vụ</a:t>
            </a:r>
            <a:endParaRPr/>
          </a:p>
          <a:p>
            <a:pPr indent="0" lvl="0" marL="0" marR="0" rtl="0" algn="l">
              <a:lnSpc>
                <a:spcPct val="100000"/>
              </a:lnSpc>
              <a:spcBef>
                <a:spcPts val="0"/>
              </a:spcBef>
              <a:spcAft>
                <a:spcPts val="0"/>
              </a:spcAft>
              <a:buNone/>
            </a:pPr>
            <a:r>
              <a:rPr b="0" i="0" lang="en-US" sz="2400" u="none" cap="none" strike="noStrike">
                <a:solidFill>
                  <a:srgbClr val="000000"/>
                </a:solidFill>
                <a:latin typeface="Arial"/>
                <a:ea typeface="Arial"/>
                <a:cs typeface="Arial"/>
                <a:sym typeface="Arial"/>
              </a:rPr>
              <a:t>- Đối với người dạy dỗ, nuôi dưỡng, chăm sóc, chữa bệnh cho mình</a:t>
            </a:r>
            <a:endParaRPr/>
          </a:p>
          <a:p>
            <a:pPr indent="0" lvl="0" marL="0" marR="0" rtl="0" algn="l">
              <a:lnSpc>
                <a:spcPct val="100000"/>
              </a:lnSpc>
              <a:spcBef>
                <a:spcPts val="0"/>
              </a:spcBef>
              <a:spcAft>
                <a:spcPts val="0"/>
              </a:spcAft>
              <a:buNone/>
            </a:pPr>
            <a:r>
              <a:rPr b="0" i="0" lang="en-US" sz="2400" u="none" cap="none" strike="noStrike">
                <a:solidFill>
                  <a:srgbClr val="000000"/>
                </a:solidFill>
                <a:latin typeface="Arial"/>
                <a:ea typeface="Arial"/>
                <a:cs typeface="Arial"/>
                <a:sym typeface="Arial"/>
              </a:rPr>
              <a:t>3. Người phạm tội còn có thể bị cấm đảm nhiệm chức vụ, cấm hành nghề hoặc làm công việc nhất định từ 1 năm đến 2 năm</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9"/>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387350" lvl="0" marL="457200" rtl="0" algn="l">
              <a:lnSpc>
                <a:spcPct val="90000"/>
              </a:lnSpc>
              <a:spcBef>
                <a:spcPts val="1200"/>
              </a:spcBef>
              <a:spcAft>
                <a:spcPts val="0"/>
              </a:spcAft>
              <a:buClr>
                <a:srgbClr val="0000FF"/>
              </a:buClr>
              <a:buSzPts val="2500"/>
              <a:buChar char="▪"/>
            </a:pPr>
            <a:r>
              <a:rPr b="1" lang="en-US" sz="2900" u="sng">
                <a:solidFill>
                  <a:srgbClr val="0000FF"/>
                </a:solidFill>
              </a:rPr>
              <a:t>Phân biệt vu khống và phỉ báng </a:t>
            </a:r>
            <a:endParaRPr sz="2900">
              <a:solidFill>
                <a:srgbClr val="0000FF"/>
              </a:solidFill>
            </a:endParaRPr>
          </a:p>
        </p:txBody>
      </p:sp>
      <p:graphicFrame>
        <p:nvGraphicFramePr>
          <p:cNvPr id="184" name="Google Shape;184;p29"/>
          <p:cNvGraphicFramePr/>
          <p:nvPr/>
        </p:nvGraphicFramePr>
        <p:xfrm>
          <a:off x="1908313" y="1497496"/>
          <a:ext cx="3000000" cy="3000000"/>
        </p:xfrm>
        <a:graphic>
          <a:graphicData uri="http://schemas.openxmlformats.org/drawingml/2006/table">
            <a:tbl>
              <a:tblPr>
                <a:noFill/>
                <a:tableStyleId>{E21CD22C-F355-4247-ADDB-82BA6BB7D204}</a:tableStyleId>
              </a:tblPr>
              <a:tblGrid>
                <a:gridCol w="3756325"/>
                <a:gridCol w="4220350"/>
              </a:tblGrid>
              <a:tr h="465550">
                <a:tc>
                  <a:txBody>
                    <a:bodyPr/>
                    <a:lstStyle/>
                    <a:p>
                      <a:pPr indent="0" lvl="0" marL="0" marR="0" rtl="0" algn="ctr">
                        <a:lnSpc>
                          <a:spcPct val="100000"/>
                        </a:lnSpc>
                        <a:spcBef>
                          <a:spcPts val="0"/>
                        </a:spcBef>
                        <a:spcAft>
                          <a:spcPts val="0"/>
                        </a:spcAft>
                        <a:buNone/>
                      </a:pPr>
                      <a:r>
                        <a:rPr b="1" i="0" lang="en-US" sz="2800" u="none" cap="none" strike="noStrike">
                          <a:solidFill>
                            <a:srgbClr val="000000"/>
                          </a:solidFill>
                          <a:latin typeface="Times New Roman"/>
                          <a:ea typeface="Times New Roman"/>
                          <a:cs typeface="Times New Roman"/>
                          <a:sym typeface="Times New Roman"/>
                        </a:rPr>
                        <a:t>Vu khống</a:t>
                      </a:r>
                      <a:endParaRPr sz="28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None/>
                      </a:pPr>
                      <a:r>
                        <a:rPr b="1" i="0" lang="en-US" sz="2800" u="none" cap="none" strike="noStrike">
                          <a:solidFill>
                            <a:srgbClr val="000000"/>
                          </a:solidFill>
                          <a:latin typeface="Times New Roman"/>
                          <a:ea typeface="Times New Roman"/>
                          <a:cs typeface="Times New Roman"/>
                          <a:sym typeface="Times New Roman"/>
                        </a:rPr>
                        <a:t>Phỉ báng</a:t>
                      </a:r>
                      <a:endParaRPr sz="28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3773425">
                <a:tc>
                  <a:txBody>
                    <a:bodyPr/>
                    <a:lstStyle/>
                    <a:p>
                      <a:pPr indent="0" lvl="0" marL="0" marR="0" rtl="0" algn="l">
                        <a:lnSpc>
                          <a:spcPct val="100000"/>
                        </a:lnSpc>
                        <a:spcBef>
                          <a:spcPts val="0"/>
                        </a:spcBef>
                        <a:spcAft>
                          <a:spcPts val="0"/>
                        </a:spcAft>
                        <a:buNone/>
                      </a:pPr>
                      <a:r>
                        <a:rPr b="0" i="0" lang="en-US" sz="2800" u="none" cap="none" strike="noStrike">
                          <a:solidFill>
                            <a:srgbClr val="000000"/>
                          </a:solidFill>
                          <a:latin typeface="Times New Roman"/>
                          <a:ea typeface="Times New Roman"/>
                          <a:cs typeface="Times New Roman"/>
                          <a:sym typeface="Times New Roman"/>
                        </a:rPr>
                        <a:t>- Đưa thông tin không đúng sự thật, bịa đặt xúc phạm người khác</a:t>
                      </a:r>
                      <a:endParaRPr sz="2800" u="none" cap="none" strike="noStrike"/>
                    </a:p>
                    <a:p>
                      <a:pPr indent="0" lvl="0" marL="0" marR="0" rtl="0" algn="l">
                        <a:lnSpc>
                          <a:spcPct val="100000"/>
                        </a:lnSpc>
                        <a:spcBef>
                          <a:spcPts val="0"/>
                        </a:spcBef>
                        <a:spcAft>
                          <a:spcPts val="0"/>
                        </a:spcAft>
                        <a:buNone/>
                      </a:pPr>
                      <a:r>
                        <a:rPr b="0" i="0" lang="en-US" sz="2800" u="none" cap="none" strike="noStrike">
                          <a:solidFill>
                            <a:srgbClr val="050505"/>
                          </a:solidFill>
                          <a:latin typeface="Times New Roman"/>
                          <a:ea typeface="Times New Roman"/>
                          <a:cs typeface="Times New Roman"/>
                          <a:sym typeface="Times New Roman"/>
                        </a:rPr>
                        <a:t>- Vu khống là cách thức làm xấu người khác bằng hình thức lời nói.</a:t>
                      </a:r>
                      <a:endParaRPr sz="28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b="0" i="0" lang="en-US" sz="2800" u="none" cap="none" strike="noStrike">
                          <a:solidFill>
                            <a:srgbClr val="000000"/>
                          </a:solidFill>
                          <a:latin typeface="Times New Roman"/>
                          <a:ea typeface="Times New Roman"/>
                          <a:cs typeface="Times New Roman"/>
                          <a:sym typeface="Times New Roman"/>
                        </a:rPr>
                        <a:t>- Đưa ra thông tin có ý chê bai, nói xấu, coi khinh người khác</a:t>
                      </a:r>
                      <a:endParaRPr sz="2800" u="none" cap="none" strike="noStrike"/>
                    </a:p>
                    <a:p>
                      <a:pPr indent="0" lvl="0" marL="0" marR="0" rtl="0" algn="l">
                        <a:lnSpc>
                          <a:spcPct val="100000"/>
                        </a:lnSpc>
                        <a:spcBef>
                          <a:spcPts val="0"/>
                        </a:spcBef>
                        <a:spcAft>
                          <a:spcPts val="0"/>
                        </a:spcAft>
                        <a:buNone/>
                      </a:pPr>
                      <a:r>
                        <a:rPr b="0" i="0" lang="en-US" sz="2800" u="none" cap="none" strike="noStrike">
                          <a:solidFill>
                            <a:srgbClr val="050505"/>
                          </a:solidFill>
                          <a:latin typeface="Times New Roman"/>
                          <a:ea typeface="Times New Roman"/>
                          <a:cs typeface="Times New Roman"/>
                          <a:sym typeface="Times New Roman"/>
                        </a:rPr>
                        <a:t>- Hành vi phỉ báng là bày tỏ lời nói bằng cách viết, hoặc bản in, hoặc tranh vẽ làm xấu người khác một cách bất chính và công khai</a:t>
                      </a:r>
                      <a:endParaRPr sz="28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
        <p:nvSpPr>
          <p:cNvPr id="185" name="Google Shape;185;p29"/>
          <p:cNvSpPr/>
          <p:nvPr/>
        </p:nvSpPr>
        <p:spPr>
          <a:xfrm>
            <a:off x="4376738" y="2536825"/>
            <a:ext cx="12192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8"/>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None/>
            </a:pPr>
            <a:r>
              <a:rPr b="1" lang="en-US" sz="3200">
                <a:solidFill>
                  <a:srgbClr val="FFFFFF"/>
                </a:solidFill>
                <a:latin typeface="Times New Roman"/>
                <a:ea typeface="Times New Roman"/>
                <a:cs typeface="Times New Roman"/>
                <a:sym typeface="Times New Roman"/>
              </a:rPr>
              <a:t>BÀI 2: TỚ LIÊN LẠC ĐƯỢC VỚI MỌI NGƯỜI Ở KHẮP MỌI NƠI TRÊN THẾ GIỚI</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00FF00"/>
                </a:solidFill>
              </a:rPr>
              <a:t>TUẦN 21: SỞ HỮU TRÍ TUỆ, BẢN QUYỀN (TIẾT 4)</a:t>
            </a:r>
            <a:endParaRPr b="1" sz="4000">
              <a:solidFill>
                <a:srgbClr val="00FF00"/>
              </a:solidFill>
            </a:endParaRPr>
          </a:p>
        </p:txBody>
      </p:sp>
    </p:spTree>
  </p:cSld>
  <p:clrMapOvr>
    <a:masterClrMapping/>
  </p:clrMapOvr>
  <p:transition spd="slow" p14:dur="1500">
    <p:split orient="vert"/>
  </p:transition>
</p:sld>
</file>

<file path=ppt/theme/theme1.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2014-06-09T03:12:12Z</dcterms:created>
  <dc:creator>Nguyen Thanh Trung</dc:creator>
</cp:coreProperties>
</file>