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 id="269" r:id="rId22"/>
    <p:sldId id="270" r:id="rId23"/>
    <p:sldId id="271" r:id="rId2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5" roundtripDataSignature="AMtx7mhCxw7YTLcPF+HeBClfzwxPungI3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893BE87E-9F13-4456-AD75-CBD05C3556E5}">
  <a:tblStyle styleId="{893BE87E-9F13-4456-AD75-CBD05C3556E5}" styleName="Table_0">
    <a:wholeTbl>
      <a:tcTxStyle b="off" i="off">
        <a:font>
          <a:latin typeface="UTM Duepuntozero"/>
          <a:ea typeface="UTM Duepuntozero"/>
          <a:cs typeface="UTM Duepuntozero"/>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b="off" i="off"/>
      <a:tcStyle>
        <a:fill>
          <a:solidFill>
            <a:srgbClr val="FFE8CA"/>
          </a:solidFill>
        </a:fill>
      </a:tcStyle>
    </a:band1H>
    <a:band2H>
      <a:tcTxStyle b="off" i="off"/>
    </a:band2H>
    <a:band1V>
      <a:tcTxStyle b="off" i="off"/>
      <a:tcStyle>
        <a:fill>
          <a:solidFill>
            <a:srgbClr val="FFE8CA"/>
          </a:solidFill>
        </a:fill>
      </a:tcStyle>
    </a:band1V>
    <a:band2V>
      <a:tcTxStyle b="off" i="off"/>
    </a:band2V>
    <a:lastCol>
      <a:tcTxStyle b="on" i="off">
        <a:font>
          <a:latin typeface="UTM Duepuntozero"/>
          <a:ea typeface="UTM Duepuntozero"/>
          <a:cs typeface="UTM Duepuntozero"/>
        </a:font>
        <a:schemeClr val="lt1"/>
      </a:tcTxStyle>
      <a:tcStyle>
        <a:fill>
          <a:solidFill>
            <a:schemeClr val="accent1"/>
          </a:solidFill>
        </a:fill>
      </a:tcStyle>
    </a:lastCol>
    <a:firstCol>
      <a:tcTxStyle b="on" i="off">
        <a:font>
          <a:latin typeface="UTM Duepuntozero"/>
          <a:ea typeface="UTM Duepuntozero"/>
          <a:cs typeface="UTM Duepuntozero"/>
        </a:font>
        <a:schemeClr val="lt1"/>
      </a:tcTxStyle>
      <a:tcStyle>
        <a:fill>
          <a:solidFill>
            <a:schemeClr val="accent1"/>
          </a:solidFill>
        </a:fill>
      </a:tcStyle>
    </a:firstCol>
    <a:lastRow>
      <a:tcTxStyle b="on" i="off">
        <a:font>
          <a:latin typeface="UTM Duepuntozero"/>
          <a:ea typeface="UTM Duepuntozero"/>
          <a:cs typeface="UTM Duepuntozero"/>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b="off" i="off"/>
    </a:seCell>
    <a:swCell>
      <a:tcTxStyle b="off" i="off"/>
    </a:swCell>
    <a:firstRow>
      <a:tcTxStyle b="on" i="off">
        <a:font>
          <a:latin typeface="UTM Duepuntozero"/>
          <a:ea typeface="UTM Duepuntozero"/>
          <a:cs typeface="UTM Duepuntozero"/>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22" Type="http://schemas.openxmlformats.org/officeDocument/2006/relationships/slide" Target="slides/slide14.xml"/><Relationship Id="rId21" Type="http://schemas.openxmlformats.org/officeDocument/2006/relationships/slide" Target="slides/slide13.xml"/><Relationship Id="rId24" Type="http://schemas.openxmlformats.org/officeDocument/2006/relationships/slide" Target="slides/slide16.xml"/><Relationship Id="rId23" Type="http://schemas.openxmlformats.org/officeDocument/2006/relationships/slide" Target="slides/slide15.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25"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slideMaster" Target="slideMasters/slideMaster2.xml"/><Relationship Id="rId7" Type="http://schemas.openxmlformats.org/officeDocument/2006/relationships/slideMaster" Target="slideMasters/slideMaster3.xml"/><Relationship Id="rId8" Type="http://schemas.openxmlformats.org/officeDocument/2006/relationships/notesMaster" Target="notesMasters/notesMaster1.xml"/><Relationship Id="rId11" Type="http://schemas.openxmlformats.org/officeDocument/2006/relationships/slide" Target="slides/slide3.xml"/><Relationship Id="rId10" Type="http://schemas.openxmlformats.org/officeDocument/2006/relationships/slide" Target="slides/slide2.xml"/><Relationship Id="rId13" Type="http://schemas.openxmlformats.org/officeDocument/2006/relationships/slide" Target="slides/slide5.xml"/><Relationship Id="rId12" Type="http://schemas.openxmlformats.org/officeDocument/2006/relationships/slide" Target="slides/slide4.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19" Type="http://schemas.openxmlformats.org/officeDocument/2006/relationships/slide" Target="slides/slide11.xml"/><Relationship Id="rId18"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b184102cdd_0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37" name="Google Shape;137;g2b184102cdd_0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10: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3" name="Google Shape;193;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7" name="Shape 197"/>
        <p:cNvGrpSpPr/>
        <p:nvPr/>
      </p:nvGrpSpPr>
      <p:grpSpPr>
        <a:xfrm>
          <a:off x="0" y="0"/>
          <a:ext cx="0" cy="0"/>
          <a:chOff x="0" y="0"/>
          <a:chExt cx="0" cy="0"/>
        </a:xfrm>
      </p:grpSpPr>
      <p:sp>
        <p:nvSpPr>
          <p:cNvPr id="198" name="Google Shape;198;p1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99" name="Google Shape;199;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3" name="Shape 203"/>
        <p:cNvGrpSpPr/>
        <p:nvPr/>
      </p:nvGrpSpPr>
      <p:grpSpPr>
        <a:xfrm>
          <a:off x="0" y="0"/>
          <a:ext cx="0" cy="0"/>
          <a:chOff x="0" y="0"/>
          <a:chExt cx="0" cy="0"/>
        </a:xfrm>
      </p:grpSpPr>
      <p:sp>
        <p:nvSpPr>
          <p:cNvPr id="204" name="Google Shape;204;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05" name="Google Shape;20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1" name="Google Shape;211;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17" name="Google Shape;217;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p1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2" name="Google Shape;222;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6" name="Shape 226"/>
        <p:cNvGrpSpPr/>
        <p:nvPr/>
      </p:nvGrpSpPr>
      <p:grpSpPr>
        <a:xfrm>
          <a:off x="0" y="0"/>
          <a:ext cx="0" cy="0"/>
          <a:chOff x="0" y="0"/>
          <a:chExt cx="0" cy="0"/>
        </a:xfrm>
      </p:grpSpPr>
      <p:sp>
        <p:nvSpPr>
          <p:cNvPr id="227" name="Google Shape;227;p3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8" name="Google Shape;228;p3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b184102cdd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g2b184102cdd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8" name="Google Shape;148;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4" name="Google Shape;15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7" name="Shape 157"/>
        <p:cNvGrpSpPr/>
        <p:nvPr/>
      </p:nvGrpSpPr>
      <p:grpSpPr>
        <a:xfrm>
          <a:off x="0" y="0"/>
          <a:ext cx="0" cy="0"/>
          <a:chOff x="0" y="0"/>
          <a:chExt cx="0" cy="0"/>
        </a:xfrm>
      </p:grpSpPr>
      <p:sp>
        <p:nvSpPr>
          <p:cNvPr id="158" name="Google Shape;15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59" name="Google Shape;159;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0" name="Google Shape;160;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Calibri"/>
              <a:buNone/>
            </a:pPr>
            <a:fld id="{00000000-1234-1234-1234-123412341234}" type="slidenum">
              <a:rPr b="0" i="0" lang="en-US" sz="1200" u="none" cap="none" strike="noStrike">
                <a:solidFill>
                  <a:srgbClr val="000000"/>
                </a:solidFill>
                <a:latin typeface="Calibri"/>
                <a:ea typeface="Calibri"/>
                <a:cs typeface="Calibri"/>
                <a:sym typeface="Calibri"/>
              </a:rPr>
              <a:t>‹#›</a:t>
            </a:fld>
            <a:endParaRPr b="0" i="0" sz="1200" u="none" cap="none" strike="noStrike">
              <a:solidFill>
                <a:srgbClr val="000000"/>
              </a:solidFill>
              <a:latin typeface="Calibri"/>
              <a:ea typeface="Calibri"/>
              <a:cs typeface="Calibri"/>
              <a:sym typeface="Calibri"/>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69" name="Google Shape;169;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3" name="Shape 173"/>
        <p:cNvGrpSpPr/>
        <p:nvPr/>
      </p:nvGrpSpPr>
      <p:grpSpPr>
        <a:xfrm>
          <a:off x="0" y="0"/>
          <a:ext cx="0" cy="0"/>
          <a:chOff x="0" y="0"/>
          <a:chExt cx="0" cy="0"/>
        </a:xfrm>
      </p:grpSpPr>
      <p:sp>
        <p:nvSpPr>
          <p:cNvPr id="174" name="Google Shape;174;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75" name="Google Shape;175;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p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1" name="Google Shape;181;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4" name="Shape 184"/>
        <p:cNvGrpSpPr/>
        <p:nvPr/>
      </p:nvGrpSpPr>
      <p:grpSpPr>
        <a:xfrm>
          <a:off x="0" y="0"/>
          <a:ext cx="0" cy="0"/>
          <a:chOff x="0" y="0"/>
          <a:chExt cx="0" cy="0"/>
        </a:xfrm>
      </p:grpSpPr>
      <p:sp>
        <p:nvSpPr>
          <p:cNvPr id="185" name="Google Shape;185;p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86" name="Google Shape;186;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1.png"/><Relationship Id="rId3" Type="http://schemas.openxmlformats.org/officeDocument/2006/relationships/image" Target="../media/image8.png"/><Relationship Id="rId4" Type="http://schemas.openxmlformats.org/officeDocument/2006/relationships/image" Target="../media/image4.png"/><Relationship Id="rId5"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2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png"/><Relationship Id="rId3" Type="http://schemas.openxmlformats.org/officeDocument/2006/relationships/image" Target="../media/image1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1.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2.png"/><Relationship Id="rId3" Type="http://schemas.openxmlformats.org/officeDocument/2006/relationships/image" Target="../media/image1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 Id="rId3" Type="http://schemas.openxmlformats.org/officeDocument/2006/relationships/image" Target="../media/image10.png"/><Relationship Id="rId4" Type="http://schemas.openxmlformats.org/officeDocument/2006/relationships/image" Target="../media/image2.png"/><Relationship Id="rId5"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1.png"/><Relationship Id="rId3" Type="http://schemas.openxmlformats.org/officeDocument/2006/relationships/image" Target="../media/image8.png"/><Relationship Id="rId4" Type="http://schemas.openxmlformats.org/officeDocument/2006/relationships/image" Target="../media/image4.png"/><Relationship Id="rId5" Type="http://schemas.openxmlformats.org/officeDocument/2006/relationships/image" Target="../media/image6.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7"/>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8" name="Google Shape;18;p17"/>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 name="Google Shape;19;p17"/>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 name="Google Shape;21;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2" name="Google Shape;22;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7"/>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7"/>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7"/>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7"/>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0" name="Google Shape;130;p2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31" name="Google Shape;131;p2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8"/>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8"/>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8"/>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9" name="Google Shape;29;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30" name="Google Shape;30;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23"/>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 name="Google Shape;32;p23"/>
          <p:cNvSpPr txBox="1"/>
          <p:nvPr/>
        </p:nvSpPr>
        <p:spPr>
          <a:xfrm>
            <a:off x="510139" y="161842"/>
            <a:ext cx="312095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33" name="Google Shape;33;p23"/>
          <p:cNvSpPr txBox="1"/>
          <p:nvPr/>
        </p:nvSpPr>
        <p:spPr>
          <a:xfrm>
            <a:off x="7878960" y="198198"/>
            <a:ext cx="431304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rgbClr val="FFFFFF"/>
                </a:solidFill>
                <a:latin typeface="Times New Roman"/>
                <a:ea typeface="Times New Roman"/>
                <a:cs typeface="Times New Roman"/>
                <a:sym typeface="Times New Roman"/>
              </a:rPr>
              <a:t>Bài 1: Tớ cần chú ý những gì khi “online”</a:t>
            </a:r>
            <a:endParaRPr b="0" i="0" sz="1800" u="none" cap="none" strike="noStrike">
              <a:solidFill>
                <a:schemeClr val="lt1"/>
              </a:solidFill>
              <a:latin typeface="Times New Roman"/>
              <a:ea typeface="Times New Roman"/>
              <a:cs typeface="Times New Roman"/>
              <a:sym typeface="Times New Roman"/>
            </a:endParaRPr>
          </a:p>
        </p:txBody>
      </p:sp>
      <p:sp>
        <p:nvSpPr>
          <p:cNvPr id="34" name="Google Shape;34;p23"/>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23"/>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23"/>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37" name="Shape 37"/>
        <p:cNvGrpSpPr/>
        <p:nvPr/>
      </p:nvGrpSpPr>
      <p:grpSpPr>
        <a:xfrm>
          <a:off x="0" y="0"/>
          <a:ext cx="0" cy="0"/>
          <a:chOff x="0" y="0"/>
          <a:chExt cx="0" cy="0"/>
        </a:xfrm>
      </p:grpSpPr>
      <p:sp>
        <p:nvSpPr>
          <p:cNvPr id="38" name="Google Shape;38;p19"/>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9" name="Google Shape;39;p19"/>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0" name="Google Shape;40;p19"/>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41" name="Google Shape;41;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2" name="Google Shape;42;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43" name="Google Shape;43;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44" name="Google Shape;44;p19"/>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45" name="Google Shape;45;p19"/>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46" name="Google Shape;46;p19"/>
          <p:cNvGrpSpPr/>
          <p:nvPr/>
        </p:nvGrpSpPr>
        <p:grpSpPr>
          <a:xfrm>
            <a:off x="3517905" y="460004"/>
            <a:ext cx="4157131" cy="1475193"/>
            <a:chOff x="3634320" y="261051"/>
            <a:chExt cx="4157131" cy="1475193"/>
          </a:xfrm>
        </p:grpSpPr>
        <p:pic>
          <p:nvPicPr>
            <p:cNvPr id="47" name="Google Shape;47;p19"/>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48" name="Google Shape;48;p19"/>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49" name="Shape 49"/>
        <p:cNvGrpSpPr/>
        <p:nvPr/>
      </p:nvGrpSpPr>
      <p:grpSpPr>
        <a:xfrm>
          <a:off x="0" y="0"/>
          <a:ext cx="0" cy="0"/>
          <a:chOff x="0" y="0"/>
          <a:chExt cx="0" cy="0"/>
        </a:xfrm>
      </p:grpSpPr>
      <p:sp>
        <p:nvSpPr>
          <p:cNvPr id="50" name="Google Shape;50;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1" name="Google Shape;51;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52" name="Google Shape;52;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53" name="Google Shape;53;p24"/>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4" name="Google Shape;54;p24"/>
          <p:cNvSpPr txBox="1"/>
          <p:nvPr/>
        </p:nvSpPr>
        <p:spPr>
          <a:xfrm>
            <a:off x="510139" y="161842"/>
            <a:ext cx="3385863"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55" name="Google Shape;55;p24"/>
          <p:cNvSpPr txBox="1"/>
          <p:nvPr/>
        </p:nvSpPr>
        <p:spPr>
          <a:xfrm>
            <a:off x="5908151" y="161842"/>
            <a:ext cx="5402441"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56" name="Google Shape;56;p24"/>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57" name="Google Shape;57;p24"/>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58" name="Google Shape;58;p24"/>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20"/>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8" name="Google Shape;68;p20"/>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69" name="Google Shape;69;p20"/>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1" name="Google Shape;71;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72" name="Google Shape;72;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20"/>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20"/>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20"/>
          <p:cNvGrpSpPr/>
          <p:nvPr/>
        </p:nvGrpSpPr>
        <p:grpSpPr>
          <a:xfrm>
            <a:off x="3517905" y="460004"/>
            <a:ext cx="4157131" cy="1475193"/>
            <a:chOff x="3634320" y="261051"/>
            <a:chExt cx="4157131" cy="1475193"/>
          </a:xfrm>
        </p:grpSpPr>
        <p:pic>
          <p:nvPicPr>
            <p:cNvPr id="76" name="Google Shape;76;p20"/>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20"/>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7" name="Google Shape;87;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8" name="Google Shape;88;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2"/>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0" name="Google Shape;90;p22"/>
          <p:cNvSpPr txBox="1"/>
          <p:nvPr/>
        </p:nvSpPr>
        <p:spPr>
          <a:xfrm>
            <a:off x="510153" y="161850"/>
            <a:ext cx="44307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A. Internet và truyền thông số</a:t>
            </a:r>
            <a:endParaRPr b="0" i="0" sz="1400" u="none" cap="none" strike="noStrike">
              <a:solidFill>
                <a:srgbClr val="000000"/>
              </a:solidFill>
              <a:latin typeface="Arial"/>
              <a:ea typeface="Arial"/>
              <a:cs typeface="Arial"/>
              <a:sym typeface="Arial"/>
            </a:endParaRPr>
          </a:p>
        </p:txBody>
      </p:sp>
      <p:sp>
        <p:nvSpPr>
          <p:cNvPr id="91" name="Google Shape;91;p22"/>
          <p:cNvSpPr txBox="1"/>
          <p:nvPr/>
        </p:nvSpPr>
        <p:spPr>
          <a:xfrm>
            <a:off x="5161925" y="161850"/>
            <a:ext cx="6931800" cy="3693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Bài 2. Tớ liên lạc được với mọi người ở khắp mọi nơi trên thế giới</a:t>
            </a:r>
            <a:endParaRPr b="0" i="0" sz="1400" u="none" cap="none" strike="noStrike">
              <a:solidFill>
                <a:srgbClr val="000000"/>
              </a:solidFill>
              <a:latin typeface="Arial"/>
              <a:ea typeface="Arial"/>
              <a:cs typeface="Arial"/>
              <a:sym typeface="Arial"/>
            </a:endParaRPr>
          </a:p>
        </p:txBody>
      </p:sp>
      <p:sp>
        <p:nvSpPr>
          <p:cNvPr id="92" name="Google Shape;92;p2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2"/>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2"/>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5"/>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97" name="Google Shape;97;p25"/>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Arial"/>
              <a:buNone/>
              <a:defRPr b="0" sz="60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98" name="Google Shape;98;p25"/>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0" name="Google Shape;100;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solidFill>
                  <a:schemeClr val="dk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01" name="Google Shape;101;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dk2"/>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5"/>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5"/>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5"/>
          <p:cNvGrpSpPr/>
          <p:nvPr/>
        </p:nvGrpSpPr>
        <p:grpSpPr>
          <a:xfrm>
            <a:off x="3517905" y="460004"/>
            <a:ext cx="4157131" cy="1475193"/>
            <a:chOff x="3634320" y="261051"/>
            <a:chExt cx="4157131" cy="1475193"/>
          </a:xfrm>
        </p:grpSpPr>
        <p:pic>
          <p:nvPicPr>
            <p:cNvPr id="105" name="Google Shape;105;p25"/>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5"/>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6"/>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09" name="Google Shape;109;p26"/>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Arial"/>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0" name="Google Shape;110;p26"/>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2" name="Google Shape;112;p2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13" name="Google Shape;113;p2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6"/>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6"/>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6"/>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6"/>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0" name="Google Shape;120;p2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21" name="Google Shape;121;p2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7"/>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3" name="Google Shape;123;p27"/>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0" i="0" lang="en-US" sz="1800" u="none" cap="none" strike="noStrike">
                <a:solidFill>
                  <a:schemeClr val="lt1"/>
                </a:solidFill>
                <a:latin typeface="Arial"/>
                <a:ea typeface="Arial"/>
                <a:cs typeface="Arial"/>
                <a:sym typeface="Arial"/>
              </a:rPr>
              <a:t>Chủ đề B. Công dân số</a:t>
            </a:r>
            <a:endParaRPr b="0" i="0" sz="1800" u="none" cap="none" strike="noStrike">
              <a:solidFill>
                <a:schemeClr val="lt1"/>
              </a:solidFill>
              <a:latin typeface="Arial"/>
              <a:ea typeface="Arial"/>
              <a:cs typeface="Arial"/>
              <a:sym typeface="Arial"/>
            </a:endParaRPr>
          </a:p>
        </p:txBody>
      </p:sp>
      <p:sp>
        <p:nvSpPr>
          <p:cNvPr id="124" name="Google Shape;124;p27"/>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800"/>
              <a:buFont typeface="Arial"/>
              <a:buNone/>
            </a:pPr>
            <a:r>
              <a:rPr b="1" i="0" lang="en-US" sz="1800" u="none" cap="none" strike="noStrike">
                <a:solidFill>
                  <a:schemeClr val="lt1"/>
                </a:solidFill>
                <a:latin typeface="Arial"/>
                <a:ea typeface="Arial"/>
                <a:cs typeface="Arial"/>
                <a:sym typeface="Arial"/>
              </a:rPr>
              <a:t>Bài 1: Tớ cần chú ý những gì khi “online”</a:t>
            </a:r>
            <a:endParaRPr b="1" i="0" sz="1800" u="none" cap="none" strike="noStrike">
              <a:solidFill>
                <a:schemeClr val="lt1"/>
              </a:solidFill>
              <a:latin typeface="Arial"/>
              <a:ea typeface="Arial"/>
              <a:cs typeface="Arial"/>
              <a:sym typeface="Arial"/>
            </a:endParaRPr>
          </a:p>
        </p:txBody>
      </p:sp>
      <p:sp>
        <p:nvSpPr>
          <p:cNvPr id="125" name="Google Shape;125;p27"/>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7"/>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7"/>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2.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6"/>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11" name="Google Shape;11;p16"/>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2" name="Google Shape;12;p16"/>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13" name="Google Shape;13;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4" name="Google Shape;14;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 name="Google Shape;15;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8"/>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61" name="Google Shape;61;p18"/>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Arial"/>
              <a:buNone/>
              <a:defRPr b="0" i="0" sz="4000" u="none" cap="none" strike="noStrike">
                <a:solidFill>
                  <a:schemeClr val="lt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2" name="Google Shape;62;p18"/>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Arial"/>
                <a:ea typeface="Arial"/>
                <a:cs typeface="Arial"/>
                <a:sym typeface="Arial"/>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Arial"/>
                <a:ea typeface="Arial"/>
                <a:cs typeface="Arial"/>
                <a:sym typeface="Arial"/>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Arial"/>
                <a:ea typeface="Arial"/>
                <a:cs typeface="Arial"/>
                <a:sym typeface="Arial"/>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Arial"/>
                <a:ea typeface="Arial"/>
                <a:cs typeface="Arial"/>
                <a:sym typeface="Arial"/>
              </a:defRPr>
            </a:lvl9pPr>
          </a:lstStyle>
          <a:p/>
        </p:txBody>
      </p:sp>
      <p:sp>
        <p:nvSpPr>
          <p:cNvPr id="63" name="Google Shape;63;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4" name="Google Shape;64;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
        <p:nvSpPr>
          <p:cNvPr id="65" name="Google Shape;65;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dk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21"/>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80" name="Google Shape;80;p21"/>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Arial"/>
              <a:buNone/>
              <a:defRPr b="0" i="0" sz="40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1" name="Google Shape;81;p21"/>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Arial"/>
                <a:ea typeface="Arial"/>
                <a:cs typeface="Arial"/>
                <a:sym typeface="Arial"/>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Arial"/>
                <a:ea typeface="Arial"/>
                <a:cs typeface="Arial"/>
                <a:sym typeface="Arial"/>
              </a:defRPr>
            </a:lvl9pPr>
          </a:lstStyle>
          <a:p/>
        </p:txBody>
      </p:sp>
      <p:sp>
        <p:nvSpPr>
          <p:cNvPr id="82" name="Google Shape;82;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3" name="Google Shape;83;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05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84" name="Google Shape;84;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1pPr>
            <a:lvl2pPr indent="0" lvl="1"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2pPr>
            <a:lvl3pPr indent="0" lvl="2"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3pPr>
            <a:lvl4pPr indent="0" lvl="3"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4pPr>
            <a:lvl5pPr indent="0" lvl="4"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5pPr>
            <a:lvl6pPr indent="0" lvl="5"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6pPr>
            <a:lvl7pPr indent="0" lvl="6"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7pPr>
            <a:lvl8pPr indent="0" lvl="7"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8pPr>
            <a:lvl9pPr indent="0" lvl="8" marL="0" marR="0" rtl="0" algn="l">
              <a:lnSpc>
                <a:spcPct val="100000"/>
              </a:lnSpc>
              <a:spcBef>
                <a:spcPts val="0"/>
              </a:spcBef>
              <a:spcAft>
                <a:spcPts val="0"/>
              </a:spcAft>
              <a:buClr>
                <a:srgbClr val="000000"/>
              </a:buClr>
              <a:buSzPts val="1200"/>
              <a:buFont typeface="Arial"/>
              <a:buNone/>
              <a:defRPr b="0" i="0" sz="1200" u="none" cap="none" strike="noStrike">
                <a:solidFill>
                  <a:schemeClr val="lt1"/>
                </a:solidFill>
                <a:latin typeface="Arial"/>
                <a:ea typeface="Arial"/>
                <a:cs typeface="Arial"/>
                <a:sym typeface="Arial"/>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hyperlink" Target="https://www.youtube.com/watch?v=f_7iyGlFpX0" TargetMode="External"/><Relationship Id="rId4" Type="http://schemas.openxmlformats.org/officeDocument/2006/relationships/image" Target="../media/image30.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5.xml"/><Relationship Id="rId3" Type="http://schemas.openxmlformats.org/officeDocument/2006/relationships/image" Target="../media/image24.png"/><Relationship Id="rId4" Type="http://schemas.openxmlformats.org/officeDocument/2006/relationships/image" Target="../media/image26.png"/><Relationship Id="rId5" Type="http://schemas.openxmlformats.org/officeDocument/2006/relationships/image" Target="../media/image2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g2b184102cdd_0_7"/>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b="1" lang="en-US" sz="4700">
                <a:solidFill>
                  <a:srgbClr val="099BDD"/>
                </a:solidFill>
              </a:rPr>
              <a:t>TIN 5 - TUẦN 20</a:t>
            </a:r>
            <a:endParaRPr b="1" sz="4700"/>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1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8" lvl="0" marL="182880" rtl="0" algn="l">
              <a:lnSpc>
                <a:spcPct val="90000"/>
              </a:lnSpc>
              <a:spcBef>
                <a:spcPts val="0"/>
              </a:spcBef>
              <a:spcAft>
                <a:spcPts val="0"/>
              </a:spcAft>
              <a:buSzPts val="2200"/>
              <a:buNone/>
            </a:pPr>
            <a:r>
              <a:t/>
            </a:r>
            <a:endParaRPr/>
          </a:p>
        </p:txBody>
      </p:sp>
      <p:sp>
        <p:nvSpPr>
          <p:cNvPr id="196" name="Google Shape;196;p10"/>
          <p:cNvSpPr/>
          <p:nvPr/>
        </p:nvSpPr>
        <p:spPr>
          <a:xfrm>
            <a:off x="1131523" y="1110445"/>
            <a:ext cx="10601296" cy="4066007"/>
          </a:xfrm>
          <a:prstGeom prst="roundRect">
            <a:avLst>
              <a:gd fmla="val 16667" name="adj"/>
            </a:avLst>
          </a:prstGeom>
          <a:solidFill>
            <a:srgbClr val="F9A272"/>
          </a:solidFill>
          <a:ln>
            <a:noFill/>
          </a:ln>
        </p:spPr>
        <p:txBody>
          <a:bodyPr anchorCtr="0" anchor="t" bIns="45700" lIns="91425" spcFirstLastPara="1" rIns="91425" wrap="square" tIns="45700">
            <a:spAutoFit/>
          </a:bodyPr>
          <a:lstStyle/>
          <a:p>
            <a:pPr indent="0" lvl="0" marL="0" marR="0" rtl="0" algn="l">
              <a:lnSpc>
                <a:spcPct val="150000"/>
              </a:lnSpc>
              <a:spcBef>
                <a:spcPts val="0"/>
              </a:spcBef>
              <a:spcAft>
                <a:spcPts val="0"/>
              </a:spcAft>
              <a:buClr>
                <a:srgbClr val="000000"/>
              </a:buClr>
              <a:buSzPts val="4000"/>
              <a:buFont typeface="Arial"/>
              <a:buNone/>
            </a:pPr>
            <a:r>
              <a:rPr b="0" i="0" lang="en-US" sz="4000" u="none" cap="none" strike="noStrike">
                <a:solidFill>
                  <a:srgbClr val="000000"/>
                </a:solidFill>
                <a:latin typeface="Times New Roman"/>
                <a:ea typeface="Times New Roman"/>
                <a:cs typeface="Times New Roman"/>
                <a:sym typeface="Times New Roman"/>
              </a:rPr>
              <a:t> - Em làm gì khi em đọc được 1 bài viết, thấy 1 hình ảnh đẹp hay trên facebook hoặc ở đâu đó?</a:t>
            </a:r>
            <a:endParaRPr b="0" i="0" sz="3600" u="none" cap="none" strike="noStrike">
              <a:solidFill>
                <a:schemeClr val="lt1"/>
              </a:solidFill>
              <a:latin typeface="Times New Roman"/>
              <a:ea typeface="Times New Roman"/>
              <a:cs typeface="Times New Roman"/>
              <a:sym typeface="Times New Roman"/>
            </a:endParaRPr>
          </a:p>
          <a:p>
            <a:pPr indent="0" lvl="0" marL="0" marR="0" rtl="0" algn="l">
              <a:lnSpc>
                <a:spcPct val="150000"/>
              </a:lnSpc>
              <a:spcBef>
                <a:spcPts val="0"/>
              </a:spcBef>
              <a:spcAft>
                <a:spcPts val="0"/>
              </a:spcAft>
              <a:buClr>
                <a:srgbClr val="000000"/>
              </a:buClr>
              <a:buSzPts val="4000"/>
              <a:buFont typeface="Arial"/>
              <a:buNone/>
            </a:pPr>
            <a:r>
              <a:rPr b="0" i="0" lang="en-US" sz="4000" u="none" cap="none" strike="noStrike">
                <a:solidFill>
                  <a:srgbClr val="000000"/>
                </a:solidFill>
                <a:latin typeface="Times New Roman"/>
                <a:ea typeface="Times New Roman"/>
                <a:cs typeface="Times New Roman"/>
                <a:sym typeface="Times New Roman"/>
              </a:rPr>
              <a:t>- Muốn đăng hay sử dụng bài viết, bức ảnh đó thì ta cần phải làm gì?</a:t>
            </a:r>
            <a:endParaRPr b="0" i="0" sz="3600" u="none" cap="none" strike="noStrike">
              <a:solidFill>
                <a:schemeClr val="lt1"/>
              </a:solidFill>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0" name="Shape 200"/>
        <p:cNvGrpSpPr/>
        <p:nvPr/>
      </p:nvGrpSpPr>
      <p:grpSpPr>
        <a:xfrm>
          <a:off x="0" y="0"/>
          <a:ext cx="0" cy="0"/>
          <a:chOff x="0" y="0"/>
          <a:chExt cx="0" cy="0"/>
        </a:xfrm>
      </p:grpSpPr>
      <p:sp>
        <p:nvSpPr>
          <p:cNvPr id="201" name="Google Shape;201;p11"/>
          <p:cNvSpPr txBox="1"/>
          <p:nvPr>
            <p:ph idx="1" type="body"/>
          </p:nvPr>
        </p:nvSpPr>
        <p:spPr>
          <a:xfrm>
            <a:off x="239424" y="825965"/>
            <a:ext cx="9784733" cy="777996"/>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3600"/>
              <a:buChar char="▪"/>
            </a:pPr>
            <a:r>
              <a:rPr b="1" lang="en-US" sz="3600">
                <a:solidFill>
                  <a:srgbClr val="FF0000"/>
                </a:solidFill>
                <a:latin typeface="Times New Roman"/>
                <a:ea typeface="Times New Roman"/>
                <a:cs typeface="Times New Roman"/>
                <a:sym typeface="Times New Roman"/>
              </a:rPr>
              <a:t>Khái niệm đạo văn </a:t>
            </a:r>
            <a:endParaRPr sz="6000">
              <a:solidFill>
                <a:srgbClr val="FF0000"/>
              </a:solidFill>
            </a:endParaRPr>
          </a:p>
        </p:txBody>
      </p:sp>
      <p:sp>
        <p:nvSpPr>
          <p:cNvPr id="202" name="Google Shape;202;p11"/>
          <p:cNvSpPr txBox="1"/>
          <p:nvPr/>
        </p:nvSpPr>
        <p:spPr>
          <a:xfrm>
            <a:off x="542994" y="1722182"/>
            <a:ext cx="10856525" cy="2800767"/>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rgbClr val="000000"/>
              </a:buClr>
              <a:buSzPts val="4400"/>
              <a:buFont typeface="Arial"/>
              <a:buNone/>
            </a:pPr>
            <a:r>
              <a:rPr b="1" i="0" lang="en-US" sz="4400" u="none" cap="none" strike="noStrike">
                <a:solidFill>
                  <a:srgbClr val="005DBA"/>
                </a:solidFill>
                <a:latin typeface="Times New Roman"/>
                <a:ea typeface="Times New Roman"/>
                <a:cs typeface="Times New Roman"/>
                <a:sym typeface="Times New Roman"/>
              </a:rPr>
              <a:t>Đạo văn </a:t>
            </a:r>
            <a:r>
              <a:rPr b="0" i="0" lang="en-US" sz="4400" u="none" cap="none" strike="noStrike">
                <a:solidFill>
                  <a:schemeClr val="dk1"/>
                </a:solidFill>
                <a:latin typeface="Times New Roman"/>
                <a:ea typeface="Times New Roman"/>
                <a:cs typeface="Times New Roman"/>
                <a:sym typeface="Times New Roman"/>
              </a:rPr>
              <a:t>là những hành vi ăn cắp hay sử dụng sản phẩm và ý tưởng của ai đó mà không ghi rõ nguồn hoặc coi như đó là sản phẩm của bản thân mình.</a:t>
            </a:r>
            <a:endParaRPr b="0" i="0" sz="4400" u="none" cap="none" strike="noStrike">
              <a:solidFill>
                <a:schemeClr val="dk1"/>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2"/>
                                        </p:tgtEl>
                                        <p:attrNameLst>
                                          <p:attrName>style.visibility</p:attrName>
                                        </p:attrNameLst>
                                      </p:cBhvr>
                                      <p:to>
                                        <p:strVal val="visible"/>
                                      </p:to>
                                    </p:set>
                                    <p:animEffect filter="fade" transition="in">
                                      <p:cBhvr>
                                        <p:cTn dur="500"/>
                                        <p:tgtEl>
                                          <p:spTgt spid="202"/>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2"/>
          <p:cNvSpPr/>
          <p:nvPr>
            <p:ph idx="1" type="body"/>
          </p:nvPr>
        </p:nvSpPr>
        <p:spPr>
          <a:xfrm>
            <a:off x="985520" y="907245"/>
            <a:ext cx="10779760" cy="1774996"/>
          </a:xfrm>
          <a:prstGeom prst="roundRect">
            <a:avLst>
              <a:gd fmla="val 16667" name="adj"/>
            </a:avLst>
          </a:prstGeom>
          <a:solidFill>
            <a:srgbClr val="F9A272"/>
          </a:solid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4800"/>
              <a:buNone/>
            </a:pPr>
            <a:r>
              <a:rPr lang="en-US" sz="4800">
                <a:solidFill>
                  <a:schemeClr val="dk1"/>
                </a:solidFill>
                <a:latin typeface="Times New Roman"/>
                <a:ea typeface="Times New Roman"/>
                <a:cs typeface="Times New Roman"/>
                <a:sym typeface="Times New Roman"/>
              </a:rPr>
              <a:t>Theo em đạo văn thường xảy ra </a:t>
            </a:r>
            <a:endParaRPr/>
          </a:p>
          <a:p>
            <a:pPr indent="0" lvl="0" marL="0" rtl="0" algn="ctr">
              <a:lnSpc>
                <a:spcPct val="90000"/>
              </a:lnSpc>
              <a:spcBef>
                <a:spcPts val="1400"/>
              </a:spcBef>
              <a:spcAft>
                <a:spcPts val="0"/>
              </a:spcAft>
              <a:buSzPts val="4800"/>
              <a:buNone/>
            </a:pPr>
            <a:r>
              <a:rPr lang="en-US" sz="4800">
                <a:solidFill>
                  <a:schemeClr val="dk1"/>
                </a:solidFill>
                <a:latin typeface="Times New Roman"/>
                <a:ea typeface="Times New Roman"/>
                <a:cs typeface="Times New Roman"/>
                <a:sym typeface="Times New Roman"/>
              </a:rPr>
              <a:t>trong lĩnh vực nào?</a:t>
            </a:r>
            <a:endParaRPr sz="5400">
              <a:solidFill>
                <a:schemeClr val="dk1"/>
              </a:solidFill>
              <a:latin typeface="Times New Roman"/>
              <a:ea typeface="Times New Roman"/>
              <a:cs typeface="Times New Roman"/>
              <a:sym typeface="Times New Roman"/>
            </a:endParaRPr>
          </a:p>
        </p:txBody>
      </p:sp>
      <p:sp>
        <p:nvSpPr>
          <p:cNvPr id="208" name="Google Shape;208;p12"/>
          <p:cNvSpPr txBox="1"/>
          <p:nvPr/>
        </p:nvSpPr>
        <p:spPr>
          <a:xfrm>
            <a:off x="1604873" y="3569450"/>
            <a:ext cx="8514600" cy="7389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4000"/>
              <a:buFont typeface="Arial"/>
              <a:buNone/>
            </a:pPr>
            <a:r>
              <a:rPr b="1" i="0" lang="en-US" sz="4200" u="none" cap="none" strike="noStrike">
                <a:solidFill>
                  <a:srgbClr val="FF0000"/>
                </a:solidFill>
                <a:latin typeface="Times New Roman"/>
                <a:ea typeface="Times New Roman"/>
                <a:cs typeface="Times New Roman"/>
                <a:sym typeface="Times New Roman"/>
              </a:rPr>
              <a:t>Giáo dục, khoa học, xuất bản…</a:t>
            </a:r>
            <a:endParaRPr b="1" i="0" sz="3800" u="none" cap="none" strike="noStrike">
              <a:solidFill>
                <a:srgbClr val="FF0000"/>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8"/>
                                        </p:tgtEl>
                                        <p:attrNameLst>
                                          <p:attrName>style.visibility</p:attrName>
                                        </p:attrNameLst>
                                      </p:cBhvr>
                                      <p:to>
                                        <p:strVal val="visible"/>
                                      </p:to>
                                    </p:set>
                                    <p:animEffect filter="fade" transition="in">
                                      <p:cBhvr>
                                        <p:cTn dur="500"/>
                                        <p:tgtEl>
                                          <p:spTgt spid="208"/>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3"/>
          <p:cNvSpPr/>
          <p:nvPr>
            <p:ph idx="1" type="body"/>
          </p:nvPr>
        </p:nvSpPr>
        <p:spPr>
          <a:xfrm>
            <a:off x="304800" y="907245"/>
            <a:ext cx="11460480" cy="1226355"/>
          </a:xfrm>
          <a:prstGeom prst="roundRect">
            <a:avLst>
              <a:gd fmla="val 16667" name="adj"/>
            </a:avLst>
          </a:prstGeom>
          <a:solidFill>
            <a:srgbClr val="F9A272"/>
          </a:solid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4800"/>
              <a:buNone/>
            </a:pPr>
            <a:r>
              <a:rPr lang="en-US" sz="4800">
                <a:solidFill>
                  <a:schemeClr val="dk1"/>
                </a:solidFill>
                <a:latin typeface="Times New Roman"/>
                <a:ea typeface="Times New Roman"/>
                <a:cs typeface="Times New Roman"/>
                <a:sym typeface="Times New Roman"/>
              </a:rPr>
              <a:t>Những trường hợp nào được coi là đạo văn?</a:t>
            </a:r>
            <a:endParaRPr sz="5400">
              <a:solidFill>
                <a:schemeClr val="dk1"/>
              </a:solidFill>
              <a:latin typeface="Times New Roman"/>
              <a:ea typeface="Times New Roman"/>
              <a:cs typeface="Times New Roman"/>
              <a:sym typeface="Times New Roman"/>
            </a:endParaRPr>
          </a:p>
        </p:txBody>
      </p:sp>
      <p:sp>
        <p:nvSpPr>
          <p:cNvPr id="214" name="Google Shape;214;p13"/>
          <p:cNvSpPr txBox="1"/>
          <p:nvPr/>
        </p:nvSpPr>
        <p:spPr>
          <a:xfrm>
            <a:off x="1272650" y="2309032"/>
            <a:ext cx="10373360" cy="3046948"/>
          </a:xfrm>
          <a:prstGeom prst="rect">
            <a:avLst/>
          </a:prstGeom>
          <a:solidFill>
            <a:schemeClr val="lt1"/>
          </a:solidFill>
          <a:ln>
            <a:noFill/>
          </a:ln>
        </p:spPr>
        <p:txBody>
          <a:bodyPr anchorCtr="0" anchor="t" bIns="45700" lIns="91425" spcFirstLastPara="1" rIns="91425" wrap="square" tIns="45700">
            <a:spAutoFit/>
          </a:bodyPr>
          <a:lstStyle/>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FF0000"/>
                </a:solidFill>
                <a:latin typeface="Arial"/>
                <a:ea typeface="Arial"/>
                <a:cs typeface="Arial"/>
                <a:sym typeface="Arial"/>
              </a:rPr>
              <a:t>Tải một tờ báo trên mạng</a:t>
            </a:r>
            <a:endParaRPr b="0" i="0" sz="3200" u="none" cap="none" strike="noStrike">
              <a:solidFill>
                <a:srgbClr val="FF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FF0000"/>
                </a:solidFill>
                <a:latin typeface="Arial"/>
                <a:ea typeface="Arial"/>
                <a:cs typeface="Arial"/>
                <a:sym typeface="Arial"/>
              </a:rPr>
              <a:t>Thuê người khác viết bài</a:t>
            </a:r>
            <a:endParaRPr b="0" i="0" sz="3200" u="none" cap="none" strike="noStrike">
              <a:solidFill>
                <a:srgbClr val="FF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FF0000"/>
                </a:solidFill>
                <a:latin typeface="Arial"/>
                <a:ea typeface="Arial"/>
                <a:cs typeface="Arial"/>
                <a:sym typeface="Arial"/>
              </a:rPr>
              <a:t>Khi sao chép ý tưởng hay sản phẩm của người khác, nhưng không trích nguồn hay trích nguồn không đúng qui định </a:t>
            </a:r>
            <a:endParaRPr b="0" i="0" sz="3200" u="none" cap="none" strike="noStrike">
              <a:solidFill>
                <a:srgbClr val="FF0000"/>
              </a:solidFill>
              <a:latin typeface="Arial"/>
              <a:ea typeface="Arial"/>
              <a:cs typeface="Arial"/>
              <a:sym typeface="Arial"/>
            </a:endParaRPr>
          </a:p>
          <a:p>
            <a:pPr indent="-457200" lvl="0" marL="457200" marR="0" rtl="0" algn="l">
              <a:lnSpc>
                <a:spcPct val="100000"/>
              </a:lnSpc>
              <a:spcBef>
                <a:spcPts val="0"/>
              </a:spcBef>
              <a:spcAft>
                <a:spcPts val="0"/>
              </a:spcAft>
              <a:buClr>
                <a:srgbClr val="000000"/>
              </a:buClr>
              <a:buSzPts val="3200"/>
              <a:buFont typeface="Arial"/>
              <a:buChar char="•"/>
            </a:pPr>
            <a:r>
              <a:rPr b="0" i="0" lang="en-US" sz="3200" u="none" cap="none" strike="noStrike">
                <a:solidFill>
                  <a:srgbClr val="FF0000"/>
                </a:solidFill>
                <a:latin typeface="Arial"/>
                <a:ea typeface="Arial"/>
                <a:cs typeface="Arial"/>
                <a:sym typeface="Arial"/>
              </a:rPr>
              <a:t>Cố tình biến ý tưởng của người khác thành của mình</a:t>
            </a:r>
            <a:endParaRPr b="0" i="0" sz="3200" u="none" cap="none" strike="noStrike">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4"/>
                                        </p:tgtEl>
                                        <p:attrNameLst>
                                          <p:attrName>style.visibility</p:attrName>
                                        </p:attrNameLst>
                                      </p:cBhvr>
                                      <p:to>
                                        <p:strVal val="visible"/>
                                      </p:to>
                                    </p:set>
                                    <p:animEffect filter="fade" transition="in">
                                      <p:cBhvr>
                                        <p:cTn dur="500"/>
                                        <p:tgtEl>
                                          <p:spTgt spid="214"/>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4"/>
          <p:cNvSpPr/>
          <p:nvPr>
            <p:ph idx="1" type="body"/>
          </p:nvPr>
        </p:nvSpPr>
        <p:spPr>
          <a:xfrm>
            <a:off x="647399" y="1007850"/>
            <a:ext cx="10473900" cy="4102500"/>
          </a:xfrm>
          <a:prstGeom prst="roundRect">
            <a:avLst>
              <a:gd fmla="val 16667" name="adj"/>
            </a:avLst>
          </a:prstGeom>
          <a:solidFill>
            <a:srgbClr val="F2F2F2"/>
          </a:solidFill>
          <a:ln>
            <a:noFill/>
          </a:ln>
        </p:spPr>
        <p:txBody>
          <a:bodyPr anchorCtr="0" anchor="t" bIns="45700" lIns="91425" spcFirstLastPara="1" rIns="91425" wrap="square" tIns="45700">
            <a:normAutofit/>
          </a:bodyPr>
          <a:lstStyle/>
          <a:p>
            <a:pPr indent="0" lvl="0" marL="0" rtl="0" algn="just">
              <a:lnSpc>
                <a:spcPct val="140000"/>
              </a:lnSpc>
              <a:spcBef>
                <a:spcPts val="0"/>
              </a:spcBef>
              <a:spcAft>
                <a:spcPts val="0"/>
              </a:spcAft>
              <a:buSzPts val="3330"/>
              <a:buNone/>
            </a:pPr>
            <a:r>
              <a:rPr lang="en-US" sz="3630">
                <a:solidFill>
                  <a:srgbClr val="000000"/>
                </a:solidFill>
                <a:latin typeface="Times New Roman"/>
                <a:ea typeface="Times New Roman"/>
                <a:cs typeface="Times New Roman"/>
                <a:sym typeface="Times New Roman"/>
              </a:rPr>
              <a:t>Hiện nay đạo văn bị bài trừ gắt gao trên khắp thế giới. Những ai có hành vi đạo văn có thể phải chịu hình phạt nặng nề như bị đuổi học, phạt tiền, thậm chí còn phải chịu trách nhiệm trước pháp luật.</a:t>
            </a:r>
            <a:endParaRPr sz="3630">
              <a:latin typeface="Times New Roman"/>
              <a:ea typeface="Times New Roman"/>
              <a:cs typeface="Times New Roman"/>
              <a:sym typeface="Times New Roman"/>
            </a:endParaRPr>
          </a:p>
          <a:p>
            <a:pPr indent="0" lvl="0" marL="182880" rtl="0" algn="just">
              <a:lnSpc>
                <a:spcPct val="140000"/>
              </a:lnSpc>
              <a:spcBef>
                <a:spcPts val="1400"/>
              </a:spcBef>
              <a:spcAft>
                <a:spcPts val="0"/>
              </a:spcAft>
              <a:buSzPts val="3700"/>
              <a:buNone/>
            </a:pPr>
            <a:r>
              <a:t/>
            </a:r>
            <a:endParaRPr sz="4000">
              <a:latin typeface="Times New Roman"/>
              <a:ea typeface="Times New Roman"/>
              <a:cs typeface="Times New Roman"/>
              <a:sym typeface="Times New Roma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5"/>
          <p:cNvSpPr txBox="1"/>
          <p:nvPr>
            <p:ph idx="1" type="body"/>
          </p:nvPr>
        </p:nvSpPr>
        <p:spPr>
          <a:xfrm>
            <a:off x="325120" y="746452"/>
            <a:ext cx="9784733" cy="777996"/>
          </a:xfrm>
          <a:prstGeom prst="rect">
            <a:avLst/>
          </a:prstGeom>
          <a:noFill/>
          <a:ln>
            <a:noFill/>
          </a:ln>
        </p:spPr>
        <p:txBody>
          <a:bodyPr anchorCtr="0" anchor="t" bIns="45700" lIns="91425" spcFirstLastPara="1" rIns="91425" wrap="square" tIns="45700">
            <a:normAutofit/>
          </a:bodyPr>
          <a:lstStyle/>
          <a:p>
            <a:pPr indent="-182880" lvl="0" marL="182880" rtl="0" algn="l">
              <a:lnSpc>
                <a:spcPct val="90000"/>
              </a:lnSpc>
              <a:spcBef>
                <a:spcPts val="0"/>
              </a:spcBef>
              <a:spcAft>
                <a:spcPts val="0"/>
              </a:spcAft>
              <a:buSzPts val="4000"/>
              <a:buChar char="▪"/>
            </a:pPr>
            <a:r>
              <a:rPr b="1" lang="en-US" sz="4000">
                <a:solidFill>
                  <a:srgbClr val="FF0000"/>
                </a:solidFill>
                <a:latin typeface="Times New Roman"/>
                <a:ea typeface="Times New Roman"/>
                <a:cs typeface="Times New Roman"/>
                <a:sym typeface="Times New Roman"/>
              </a:rPr>
              <a:t>Những việc cần làm tránh đạo văn </a:t>
            </a:r>
            <a:endParaRPr sz="6600">
              <a:solidFill>
                <a:srgbClr val="FF0000"/>
              </a:solidFill>
            </a:endParaRPr>
          </a:p>
        </p:txBody>
      </p:sp>
      <p:sp>
        <p:nvSpPr>
          <p:cNvPr id="225" name="Google Shape;225;p15"/>
          <p:cNvSpPr txBox="1"/>
          <p:nvPr/>
        </p:nvSpPr>
        <p:spPr>
          <a:xfrm>
            <a:off x="325120" y="1426824"/>
            <a:ext cx="11551800" cy="4987200"/>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Hiểu rõ khái niệm đạo văn</a:t>
            </a:r>
            <a:endParaRPr b="0" i="0" sz="2400" u="none" cap="none" strike="noStrike">
              <a:solidFill>
                <a:schemeClr val="lt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Phải trích nguồn khi lấy thông tin, dữ liệu, biểu đồ, hình ảnh minh họa… của người khác</a:t>
            </a:r>
            <a:endParaRPr b="0" i="0" sz="2400" u="none" cap="none" strike="noStrike">
              <a:solidFill>
                <a:schemeClr val="lt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Tập diễn đạt ý tưởng theo nhiều cách khác nhau</a:t>
            </a:r>
            <a:endParaRPr b="0" i="0" sz="2400" u="none" cap="none" strike="noStrike">
              <a:solidFill>
                <a:schemeClr val="lt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Nắm rõ được vấn đề tài liệu đang hướng tới và có thể thể hiện </a:t>
            </a:r>
            <a:endParaRPr b="0" i="0" sz="2400" u="none" cap="none" strike="noStrike">
              <a:solidFill>
                <a:schemeClr val="lt1"/>
              </a:solidFill>
              <a:latin typeface="Times New Roman"/>
              <a:ea typeface="Times New Roman"/>
              <a:cs typeface="Times New Roman"/>
              <a:sym typeface="Times New Roman"/>
            </a:endParaRPr>
          </a:p>
          <a:p>
            <a:pPr indent="0" lvl="0" marL="0" marR="0" rtl="0" algn="l">
              <a:lnSpc>
                <a:spcPct val="58928"/>
              </a:lnSpc>
              <a:spcBef>
                <a:spcPts val="0"/>
              </a:spcBef>
              <a:spcAft>
                <a:spcPts val="0"/>
              </a:spcAft>
              <a:buClr>
                <a:srgbClr val="000000"/>
              </a:buClr>
              <a:buSzPts val="2800"/>
              <a:buFont typeface="Arial"/>
              <a:buNone/>
            </a:pPr>
            <a:r>
              <a:t/>
            </a:r>
            <a:endParaRPr b="0" i="0" sz="2800" u="none" cap="none" strike="noStrike">
              <a:solidFill>
                <a:srgbClr val="000000"/>
              </a:solidFill>
              <a:latin typeface="Times New Roman"/>
              <a:ea typeface="Times New Roman"/>
              <a:cs typeface="Times New Roman"/>
              <a:sym typeface="Times New Roman"/>
            </a:endParaRPr>
          </a:p>
          <a:p>
            <a:pPr indent="0" lvl="0" marL="0" marR="0" rtl="0" algn="l">
              <a:lnSpc>
                <a:spcPct val="58928"/>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Thay đổi cách thể hiện ý tưởng là một cách sáng tạo để tránh khỏi đạo văn. </a:t>
            </a:r>
            <a:endParaRPr b="0" i="0" sz="1400" u="none" cap="none" strike="noStrike">
              <a:solidFill>
                <a:srgbClr val="000000"/>
              </a:solidFill>
              <a:latin typeface="Arial"/>
              <a:ea typeface="Arial"/>
              <a:cs typeface="Arial"/>
              <a:sym typeface="Arial"/>
            </a:endParaRPr>
          </a:p>
          <a:p>
            <a:pPr indent="0" lvl="0" marL="0" marR="0" rtl="0" algn="l">
              <a:lnSpc>
                <a:spcPct val="58928"/>
              </a:lnSpc>
              <a:spcBef>
                <a:spcPts val="0"/>
              </a:spcBef>
              <a:spcAft>
                <a:spcPts val="0"/>
              </a:spcAft>
              <a:buClr>
                <a:srgbClr val="000000"/>
              </a:buClr>
              <a:buSzPts val="2800"/>
              <a:buFont typeface="Arial"/>
              <a:buNone/>
            </a:pPr>
            <a:r>
              <a:t/>
            </a:r>
            <a:endParaRPr b="0" i="0" sz="2800" u="none" cap="none" strike="noStrike">
              <a:solidFill>
                <a:srgbClr val="000000"/>
              </a:solidFill>
              <a:latin typeface="Times New Roman"/>
              <a:ea typeface="Times New Roman"/>
              <a:cs typeface="Times New Roman"/>
              <a:sym typeface="Times New Roman"/>
            </a:endParaRPr>
          </a:p>
          <a:p>
            <a:pPr indent="0" lvl="0" marL="0" marR="0" rtl="0" algn="l">
              <a:lnSpc>
                <a:spcPct val="58928"/>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Con có thể tập thể hiện ý tưởng của mình theo một số cách như sau:</a:t>
            </a:r>
            <a:endParaRPr b="0" i="0" sz="2400" u="none" cap="none" strike="noStrike">
              <a:solidFill>
                <a:schemeClr val="lt1"/>
              </a:solidFill>
              <a:latin typeface="Times New Roman"/>
              <a:ea typeface="Times New Roman"/>
              <a:cs typeface="Times New Roman"/>
              <a:sym typeface="Times New Roman"/>
            </a:endParaRPr>
          </a:p>
          <a:p>
            <a:pPr indent="-342900" lvl="0" marL="342900" marR="0" rtl="0" algn="l">
              <a:lnSpc>
                <a:spcPct val="100000"/>
              </a:lnSpc>
              <a:spcBef>
                <a:spcPts val="0"/>
              </a:spcBef>
              <a:spcAft>
                <a:spcPts val="0"/>
              </a:spcAft>
              <a:buClr>
                <a:srgbClr val="000000"/>
              </a:buClr>
              <a:buSzPts val="1000"/>
              <a:buFont typeface="Noto Sans Symbols"/>
              <a:buChar char="★"/>
            </a:pPr>
            <a:r>
              <a:rPr b="0" i="0" lang="en-US" sz="2800" u="none" cap="none" strike="noStrike">
                <a:solidFill>
                  <a:srgbClr val="000000"/>
                </a:solidFill>
                <a:latin typeface="Times New Roman"/>
                <a:ea typeface="Times New Roman"/>
                <a:cs typeface="Times New Roman"/>
                <a:sym typeface="Times New Roman"/>
              </a:rPr>
              <a:t>Thay đổi cấu trúc câu văn</a:t>
            </a:r>
            <a:endParaRPr b="0" i="0" sz="2400" u="none" cap="none" strike="noStrike">
              <a:solidFill>
                <a:schemeClr val="lt1"/>
              </a:solidFill>
              <a:latin typeface="Times New Roman"/>
              <a:ea typeface="Times New Roman"/>
              <a:cs typeface="Times New Roman"/>
              <a:sym typeface="Times New Roman"/>
            </a:endParaRPr>
          </a:p>
          <a:p>
            <a:pPr indent="-342900" lvl="0" marL="342900" marR="0" rtl="0" algn="l">
              <a:lnSpc>
                <a:spcPct val="100000"/>
              </a:lnSpc>
              <a:spcBef>
                <a:spcPts val="0"/>
              </a:spcBef>
              <a:spcAft>
                <a:spcPts val="0"/>
              </a:spcAft>
              <a:buClr>
                <a:srgbClr val="000000"/>
              </a:buClr>
              <a:buSzPts val="1000"/>
              <a:buFont typeface="Noto Sans Symbols"/>
              <a:buChar char="★"/>
            </a:pPr>
            <a:r>
              <a:rPr b="0" i="0" lang="en-US" sz="2800" u="none" cap="none" strike="noStrike">
                <a:solidFill>
                  <a:srgbClr val="000000"/>
                </a:solidFill>
                <a:latin typeface="Times New Roman"/>
                <a:ea typeface="Times New Roman"/>
                <a:cs typeface="Times New Roman"/>
                <a:sym typeface="Times New Roman"/>
              </a:rPr>
              <a:t>Dùng từ đồng nghĩa</a:t>
            </a:r>
            <a:endParaRPr b="0" i="0" sz="2400" u="none" cap="none" strike="noStrike">
              <a:solidFill>
                <a:schemeClr val="lt1"/>
              </a:solidFill>
              <a:latin typeface="Times New Roman"/>
              <a:ea typeface="Times New Roman"/>
              <a:cs typeface="Times New Roman"/>
              <a:sym typeface="Times New Roman"/>
            </a:endParaRPr>
          </a:p>
          <a:p>
            <a:pPr indent="-342900" lvl="0" marL="342900" marR="0" rtl="0" algn="l">
              <a:lnSpc>
                <a:spcPct val="100000"/>
              </a:lnSpc>
              <a:spcBef>
                <a:spcPts val="0"/>
              </a:spcBef>
              <a:spcAft>
                <a:spcPts val="0"/>
              </a:spcAft>
              <a:buClr>
                <a:srgbClr val="000000"/>
              </a:buClr>
              <a:buSzPts val="1000"/>
              <a:buFont typeface="Noto Sans Symbols"/>
              <a:buChar char="★"/>
            </a:pPr>
            <a:r>
              <a:rPr b="0" i="0" lang="en-US" sz="2800" u="none" cap="none" strike="noStrike">
                <a:solidFill>
                  <a:srgbClr val="000000"/>
                </a:solidFill>
                <a:latin typeface="Times New Roman"/>
                <a:ea typeface="Times New Roman"/>
                <a:cs typeface="Times New Roman"/>
                <a:sym typeface="Times New Roman"/>
              </a:rPr>
              <a:t>Thay đổi dạng của câu văn</a:t>
            </a:r>
            <a:endParaRPr b="0" i="0" sz="2400" u="none" cap="none" strike="noStrike">
              <a:solidFill>
                <a:schemeClr val="lt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800"/>
              <a:buFont typeface="Arial"/>
              <a:buNone/>
            </a:pPr>
            <a:r>
              <a:rPr b="0" i="0" lang="en-US" sz="2800" u="none" cap="none" strike="noStrike">
                <a:solidFill>
                  <a:srgbClr val="000000"/>
                </a:solidFill>
                <a:latin typeface="Times New Roman"/>
                <a:ea typeface="Times New Roman"/>
                <a:cs typeface="Times New Roman"/>
                <a:sym typeface="Times New Roman"/>
              </a:rPr>
              <a:t>- Hãy tham khảo thông tin từ nhiều nguồn khác nhau</a:t>
            </a:r>
            <a:endParaRPr b="0" i="0" sz="2400" u="none" cap="none" strike="noStrike">
              <a:solidFill>
                <a:schemeClr val="lt1"/>
              </a:solidFill>
              <a:latin typeface="Times New Roman"/>
              <a:ea typeface="Times New Roman"/>
              <a:cs typeface="Times New Roman"/>
              <a:sym typeface="Times New Roma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9" name="Shape 229"/>
        <p:cNvGrpSpPr/>
        <p:nvPr/>
      </p:nvGrpSpPr>
      <p:grpSpPr>
        <a:xfrm>
          <a:off x="0" y="0"/>
          <a:ext cx="0" cy="0"/>
          <a:chOff x="0" y="0"/>
          <a:chExt cx="0" cy="0"/>
        </a:xfrm>
      </p:grpSpPr>
      <p:sp>
        <p:nvSpPr>
          <p:cNvPr id="230" name="Google Shape;230;p30"/>
          <p:cNvSpPr txBox="1"/>
          <p:nvPr>
            <p:ph idx="1" type="body"/>
          </p:nvPr>
        </p:nvSpPr>
        <p:spPr>
          <a:xfrm>
            <a:off x="1203624" y="1087025"/>
            <a:ext cx="10658400" cy="777900"/>
          </a:xfrm>
          <a:prstGeom prst="rect">
            <a:avLst/>
          </a:prstGeom>
          <a:noFill/>
          <a:ln>
            <a:noFill/>
          </a:ln>
        </p:spPr>
        <p:txBody>
          <a:bodyPr anchorCtr="0" anchor="t" bIns="45700" lIns="91425" spcFirstLastPara="1" rIns="91425" wrap="square" tIns="45700">
            <a:normAutofit/>
          </a:bodyPr>
          <a:lstStyle/>
          <a:p>
            <a:pPr indent="-342900" lvl="0" marL="457200" rtl="0" algn="ctr">
              <a:lnSpc>
                <a:spcPct val="90000"/>
              </a:lnSpc>
              <a:spcBef>
                <a:spcPts val="1200"/>
              </a:spcBef>
              <a:spcAft>
                <a:spcPts val="0"/>
              </a:spcAft>
              <a:buSzPts val="1800"/>
              <a:buChar char="▪"/>
            </a:pPr>
            <a:r>
              <a:rPr b="1" lang="en-US">
                <a:solidFill>
                  <a:srgbClr val="FF0000"/>
                </a:solidFill>
              </a:rPr>
              <a:t>T</a:t>
            </a:r>
            <a:r>
              <a:rPr b="1" lang="en-US" sz="2500">
                <a:solidFill>
                  <a:srgbClr val="FF0000"/>
                </a:solidFill>
              </a:rPr>
              <a:t>RÍCH DẪN NHƯ THẾ NÀO ĐỂ KHÔNG BỊ COI LÀ ĐẠO VĂN?</a:t>
            </a:r>
            <a:endParaRPr b="1" sz="2500">
              <a:solidFill>
                <a:srgbClr val="FF0000"/>
              </a:solidFill>
            </a:endParaRPr>
          </a:p>
        </p:txBody>
      </p:sp>
      <p:sp>
        <p:nvSpPr>
          <p:cNvPr id="231" name="Google Shape;231;p30"/>
          <p:cNvSpPr/>
          <p:nvPr/>
        </p:nvSpPr>
        <p:spPr>
          <a:xfrm>
            <a:off x="2951970" y="2230013"/>
            <a:ext cx="6712094" cy="830997"/>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US" sz="2400" u="sng" cap="none" strike="noStrike">
                <a:solidFill>
                  <a:srgbClr val="000000"/>
                </a:solidFill>
                <a:latin typeface="Arial"/>
                <a:ea typeface="Arial"/>
                <a:cs typeface="Arial"/>
                <a:sym typeface="Arial"/>
                <a:hlinkClick r:id="rId3">
                  <a:extLst>
                    <a:ext uri="{A12FA001-AC4F-418D-AE19-62706E023703}">
                      <ahyp:hlinkClr val="tx"/>
                    </a:ext>
                  </a:extLst>
                </a:hlinkClick>
              </a:rPr>
              <a:t>https://www.youtube.com/watch?v=f_7iyGlFpX0</a:t>
            </a:r>
            <a:endParaRPr b="0" i="0" sz="2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0" i="0" sz="2400" u="none" cap="none" strike="noStrike">
              <a:solidFill>
                <a:srgbClr val="000000"/>
              </a:solidFill>
              <a:latin typeface="Arial"/>
              <a:ea typeface="Arial"/>
              <a:cs typeface="Arial"/>
              <a:sym typeface="Arial"/>
            </a:endParaRPr>
          </a:p>
        </p:txBody>
      </p:sp>
      <p:pic>
        <p:nvPicPr>
          <p:cNvPr id="232" name="Google Shape;232;p30"/>
          <p:cNvPicPr preferRelativeResize="0"/>
          <p:nvPr/>
        </p:nvPicPr>
        <p:blipFill>
          <a:blip r:embed="rId4">
            <a:alphaModFix/>
          </a:blip>
          <a:stretch>
            <a:fillRect/>
          </a:stretch>
        </p:blipFill>
        <p:spPr>
          <a:xfrm>
            <a:off x="2582025" y="1944732"/>
            <a:ext cx="7257250" cy="31953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b184102cdd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Arial"/>
              <a:buNone/>
            </a:pPr>
            <a:r>
              <a:rPr lang="en-US" sz="4000">
                <a:solidFill>
                  <a:srgbClr val="099BDD"/>
                </a:solidFill>
                <a:latin typeface="Arial"/>
                <a:ea typeface="Arial"/>
                <a:cs typeface="Arial"/>
                <a:sym typeface="Arial"/>
              </a:rPr>
              <a:t>CUỘC SỐNG TRỰC TUYẾN</a:t>
            </a:r>
            <a:endParaRPr sz="4000">
              <a:latin typeface="Arial"/>
              <a:ea typeface="Arial"/>
              <a:cs typeface="Arial"/>
              <a:sym typeface="Arial"/>
            </a:endParaRPr>
          </a:p>
        </p:txBody>
      </p:sp>
      <p:sp>
        <p:nvSpPr>
          <p:cNvPr id="145" name="Google Shape;145;g2b184102cdd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Arial"/>
                <a:ea typeface="Arial"/>
                <a:cs typeface="Arial"/>
                <a:sym typeface="Arial"/>
              </a:rPr>
              <a:t>CHỦ ĐỀ B. CÔNG DÂN SỐ</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Arial"/>
              <a:buNone/>
            </a:pPr>
            <a:r>
              <a:rPr lang="en-US" sz="4000">
                <a:latin typeface="Arial"/>
                <a:ea typeface="Arial"/>
                <a:cs typeface="Arial"/>
                <a:sym typeface="Arial"/>
              </a:rPr>
              <a:t>CHỦ ĐỀ B. CÔNG DÂN SỐ</a:t>
            </a:r>
            <a:endParaRPr/>
          </a:p>
        </p:txBody>
      </p:sp>
      <p:sp>
        <p:nvSpPr>
          <p:cNvPr id="151" name="Google Shape;151;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Arial"/>
                <a:ea typeface="Arial"/>
                <a:cs typeface="Arial"/>
                <a:sym typeface="Arial"/>
              </a:rPr>
              <a:t>Bài 1. Tớ cần chú ý những gì khi “online”.</a:t>
            </a:r>
            <a:endParaRPr/>
          </a:p>
          <a:p>
            <a:pPr indent="0" lvl="0" marL="0" rtl="0" algn="l">
              <a:lnSpc>
                <a:spcPct val="90000"/>
              </a:lnSpc>
              <a:spcBef>
                <a:spcPts val="1400"/>
              </a:spcBef>
              <a:spcAft>
                <a:spcPts val="0"/>
              </a:spcAft>
              <a:buSzPts val="3000"/>
              <a:buNone/>
            </a:pPr>
            <a:r>
              <a:rPr lang="en-US" sz="3000">
                <a:latin typeface="Arial"/>
                <a:ea typeface="Arial"/>
                <a:cs typeface="Arial"/>
                <a:sym typeface="Arial"/>
              </a:rPr>
              <a:t>Bài 2. Tớ tự khám phá thế giới.</a:t>
            </a:r>
            <a:endParaRPr sz="3000">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3"/>
          <p:cNvSpPr txBox="1"/>
          <p:nvPr>
            <p:ph type="title"/>
          </p:nvPr>
        </p:nvSpPr>
        <p:spPr>
          <a:xfrm>
            <a:off x="173831" y="2104466"/>
            <a:ext cx="11844300" cy="1746300"/>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00FF00"/>
                </a:solidFill>
              </a:rPr>
              <a:t>TUẦN 20: SỞ HỮU TRÍ TUỆ, BẢN QUYỀN</a:t>
            </a:r>
            <a:endParaRPr b="1" sz="4000">
              <a:solidFill>
                <a:srgbClr val="00FF00"/>
              </a:solidFill>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p5"/>
          <p:cNvSpPr txBox="1"/>
          <p:nvPr/>
        </p:nvSpPr>
        <p:spPr>
          <a:xfrm>
            <a:off x="526164" y="757080"/>
            <a:ext cx="9784733" cy="616285"/>
          </a:xfrm>
          <a:prstGeom prst="rect">
            <a:avLst/>
          </a:prstGeom>
          <a:noFill/>
          <a:ln>
            <a:noFill/>
          </a:ln>
        </p:spPr>
        <p:txBody>
          <a:bodyPr anchorCtr="0" anchor="t" bIns="45700" lIns="91425" spcFirstLastPara="1" rIns="91425" wrap="square" tIns="45700">
            <a:normAutofit fontScale="92500"/>
          </a:bodyPr>
          <a:lstStyle/>
          <a:p>
            <a:pPr indent="-182880" lvl="0" marL="182880" marR="0" rtl="0" algn="l">
              <a:lnSpc>
                <a:spcPct val="90000"/>
              </a:lnSpc>
              <a:spcBef>
                <a:spcPts val="0"/>
              </a:spcBef>
              <a:spcAft>
                <a:spcPts val="0"/>
              </a:spcAft>
              <a:buClr>
                <a:srgbClr val="FFFFFF"/>
              </a:buClr>
              <a:buSzPct val="100000"/>
              <a:buFont typeface="Noto Sans Symbols"/>
              <a:buChar char="▪"/>
            </a:pPr>
            <a:r>
              <a:rPr b="1" i="0" lang="en-US" sz="2800" u="none" cap="none" strike="noStrike">
                <a:solidFill>
                  <a:srgbClr val="FF0000"/>
                </a:solidFill>
                <a:latin typeface="Times New Roman"/>
                <a:ea typeface="Times New Roman"/>
                <a:cs typeface="Times New Roman"/>
                <a:sym typeface="Times New Roman"/>
              </a:rPr>
              <a:t>Những vấn đề liên  quan đến luật pháp và đạo đức khi trực tuyến</a:t>
            </a:r>
            <a:endParaRPr b="0" i="0" sz="4400" u="none" cap="none" strike="noStrike">
              <a:solidFill>
                <a:srgbClr val="FF0000"/>
              </a:solidFill>
              <a:latin typeface="Arial"/>
              <a:ea typeface="Arial"/>
              <a:cs typeface="Arial"/>
              <a:sym typeface="Arial"/>
            </a:endParaRPr>
          </a:p>
        </p:txBody>
      </p:sp>
      <p:pic>
        <p:nvPicPr>
          <p:cNvPr id="163" name="Google Shape;163;p5"/>
          <p:cNvPicPr preferRelativeResize="0"/>
          <p:nvPr/>
        </p:nvPicPr>
        <p:blipFill rotWithShape="1">
          <a:blip r:embed="rId3">
            <a:alphaModFix/>
          </a:blip>
          <a:srcRect b="0" l="0" r="0" t="0"/>
          <a:stretch/>
        </p:blipFill>
        <p:spPr>
          <a:xfrm>
            <a:off x="3508493" y="5394795"/>
            <a:ext cx="2424547" cy="1102671"/>
          </a:xfrm>
          <a:prstGeom prst="rect">
            <a:avLst/>
          </a:prstGeom>
          <a:noFill/>
          <a:ln>
            <a:noFill/>
          </a:ln>
        </p:spPr>
      </p:pic>
      <p:pic>
        <p:nvPicPr>
          <p:cNvPr id="164" name="Google Shape;164;p5"/>
          <p:cNvPicPr preferRelativeResize="0"/>
          <p:nvPr/>
        </p:nvPicPr>
        <p:blipFill rotWithShape="1">
          <a:blip r:embed="rId4">
            <a:alphaModFix/>
          </a:blip>
          <a:srcRect b="20701" l="19512" r="16412" t="13859"/>
          <a:stretch/>
        </p:blipFill>
        <p:spPr>
          <a:xfrm>
            <a:off x="6100711" y="5710402"/>
            <a:ext cx="2184305" cy="1042509"/>
          </a:xfrm>
          <a:prstGeom prst="rect">
            <a:avLst/>
          </a:prstGeom>
          <a:noFill/>
          <a:ln>
            <a:noFill/>
          </a:ln>
        </p:spPr>
      </p:pic>
      <p:pic>
        <p:nvPicPr>
          <p:cNvPr id="165" name="Google Shape;165;p5"/>
          <p:cNvPicPr preferRelativeResize="0"/>
          <p:nvPr/>
        </p:nvPicPr>
        <p:blipFill rotWithShape="1">
          <a:blip r:embed="rId5">
            <a:alphaModFix/>
          </a:blip>
          <a:srcRect b="0" l="0" r="0" t="0"/>
          <a:stretch/>
        </p:blipFill>
        <p:spPr>
          <a:xfrm>
            <a:off x="8051117" y="5121695"/>
            <a:ext cx="1863225" cy="824436"/>
          </a:xfrm>
          <a:prstGeom prst="rect">
            <a:avLst/>
          </a:prstGeom>
          <a:noFill/>
          <a:ln>
            <a:noFill/>
          </a:ln>
        </p:spPr>
      </p:pic>
      <p:sp>
        <p:nvSpPr>
          <p:cNvPr id="166" name="Google Shape;166;p5"/>
          <p:cNvSpPr txBox="1"/>
          <p:nvPr/>
        </p:nvSpPr>
        <p:spPr>
          <a:xfrm>
            <a:off x="526164" y="1225689"/>
            <a:ext cx="11462700" cy="5756700"/>
          </a:xfrm>
          <a:prstGeom prst="rect">
            <a:avLst/>
          </a:prstGeom>
          <a:solidFill>
            <a:srgbClr val="F2F2F2"/>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300"/>
              <a:buFont typeface="Arial"/>
              <a:buNone/>
            </a:pPr>
            <a:r>
              <a:rPr b="0" i="0" lang="en-US" sz="2300" u="none" cap="none" strike="noStrike">
                <a:solidFill>
                  <a:schemeClr val="dk1"/>
                </a:solidFill>
                <a:latin typeface="Arial"/>
                <a:ea typeface="Arial"/>
                <a:cs typeface="Arial"/>
                <a:sym typeface="Arial"/>
              </a:rPr>
              <a:t>Việc đưa thông tin lên Internet ngày càng trở nên dễ dàng hơn, với cảm giác </a:t>
            </a:r>
            <a:r>
              <a:rPr b="1" i="0" lang="en-US" sz="2300" u="none" cap="none" strike="noStrike">
                <a:solidFill>
                  <a:srgbClr val="005DBA"/>
                </a:solidFill>
                <a:latin typeface="Arial"/>
                <a:ea typeface="Arial"/>
                <a:cs typeface="Arial"/>
                <a:sym typeface="Arial"/>
              </a:rPr>
              <a:t>được ẩn danh </a:t>
            </a:r>
            <a:r>
              <a:rPr b="0" i="0" lang="en-US" sz="2300" u="none" cap="none" strike="noStrike">
                <a:solidFill>
                  <a:schemeClr val="dk1"/>
                </a:solidFill>
                <a:latin typeface="Arial"/>
                <a:ea typeface="Arial"/>
                <a:cs typeface="Arial"/>
                <a:sym typeface="Arial"/>
              </a:rPr>
              <a:t>làm cho nhiều người thực hiện những điều khi họ trực tuyến mà có thể họ sẽ không làm khi không trực tuyến hoặc dễ dàng bỏ qua các vấn đề liên quan đến </a:t>
            </a:r>
            <a:r>
              <a:rPr b="1" i="0" lang="en-US" sz="2300" u="none" cap="none" strike="noStrike">
                <a:solidFill>
                  <a:srgbClr val="005DBA"/>
                </a:solidFill>
                <a:latin typeface="Arial"/>
                <a:ea typeface="Arial"/>
                <a:cs typeface="Arial"/>
                <a:sym typeface="Arial"/>
              </a:rPr>
              <a:t>quyền tác giả hoặc các vấn đề riêng tư</a:t>
            </a:r>
            <a:endParaRPr b="0" i="0" sz="1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rPr b="0" i="0" lang="en-US" sz="2300" u="none" cap="none" strike="noStrike">
                <a:solidFill>
                  <a:schemeClr val="dk1"/>
                </a:solidFill>
                <a:latin typeface="Arial"/>
                <a:ea typeface="Arial"/>
                <a:cs typeface="Arial"/>
                <a:sym typeface="Arial"/>
              </a:rPr>
              <a:t>Tuy nhiên, việc nhận thức rằng họ đang ẩn danh không thể bào chữa </a:t>
            </a:r>
            <a:r>
              <a:rPr b="1" i="0" lang="en-US" sz="2300" u="none" cap="none" strike="noStrike">
                <a:solidFill>
                  <a:srgbClr val="005DBA"/>
                </a:solidFill>
                <a:latin typeface="Arial"/>
                <a:ea typeface="Arial"/>
                <a:cs typeface="Arial"/>
                <a:sym typeface="Arial"/>
              </a:rPr>
              <a:t>cho trách nhiệm đối với hành vi trực tuyến như: chỉnh sửa thông tin hoặc giao tiếp với những người khác trên trang web, nhật ký cá nhân trực tuyến, các trang từ điển mở (wiki) hoặc các phòng trò chuyện trực tuyến</a:t>
            </a:r>
            <a:r>
              <a:rPr b="0" i="0" lang="en-US" sz="2300" u="none" cap="none" strike="noStrike">
                <a:solidFill>
                  <a:schemeClr val="dk1"/>
                </a:solidFill>
                <a:latin typeface="Arial"/>
                <a:ea typeface="Arial"/>
                <a:cs typeface="Arial"/>
                <a:sym typeface="Arial"/>
              </a:rPr>
              <a:t>. Tự bảo vệ mình và luyện tập cách ứng xử, ý thức được sự tôn trọng đến những vấn đề liên quan đến bản quyền, riêng tư giống như khi đang giao tiếp trực tiếp.</a:t>
            </a:r>
            <a:endParaRPr b="0" i="0" sz="13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2300"/>
              <a:buFont typeface="Arial"/>
              <a:buNone/>
            </a:pPr>
            <a:r>
              <a:rPr b="1" i="0" lang="en-US" sz="2300" u="none" cap="none" strike="noStrike">
                <a:solidFill>
                  <a:srgbClr val="005DBA"/>
                </a:solidFill>
                <a:latin typeface="Arial"/>
                <a:ea typeface="Arial"/>
                <a:cs typeface="Arial"/>
                <a:sym typeface="Arial"/>
              </a:rPr>
              <a:t>Thông tin trên Internet là hoàn toàn miễn phí để đọc, nghe giải trí</a:t>
            </a:r>
            <a:r>
              <a:rPr b="0" i="0" lang="en-US" sz="2300" u="none" cap="none" strike="noStrike">
                <a:solidFill>
                  <a:schemeClr val="dk1"/>
                </a:solidFill>
                <a:latin typeface="Arial"/>
                <a:ea typeface="Arial"/>
                <a:cs typeface="Arial"/>
                <a:sym typeface="Arial"/>
              </a:rPr>
              <a:t>. Mọi người tạo ra các trang web với rất nhiều lý do: quảng cáo, đào tạo, giải trí, thách thức trí tuệ…Mặc dù các thông tin hiện hữu trên trang web giúp dễ dàng truy cập miễn phí nhưng </a:t>
            </a:r>
            <a:r>
              <a:rPr b="1" i="0" lang="en-US" sz="2300" u="none" cap="none" strike="noStrike">
                <a:solidFill>
                  <a:srgbClr val="005DBA"/>
                </a:solidFill>
                <a:latin typeface="Arial"/>
                <a:ea typeface="Arial"/>
                <a:cs typeface="Arial"/>
                <a:sym typeface="Arial"/>
              </a:rPr>
              <a:t>không ngầm định rằng các thông tin đó hoàn toàn miễn phí khi sao chép, sử dụng, phân phối hoặc biểu diễn giống như chính mình là người tạo ra các thông tin đó.</a:t>
            </a:r>
            <a:endParaRPr b="0" i="0" sz="1300" u="none" cap="none" strike="noStrike">
              <a:solidFill>
                <a:srgbClr val="000000"/>
              </a:solidFill>
              <a:latin typeface="Arial"/>
              <a:ea typeface="Arial"/>
              <a:cs typeface="Arial"/>
              <a:sym typeface="Arial"/>
            </a:endParaRPr>
          </a:p>
        </p:txBody>
      </p:sp>
    </p:spTree>
  </p:cSld>
  <p:clrMapOvr>
    <a:masterClrMapping/>
  </p:clrMapOvr>
  <mc:AlternateContent>
    <mc:Choice Requires="p14">
      <p:transition spd="slow" p14:dur="1400">
        <p14:ripple/>
      </p:transition>
    </mc:Choice>
    <mc:Fallback>
      <p:transition spd="med">
        <p:fade/>
      </p:transition>
    </mc:Fallback>
  </mc:AlternateContent>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0" name="Shape 170"/>
        <p:cNvGrpSpPr/>
        <p:nvPr/>
      </p:nvGrpSpPr>
      <p:grpSpPr>
        <a:xfrm>
          <a:off x="0" y="0"/>
          <a:ext cx="0" cy="0"/>
          <a:chOff x="0" y="0"/>
          <a:chExt cx="0" cy="0"/>
        </a:xfrm>
      </p:grpSpPr>
      <p:sp>
        <p:nvSpPr>
          <p:cNvPr id="171" name="Google Shape;171;p6"/>
          <p:cNvSpPr txBox="1"/>
          <p:nvPr/>
        </p:nvSpPr>
        <p:spPr>
          <a:xfrm>
            <a:off x="259080" y="733197"/>
            <a:ext cx="11450320" cy="64633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1" i="0" lang="en-US" sz="3600" u="none" cap="none" strike="noStrike">
                <a:solidFill>
                  <a:srgbClr val="FF0000"/>
                </a:solidFill>
                <a:latin typeface="Times New Roman"/>
                <a:ea typeface="Times New Roman"/>
                <a:cs typeface="Times New Roman"/>
                <a:sym typeface="Times New Roman"/>
              </a:rPr>
              <a:t>Các khái niệm</a:t>
            </a:r>
            <a:endParaRPr b="1" i="0" sz="3600" u="none" cap="none" strike="noStrike">
              <a:solidFill>
                <a:srgbClr val="FF0000"/>
              </a:solidFill>
              <a:latin typeface="Times New Roman"/>
              <a:ea typeface="Times New Roman"/>
              <a:cs typeface="Times New Roman"/>
              <a:sym typeface="Times New Roman"/>
            </a:endParaRPr>
          </a:p>
        </p:txBody>
      </p:sp>
      <p:sp>
        <p:nvSpPr>
          <p:cNvPr id="172" name="Google Shape;172;p6"/>
          <p:cNvSpPr txBox="1"/>
          <p:nvPr/>
        </p:nvSpPr>
        <p:spPr>
          <a:xfrm>
            <a:off x="568960" y="1582728"/>
            <a:ext cx="10851000" cy="3971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800"/>
              <a:buFont typeface="Arial"/>
              <a:buNone/>
            </a:pPr>
            <a:r>
              <a:rPr b="1" i="0" lang="en-US" sz="2800" u="none" cap="none" strike="noStrike">
                <a:solidFill>
                  <a:srgbClr val="000000"/>
                </a:solidFill>
                <a:latin typeface="Times New Roman"/>
                <a:ea typeface="Times New Roman"/>
                <a:cs typeface="Times New Roman"/>
                <a:sym typeface="Times New Roman"/>
              </a:rPr>
              <a:t>a. Sở hữu trí tuệ là gì?</a:t>
            </a:r>
            <a:endParaRPr b="0" i="0" sz="2400" u="none" cap="none" strike="noStrike">
              <a:solidFill>
                <a:schemeClr val="lt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rgbClr val="000000"/>
              </a:buClr>
              <a:buSzPts val="2800"/>
              <a:buFont typeface="Times New Roman"/>
              <a:buChar char="●"/>
            </a:pPr>
            <a:r>
              <a:rPr b="0" i="0" lang="en-US" sz="2800" u="none" cap="none" strike="noStrike">
                <a:solidFill>
                  <a:srgbClr val="000000"/>
                </a:solidFill>
                <a:latin typeface="Times New Roman"/>
                <a:ea typeface="Times New Roman"/>
                <a:cs typeface="Times New Roman"/>
                <a:sym typeface="Times New Roman"/>
              </a:rPr>
              <a:t>Những sản phẩm sáng tạo bởi bộ óc con người được coi là những tài sản trí tuệ. </a:t>
            </a:r>
            <a:endParaRPr b="0" i="0" sz="2400" u="none" cap="none" strike="noStrike">
              <a:solidFill>
                <a:schemeClr val="lt1"/>
              </a:solidFill>
              <a:latin typeface="Times New Roman"/>
              <a:ea typeface="Times New Roman"/>
              <a:cs typeface="Times New Roman"/>
              <a:sym typeface="Times New Roman"/>
            </a:endParaRPr>
          </a:p>
          <a:p>
            <a:pPr indent="-406400" lvl="0" marL="457200" marR="0" rtl="0" algn="l">
              <a:lnSpc>
                <a:spcPct val="100000"/>
              </a:lnSpc>
              <a:spcBef>
                <a:spcPts val="0"/>
              </a:spcBef>
              <a:spcAft>
                <a:spcPts val="0"/>
              </a:spcAft>
              <a:buClr>
                <a:srgbClr val="000000"/>
              </a:buClr>
              <a:buSzPts val="2800"/>
              <a:buFont typeface="Times New Roman"/>
              <a:buChar char="●"/>
            </a:pPr>
            <a:r>
              <a:rPr b="0" i="0" lang="en-US" sz="2800" u="none" cap="none" strike="noStrike">
                <a:solidFill>
                  <a:srgbClr val="000000"/>
                </a:solidFill>
                <a:latin typeface="Times New Roman"/>
                <a:ea typeface="Times New Roman"/>
                <a:cs typeface="Times New Roman"/>
                <a:sym typeface="Times New Roman"/>
              </a:rPr>
              <a:t>Bất kỳ sản phẩm hoặc sáng tạo nào được tạo ra đều được coi là sở hữu trí tuệ của cá nhân hoặc tổ chức tạo ra nó. Về bản chất, bất kỳ thứ gì được tạo ra bởi cá nhân hoặc nhóm đều được coi là sở hữu của cá nhân hay nhóm đó, bất cứ thứ gì được tạo ra bởi cá nhân hoặc tổ chức dưới dạng hợp đồng với tổ chức thuộc quyền sở hữu của tổ chức khi họ chi trả “phí dịch vụ”.</a:t>
            </a:r>
            <a:endParaRPr b="0" i="0" sz="2400" u="none" cap="none" strike="noStrike">
              <a:solidFill>
                <a:schemeClr val="lt1"/>
              </a:solidFill>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6" name="Shape 176"/>
        <p:cNvGrpSpPr/>
        <p:nvPr/>
      </p:nvGrpSpPr>
      <p:grpSpPr>
        <a:xfrm>
          <a:off x="0" y="0"/>
          <a:ext cx="0" cy="0"/>
          <a:chOff x="0" y="0"/>
          <a:chExt cx="0" cy="0"/>
        </a:xfrm>
      </p:grpSpPr>
      <p:sp>
        <p:nvSpPr>
          <p:cNvPr id="177" name="Google Shape;177;p7"/>
          <p:cNvSpPr txBox="1"/>
          <p:nvPr/>
        </p:nvSpPr>
        <p:spPr>
          <a:xfrm>
            <a:off x="259080" y="733197"/>
            <a:ext cx="11450320" cy="646331"/>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3600"/>
              <a:buFont typeface="Arial"/>
              <a:buNone/>
            </a:pPr>
            <a:r>
              <a:rPr b="1" i="0" lang="en-US" sz="3600" u="none" cap="none" strike="noStrike">
                <a:solidFill>
                  <a:srgbClr val="FF0000"/>
                </a:solidFill>
                <a:latin typeface="Times New Roman"/>
                <a:ea typeface="Times New Roman"/>
                <a:cs typeface="Times New Roman"/>
                <a:sym typeface="Times New Roman"/>
              </a:rPr>
              <a:t>Các khái niệm</a:t>
            </a:r>
            <a:endParaRPr b="1" i="0" sz="3600" u="none" cap="none" strike="noStrike">
              <a:solidFill>
                <a:srgbClr val="FF0000"/>
              </a:solidFill>
              <a:latin typeface="Times New Roman"/>
              <a:ea typeface="Times New Roman"/>
              <a:cs typeface="Times New Roman"/>
              <a:sym typeface="Times New Roman"/>
            </a:endParaRPr>
          </a:p>
        </p:txBody>
      </p:sp>
      <p:sp>
        <p:nvSpPr>
          <p:cNvPr id="178" name="Google Shape;178;p7"/>
          <p:cNvSpPr txBox="1"/>
          <p:nvPr/>
        </p:nvSpPr>
        <p:spPr>
          <a:xfrm>
            <a:off x="558800" y="1351508"/>
            <a:ext cx="10850880" cy="415498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2400"/>
              <a:buFont typeface="Arial"/>
              <a:buNone/>
            </a:pPr>
            <a:r>
              <a:rPr b="1" i="0" lang="en-US" sz="2400" u="none" cap="none" strike="noStrike">
                <a:solidFill>
                  <a:schemeClr val="dk1"/>
                </a:solidFill>
                <a:latin typeface="Times New Roman"/>
                <a:ea typeface="Times New Roman"/>
                <a:cs typeface="Times New Roman"/>
                <a:sym typeface="Times New Roman"/>
              </a:rPr>
              <a:t>b. Bản quyền là gì</a:t>
            </a:r>
            <a:endParaRPr b="0" i="0" sz="2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Times New Roman"/>
                <a:ea typeface="Times New Roman"/>
                <a:cs typeface="Times New Roman"/>
                <a:sym typeface="Times New Roman"/>
              </a:rPr>
              <a:t>- Bản quyền là luật cho phép chủ thể sở hữu tài sản trí tuệ của mình. </a:t>
            </a:r>
            <a:endParaRPr b="0" i="0" sz="2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Times New Roman"/>
                <a:ea typeface="Times New Roman"/>
                <a:cs typeface="Times New Roman"/>
                <a:sym typeface="Times New Roman"/>
              </a:rPr>
              <a:t>- Bản quyền nhằm chỉ đến sự bảo vệ bất kì tài liệu nào đã xuất bản hay chưa xuất bản được tạo bởi cá nhân hay tổ chức. Những tài liệu này có thể là sách, âm nhạc, video, bài luận, sách trắng, hình ảnh, chương trình phần mềm, trang web…</a:t>
            </a:r>
            <a:endParaRPr b="0" i="0" sz="2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Times New Roman"/>
                <a:ea typeface="Times New Roman"/>
                <a:cs typeface="Times New Roman"/>
                <a:sym typeface="Times New Roman"/>
              </a:rPr>
              <a:t>- Quyền tác giả cũng cung cấp cho chủ sở hữu quyền được bán, cho thuê hoặc yêu cầu bồi thường với kết quả công việc của họ</a:t>
            </a:r>
            <a:endParaRPr b="0" i="0" sz="2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Times New Roman"/>
                <a:ea typeface="Times New Roman"/>
                <a:cs typeface="Times New Roman"/>
                <a:sym typeface="Times New Roman"/>
              </a:rPr>
              <a:t>- Đăng kí bản quyền: ngay khi sản phẩm đã hình thành nên dạng sản phẩm nó đã được bảo vệ bởi quyền tác giả</a:t>
            </a:r>
            <a:endParaRPr b="0" i="0" sz="2400" u="none" cap="none" strike="noStrike">
              <a:solidFill>
                <a:schemeClr val="dk1"/>
              </a:solidFill>
              <a:latin typeface="Times New Roman"/>
              <a:ea typeface="Times New Roman"/>
              <a:cs typeface="Times New Roman"/>
              <a:sym typeface="Times New Roman"/>
            </a:endParaRPr>
          </a:p>
          <a:p>
            <a:pPr indent="0" lvl="0" marL="0" marR="0" rtl="0" algn="l">
              <a:lnSpc>
                <a:spcPct val="100000"/>
              </a:lnSpc>
              <a:spcBef>
                <a:spcPts val="0"/>
              </a:spcBef>
              <a:spcAft>
                <a:spcPts val="0"/>
              </a:spcAft>
              <a:buClr>
                <a:srgbClr val="000000"/>
              </a:buClr>
              <a:buSzPts val="2400"/>
              <a:buFont typeface="Arial"/>
              <a:buNone/>
            </a:pPr>
            <a:r>
              <a:rPr b="0" i="0" lang="en-US" sz="2400" u="none" cap="none" strike="noStrike">
                <a:solidFill>
                  <a:schemeClr val="dk1"/>
                </a:solidFill>
                <a:latin typeface="Times New Roman"/>
                <a:ea typeface="Times New Roman"/>
                <a:cs typeface="Times New Roman"/>
                <a:sym typeface="Times New Roman"/>
              </a:rPr>
              <a:t>Kí hiệu bản quyền ©</a:t>
            </a:r>
            <a:endParaRPr b="0" i="0" sz="14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400"/>
              <a:buFont typeface="Arial"/>
              <a:buNone/>
            </a:pPr>
            <a:r>
              <a:rPr b="1" i="0" lang="en-US" sz="2400" u="none" cap="none" strike="noStrike">
                <a:solidFill>
                  <a:srgbClr val="005DBA"/>
                </a:solidFill>
                <a:latin typeface="Times New Roman"/>
                <a:ea typeface="Times New Roman"/>
                <a:cs typeface="Times New Roman"/>
                <a:sym typeface="Times New Roman"/>
              </a:rPr>
              <a:t>Ví dụ: Copyright © 2012 Andrew Mc Sweeney</a:t>
            </a:r>
            <a:endParaRPr b="1" i="0" sz="2400" u="none" cap="none" strike="noStrike">
              <a:solidFill>
                <a:srgbClr val="005DBA"/>
              </a:solidFill>
              <a:latin typeface="Times New Roman"/>
              <a:ea typeface="Times New Roman"/>
              <a:cs typeface="Times New Roman"/>
              <a:sym typeface="Times New Roman"/>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2" name="Shape 182"/>
        <p:cNvGrpSpPr/>
        <p:nvPr/>
      </p:nvGrpSpPr>
      <p:grpSpPr>
        <a:xfrm>
          <a:off x="0" y="0"/>
          <a:ext cx="0" cy="0"/>
          <a:chOff x="0" y="0"/>
          <a:chExt cx="0" cy="0"/>
        </a:xfrm>
      </p:grpSpPr>
      <p:sp>
        <p:nvSpPr>
          <p:cNvPr id="183" name="Google Shape;183;p8"/>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15000"/>
              </a:lnSpc>
              <a:spcBef>
                <a:spcPts val="0"/>
              </a:spcBef>
              <a:spcAft>
                <a:spcPts val="0"/>
              </a:spcAft>
              <a:buClr>
                <a:srgbClr val="FFFFFF"/>
              </a:buClr>
              <a:buSzPts val="3200"/>
              <a:buNone/>
            </a:pPr>
            <a:r>
              <a:rPr b="1" lang="en-US" sz="3200">
                <a:latin typeface="Times New Roman"/>
                <a:ea typeface="Times New Roman"/>
                <a:cs typeface="Times New Roman"/>
                <a:sym typeface="Times New Roman"/>
              </a:rPr>
              <a:t>BÀI 1. TỚ CẦN CHÚ Ý NHỮNG GÌ KHI ONLINE</a:t>
            </a:r>
            <a:br>
              <a:rPr lang="en-US" sz="1800">
                <a:latin typeface="Calibri"/>
                <a:ea typeface="Calibri"/>
                <a:cs typeface="Calibri"/>
                <a:sym typeface="Calibri"/>
              </a:rPr>
            </a:br>
            <a:r>
              <a:rPr b="1" lang="en-US" sz="3200">
                <a:solidFill>
                  <a:srgbClr val="00FF00"/>
                </a:solidFill>
              </a:rPr>
              <a:t>TUẦN 20: SỞ HỮU TRÍ TUỆ, BẢN QUYỀN (TIẾT 2)</a:t>
            </a:r>
            <a:endParaRPr b="1" sz="4000">
              <a:solidFill>
                <a:srgbClr val="00FF00"/>
              </a:solidFill>
            </a:endParaRPr>
          </a:p>
        </p:txBody>
      </p:sp>
    </p:spTree>
  </p:cSld>
  <p:clrMapOvr>
    <a:masterClrMapping/>
  </p:clrMapOvr>
  <p:transition spd="slow" p14:dur="1500">
    <p:split orient="ver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9"/>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Arial"/>
              <a:buNone/>
            </a:pPr>
            <a:r>
              <a:rPr b="1" i="0" lang="en-US" sz="3200" u="none" cap="none" strike="noStrike">
                <a:solidFill>
                  <a:srgbClr val="000000"/>
                </a:solidFill>
                <a:latin typeface="Arial"/>
                <a:ea typeface="Arial"/>
                <a:cs typeface="Arial"/>
                <a:sym typeface="Arial"/>
              </a:rPr>
              <a:t>ÔN TẬP KIẾN THỨC CŨ</a:t>
            </a:r>
            <a:endParaRPr b="0" i="0" sz="1400" u="none" cap="none" strike="noStrike">
              <a:solidFill>
                <a:srgbClr val="000000"/>
              </a:solidFill>
              <a:latin typeface="Arial"/>
              <a:ea typeface="Arial"/>
              <a:cs typeface="Arial"/>
              <a:sym typeface="Arial"/>
            </a:endParaRPr>
          </a:p>
        </p:txBody>
      </p:sp>
      <p:pic>
        <p:nvPicPr>
          <p:cNvPr descr="Kiểm tra bài cũ Pick a name trong ClassPoint | Tinh hoa Công ..." id="189" name="Google Shape;189;p9"/>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90" name="Google Shape;190;p9"/>
          <p:cNvGraphicFramePr/>
          <p:nvPr/>
        </p:nvGraphicFramePr>
        <p:xfrm>
          <a:off x="1344930" y="1932810"/>
          <a:ext cx="3000000" cy="3000000"/>
        </p:xfrm>
        <a:graphic>
          <a:graphicData uri="http://schemas.openxmlformats.org/drawingml/2006/table">
            <a:tbl>
              <a:tblPr>
                <a:noFill/>
                <a:tableStyleId>{893BE87E-9F13-4456-AD75-CBD05C3556E5}</a:tableStyleId>
              </a:tblPr>
              <a:tblGrid>
                <a:gridCol w="9867900"/>
              </a:tblGrid>
              <a:tr h="1232025">
                <a:tc>
                  <a:txBody>
                    <a:bodyPr/>
                    <a:lstStyle/>
                    <a:p>
                      <a:pPr indent="0" lvl="0" marL="0" marR="0" rtl="0" algn="l">
                        <a:lnSpc>
                          <a:spcPct val="107000"/>
                        </a:lnSpc>
                        <a:spcBef>
                          <a:spcPts val="0"/>
                        </a:spcBef>
                        <a:spcAft>
                          <a:spcPts val="0"/>
                        </a:spcAft>
                        <a:buClr>
                          <a:srgbClr val="000000"/>
                        </a:buClr>
                        <a:buSzPts val="3600"/>
                        <a:buFont typeface="Arial"/>
                        <a:buNone/>
                      </a:pPr>
                      <a:r>
                        <a:rPr lang="en-US" sz="3600" u="none" cap="none" strike="noStrike"/>
                        <a:t>1. Thế nào là sở hữu trí tuệ?</a:t>
                      </a:r>
                      <a:endParaRPr sz="1400" u="none" cap="none" strike="noStrike"/>
                    </a:p>
                    <a:p>
                      <a:pPr indent="0" lvl="0" marL="0" marR="0" rtl="0" algn="l">
                        <a:lnSpc>
                          <a:spcPct val="107000"/>
                        </a:lnSpc>
                        <a:spcBef>
                          <a:spcPts val="0"/>
                        </a:spcBef>
                        <a:spcAft>
                          <a:spcPts val="0"/>
                        </a:spcAft>
                        <a:buClr>
                          <a:srgbClr val="000000"/>
                        </a:buClr>
                        <a:buSzPts val="3600"/>
                        <a:buFont typeface="Arial"/>
                        <a:buNone/>
                      </a:pPr>
                      <a:r>
                        <a:rPr lang="en-US" sz="3600" u="none" cap="none" strike="noStrike"/>
                        <a:t>2. Bản quyền là gì?</a:t>
                      </a:r>
                      <a:endParaRPr sz="1400" u="none" cap="none" strike="noStrike"/>
                    </a:p>
                  </a:txBody>
                  <a:tcPr marT="9525" marB="0" marR="68575" marL="68575" anchor="ctr"/>
                </a:tc>
              </a:tr>
            </a:tbl>
          </a:graphicData>
        </a:graphic>
      </p:graphicFrame>
    </p:spTree>
  </p:cSld>
  <p:clrMapOvr>
    <a:masterClrMapping/>
  </p:clrMapOvr>
</p:sld>
</file>

<file path=ppt/theme/theme1.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