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81" r:id="rId4"/>
    <p:sldId id="262" r:id="rId5"/>
    <p:sldId id="264" r:id="rId6"/>
    <p:sldId id="265" r:id="rId7"/>
    <p:sldId id="266" r:id="rId8"/>
    <p:sldId id="267" r:id="rId9"/>
    <p:sldId id="282" r:id="rId10"/>
    <p:sldId id="269" r:id="rId11"/>
    <p:sldId id="273" r:id="rId12"/>
    <p:sldId id="275" r:id="rId13"/>
    <p:sldId id="276" r:id="rId14"/>
    <p:sldId id="284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17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1709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1709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9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9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709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1709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9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70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vi-VN" noProof="0"/>
              <a:t>Click to edit Master title style</a:t>
            </a:r>
          </a:p>
        </p:txBody>
      </p:sp>
      <p:sp>
        <p:nvSpPr>
          <p:cNvPr id="2171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vi-VN" noProof="0"/>
              <a:t>Click to edit Master subtitle style</a:t>
            </a:r>
          </a:p>
        </p:txBody>
      </p:sp>
      <p:sp>
        <p:nvSpPr>
          <p:cNvPr id="21710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1710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1710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989619-A48B-4582-B5FC-588F8F04CCA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10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1A376-E6D4-4655-B7B3-FABCE18BF74B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72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58B3-91BE-4C2E-9046-8ABC261FD841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1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FD428-248A-4B9B-841D-0A546D7E1BA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08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2784E-F087-404D-BCD6-1BC4CE77F8C9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74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9AE7-1001-4FFE-8667-85C48C4F1B3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00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9B1E8-8F68-4E7B-B7AA-7E6232608C2B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9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90A1-9884-487A-9BA0-3D18A4A6749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58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07379-EEE9-4017-8E03-2EC7D46B5F94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33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BBE13-7AE6-48FF-8C45-D8E60D17B91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66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BAF1-A38D-4BAF-9703-8AFE68EACADE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160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1606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1606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07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60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2160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160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160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4C62AD-0879-4B1C-8B5D-CE71EC18014D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5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8.mp3"/><Relationship Id="rId7" Type="http://schemas.openxmlformats.org/officeDocument/2006/relationships/image" Target="../media/image1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390"/>
            <a:ext cx="9143999" cy="4471610"/>
          </a:xfrm>
          <a:prstGeom prst="rect">
            <a:avLst/>
          </a:prstGeom>
        </p:spPr>
      </p:pic>
      <p:pic>
        <p:nvPicPr>
          <p:cNvPr id="5" name="Picture 4" descr="C:\Users\Administrator\Desktop\hqdefa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887"/>
            <a:ext cx="2339752" cy="24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9" y="145285"/>
            <a:ext cx="2430128" cy="2010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5840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TIẾT:19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20" y="1777110"/>
            <a:ext cx="3275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YÊU CUỘC SỐNG THANH BÌNH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21131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HỌC HÁT BÀI: HÁT MỪNG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8184" y="1592444"/>
            <a:ext cx="2443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/>
              <a:t>Dân ca Hrê(Tây Nguyên)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97180" y="2031330"/>
            <a:ext cx="2244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/>
              <a:t>Đặt lời: Lê Toàn Hùng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67045" y="-18695"/>
            <a:ext cx="6268107" cy="210358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ÂM NHẠC LỚP 5</a:t>
            </a:r>
          </a:p>
        </p:txBody>
      </p:sp>
    </p:spTree>
    <p:extLst>
      <p:ext uri="{BB962C8B-B14F-4D97-AF65-F5344CB8AC3E}">
        <p14:creationId xmlns:p14="http://schemas.microsoft.com/office/powerpoint/2010/main" val="226703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77117">
            <a:off x="3216216" y="3482313"/>
            <a:ext cx="2711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</a:rPr>
              <a:t>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đệm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nhịp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306896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06" y="2004196"/>
            <a:ext cx="526635" cy="578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60848"/>
            <a:ext cx="526635" cy="578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4" y="2060848"/>
            <a:ext cx="526635" cy="578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39" y="2124766"/>
            <a:ext cx="526635" cy="578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11462"/>
            <a:ext cx="526635" cy="578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004196"/>
            <a:ext cx="526635" cy="578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916832"/>
            <a:ext cx="526635" cy="578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79" y="2236948"/>
            <a:ext cx="526635" cy="5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3068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277117">
            <a:off x="3216216" y="3482313"/>
            <a:ext cx="2711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</a:rPr>
              <a:t>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đệm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phách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AT MUG Ftr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199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62000" y="36576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  Mừng    đất nước         ta         sống      vui        hòa bình</a:t>
            </a:r>
            <a:endParaRPr lang="vi-VN" sz="2400">
              <a:solidFill>
                <a:srgbClr val="0000FF"/>
              </a:solidFill>
            </a:endParaRP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905000" y="3810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609600" y="518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3300"/>
                </a:solidFill>
              </a:rPr>
              <a:t>    Mừng    Tây Nguyên     mình        đời sống         ấm no </a:t>
            </a:r>
            <a:endParaRPr lang="vi-VN" sz="2400">
              <a:solidFill>
                <a:srgbClr val="FF3300"/>
              </a:solidFill>
            </a:endParaRP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914400" y="1676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Trò chơi : </a:t>
            </a:r>
            <a:r>
              <a:rPr lang="vi-VN" sz="2400" b="1" i="1">
                <a:solidFill>
                  <a:srgbClr val="0000FF"/>
                </a:solidFill>
              </a:rPr>
              <a:t>Mở nốt nhạc đoán lời ca</a:t>
            </a:r>
          </a:p>
        </p:txBody>
      </p:sp>
      <p:sp>
        <p:nvSpPr>
          <p:cNvPr id="9317" name="Rectangle 101"/>
          <p:cNvSpPr>
            <a:spLocks noChangeArrowheads="1"/>
          </p:cNvSpPr>
          <p:nvPr/>
        </p:nvSpPr>
        <p:spPr bwMode="auto">
          <a:xfrm>
            <a:off x="2133600" y="4572000"/>
            <a:ext cx="16764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5181600" y="4572000"/>
            <a:ext cx="17526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7239000" y="4572000"/>
            <a:ext cx="15240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990600" y="4572000"/>
            <a:ext cx="838200" cy="1066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33CC33"/>
              </a:solidFill>
            </a:endParaRPr>
          </a:p>
        </p:txBody>
      </p:sp>
      <p:sp>
        <p:nvSpPr>
          <p:cNvPr id="9357" name="Rectangle 141"/>
          <p:cNvSpPr>
            <a:spLocks noChangeArrowheads="1"/>
          </p:cNvSpPr>
          <p:nvPr/>
        </p:nvSpPr>
        <p:spPr bwMode="auto">
          <a:xfrm>
            <a:off x="7239000" y="3048000"/>
            <a:ext cx="15240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58" name="Rectangle 142"/>
          <p:cNvSpPr>
            <a:spLocks noChangeArrowheads="1"/>
          </p:cNvSpPr>
          <p:nvPr/>
        </p:nvSpPr>
        <p:spPr bwMode="auto">
          <a:xfrm>
            <a:off x="2133600" y="3048000"/>
            <a:ext cx="16764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59" name="Rectangle 143"/>
          <p:cNvSpPr>
            <a:spLocks noChangeArrowheads="1"/>
          </p:cNvSpPr>
          <p:nvPr/>
        </p:nvSpPr>
        <p:spPr bwMode="auto">
          <a:xfrm>
            <a:off x="40386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61" name="Rectangle 145"/>
          <p:cNvSpPr>
            <a:spLocks noChangeArrowheads="1"/>
          </p:cNvSpPr>
          <p:nvPr/>
        </p:nvSpPr>
        <p:spPr bwMode="auto">
          <a:xfrm>
            <a:off x="61722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CC00"/>
              </a:solidFill>
            </a:endParaRPr>
          </a:p>
        </p:txBody>
      </p:sp>
      <p:sp>
        <p:nvSpPr>
          <p:cNvPr id="9362" name="Rectangle 146"/>
          <p:cNvSpPr>
            <a:spLocks noChangeArrowheads="1"/>
          </p:cNvSpPr>
          <p:nvPr/>
        </p:nvSpPr>
        <p:spPr bwMode="auto">
          <a:xfrm>
            <a:off x="51054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33CC33"/>
              </a:solidFill>
            </a:endParaRPr>
          </a:p>
        </p:txBody>
      </p:sp>
      <p:sp>
        <p:nvSpPr>
          <p:cNvPr id="9363" name="Rectangle 147"/>
          <p:cNvSpPr>
            <a:spLocks noChangeArrowheads="1"/>
          </p:cNvSpPr>
          <p:nvPr/>
        </p:nvSpPr>
        <p:spPr bwMode="auto">
          <a:xfrm>
            <a:off x="9906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CC00"/>
              </a:solidFill>
            </a:endParaRPr>
          </a:p>
        </p:txBody>
      </p:sp>
      <p:sp>
        <p:nvSpPr>
          <p:cNvPr id="9364" name="Rectangle 148"/>
          <p:cNvSpPr>
            <a:spLocks noChangeArrowheads="1"/>
          </p:cNvSpPr>
          <p:nvPr/>
        </p:nvSpPr>
        <p:spPr bwMode="auto">
          <a:xfrm>
            <a:off x="4114800" y="4572000"/>
            <a:ext cx="838200" cy="1066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33CC33"/>
              </a:solidFill>
            </a:endParaRPr>
          </a:p>
        </p:txBody>
      </p:sp>
      <p:grpSp>
        <p:nvGrpSpPr>
          <p:cNvPr id="9365" name="Group 149"/>
          <p:cNvGrpSpPr>
            <a:grpSpLocks/>
          </p:cNvGrpSpPr>
          <p:nvPr/>
        </p:nvGrpSpPr>
        <p:grpSpPr bwMode="auto">
          <a:xfrm>
            <a:off x="2438400" y="3124200"/>
            <a:ext cx="685800" cy="423863"/>
            <a:chOff x="2832" y="1968"/>
            <a:chExt cx="624" cy="603"/>
          </a:xfrm>
        </p:grpSpPr>
        <p:sp>
          <p:nvSpPr>
            <p:cNvPr id="9366" name="Line 150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67" name="Oval 151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68" name="Line 152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69" name="Oval 153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0" name="Line 154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71" name="Group 155"/>
          <p:cNvGrpSpPr>
            <a:grpSpLocks/>
          </p:cNvGrpSpPr>
          <p:nvPr/>
        </p:nvGrpSpPr>
        <p:grpSpPr bwMode="auto">
          <a:xfrm>
            <a:off x="7620000" y="3200400"/>
            <a:ext cx="685800" cy="423863"/>
            <a:chOff x="2832" y="1968"/>
            <a:chExt cx="624" cy="603"/>
          </a:xfrm>
        </p:grpSpPr>
        <p:sp>
          <p:nvSpPr>
            <p:cNvPr id="9372" name="Line 156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3" name="Oval 157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4" name="Line 158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5" name="Oval 159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6" name="Line 160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83" name="Group 167"/>
          <p:cNvGrpSpPr>
            <a:grpSpLocks/>
          </p:cNvGrpSpPr>
          <p:nvPr/>
        </p:nvGrpSpPr>
        <p:grpSpPr bwMode="auto">
          <a:xfrm>
            <a:off x="5638800" y="4681538"/>
            <a:ext cx="685800" cy="423862"/>
            <a:chOff x="2832" y="1968"/>
            <a:chExt cx="624" cy="603"/>
          </a:xfrm>
        </p:grpSpPr>
        <p:sp>
          <p:nvSpPr>
            <p:cNvPr id="9384" name="Line 168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5" name="Oval 169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6" name="Line 170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7" name="Oval 171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8" name="Line 172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89" name="Group 173"/>
          <p:cNvGrpSpPr>
            <a:grpSpLocks/>
          </p:cNvGrpSpPr>
          <p:nvPr/>
        </p:nvGrpSpPr>
        <p:grpSpPr bwMode="auto">
          <a:xfrm>
            <a:off x="2438400" y="4686300"/>
            <a:ext cx="685800" cy="423863"/>
            <a:chOff x="2832" y="1968"/>
            <a:chExt cx="624" cy="603"/>
          </a:xfrm>
        </p:grpSpPr>
        <p:sp>
          <p:nvSpPr>
            <p:cNvPr id="9390" name="Line 174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1" name="Oval 175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2" name="Line 176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3" name="Oval 177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4" name="Line 178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95" name="Group 179"/>
          <p:cNvGrpSpPr>
            <a:grpSpLocks/>
          </p:cNvGrpSpPr>
          <p:nvPr/>
        </p:nvGrpSpPr>
        <p:grpSpPr bwMode="auto">
          <a:xfrm>
            <a:off x="7620000" y="4648200"/>
            <a:ext cx="685800" cy="423863"/>
            <a:chOff x="2832" y="1968"/>
            <a:chExt cx="624" cy="603"/>
          </a:xfrm>
        </p:grpSpPr>
        <p:sp>
          <p:nvSpPr>
            <p:cNvPr id="9396" name="Line 180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7" name="Oval 181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8" name="Line 182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9" name="Oval 183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00" name="Line 184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01" name="Group 185"/>
          <p:cNvGrpSpPr>
            <a:grpSpLocks/>
          </p:cNvGrpSpPr>
          <p:nvPr/>
        </p:nvGrpSpPr>
        <p:grpSpPr bwMode="auto">
          <a:xfrm>
            <a:off x="6400800" y="3200400"/>
            <a:ext cx="304800" cy="423863"/>
            <a:chOff x="2256" y="1872"/>
            <a:chExt cx="384" cy="603"/>
          </a:xfrm>
        </p:grpSpPr>
        <p:sp>
          <p:nvSpPr>
            <p:cNvPr id="9402" name="Line 186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03" name="Oval 187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04" name="Freeform 188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09" name="Group 193"/>
          <p:cNvGrpSpPr>
            <a:grpSpLocks/>
          </p:cNvGrpSpPr>
          <p:nvPr/>
        </p:nvGrpSpPr>
        <p:grpSpPr bwMode="auto">
          <a:xfrm>
            <a:off x="4191000" y="3124200"/>
            <a:ext cx="304800" cy="423863"/>
            <a:chOff x="2256" y="1872"/>
            <a:chExt cx="384" cy="603"/>
          </a:xfrm>
        </p:grpSpPr>
        <p:sp>
          <p:nvSpPr>
            <p:cNvPr id="9410" name="Line 194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1" name="Oval 195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2" name="Freeform 196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13" name="Group 197"/>
          <p:cNvGrpSpPr>
            <a:grpSpLocks/>
          </p:cNvGrpSpPr>
          <p:nvPr/>
        </p:nvGrpSpPr>
        <p:grpSpPr bwMode="auto">
          <a:xfrm>
            <a:off x="1295400" y="3124200"/>
            <a:ext cx="304800" cy="423863"/>
            <a:chOff x="2256" y="1872"/>
            <a:chExt cx="384" cy="603"/>
          </a:xfrm>
        </p:grpSpPr>
        <p:sp>
          <p:nvSpPr>
            <p:cNvPr id="9414" name="Line 198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5" name="Oval 199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6" name="Freeform 200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17" name="Group 201"/>
          <p:cNvGrpSpPr>
            <a:grpSpLocks/>
          </p:cNvGrpSpPr>
          <p:nvPr/>
        </p:nvGrpSpPr>
        <p:grpSpPr bwMode="auto">
          <a:xfrm>
            <a:off x="5334000" y="3200400"/>
            <a:ext cx="304800" cy="423863"/>
            <a:chOff x="2256" y="1872"/>
            <a:chExt cx="384" cy="603"/>
          </a:xfrm>
        </p:grpSpPr>
        <p:sp>
          <p:nvSpPr>
            <p:cNvPr id="9418" name="Line 202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9" name="Oval 203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0" name="Freeform 204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" name="Group 205"/>
          <p:cNvGrpSpPr>
            <a:grpSpLocks/>
          </p:cNvGrpSpPr>
          <p:nvPr/>
        </p:nvGrpSpPr>
        <p:grpSpPr bwMode="auto">
          <a:xfrm>
            <a:off x="1295400" y="4681538"/>
            <a:ext cx="304800" cy="423862"/>
            <a:chOff x="2256" y="1872"/>
            <a:chExt cx="384" cy="603"/>
          </a:xfrm>
        </p:grpSpPr>
        <p:sp>
          <p:nvSpPr>
            <p:cNvPr id="9422" name="Line 206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3" name="Oval 207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4" name="Freeform 208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33" name="Group 217"/>
          <p:cNvGrpSpPr>
            <a:grpSpLocks/>
          </p:cNvGrpSpPr>
          <p:nvPr/>
        </p:nvGrpSpPr>
        <p:grpSpPr bwMode="auto">
          <a:xfrm>
            <a:off x="4419600" y="4724400"/>
            <a:ext cx="304800" cy="423863"/>
            <a:chOff x="2256" y="1872"/>
            <a:chExt cx="384" cy="603"/>
          </a:xfrm>
        </p:grpSpPr>
        <p:sp>
          <p:nvSpPr>
            <p:cNvPr id="9434" name="Line 218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35" name="Oval 219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36" name="Freeform 220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953000" y="1052736"/>
            <a:ext cx="421196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HĐ: VẬN DỤNG-SÁNG TẠO</a:t>
            </a:r>
          </a:p>
        </p:txBody>
      </p:sp>
    </p:spTree>
    <p:extLst>
      <p:ext uri="{BB962C8B-B14F-4D97-AF65-F5344CB8AC3E}">
        <p14:creationId xmlns:p14="http://schemas.microsoft.com/office/powerpoint/2010/main" val="2948053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3000"/>
                                        <p:tgtEl>
                                          <p:spTgt spid="9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9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30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2"/>
                  </p:tgtEl>
                </p:cond>
              </p:nextCondLst>
            </p:seq>
          </p:childTnLst>
        </p:cTn>
      </p:par>
    </p:tnLst>
    <p:bldLst>
      <p:bldP spid="9317" grpId="0" animBg="1"/>
      <p:bldP spid="9320" grpId="0" animBg="1"/>
      <p:bldP spid="9321" grpId="0" animBg="1"/>
      <p:bldP spid="9322" grpId="0" animBg="1"/>
      <p:bldP spid="9357" grpId="0" animBg="1"/>
      <p:bldP spid="9358" grpId="0" animBg="1"/>
      <p:bldP spid="9359" grpId="0" animBg="1"/>
      <p:bldP spid="9361" grpId="0" animBg="1"/>
      <p:bldP spid="9362" grpId="0" animBg="1"/>
      <p:bldP spid="9363" grpId="0" animBg="1"/>
      <p:bldP spid="93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T MUG Ftr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0"/>
            <a:ext cx="20882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980728"/>
            <a:ext cx="9320790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1: C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ùng múa hát nào,cùng cất tiếng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ca</a:t>
            </a:r>
            <a:endParaRPr lang="en-US" sz="2800" dirty="0">
              <a:solidFill>
                <a:schemeClr val="bg1"/>
              </a:solidFill>
              <a:latin typeface="NhacCuaTu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2: M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ừng đất nước ta sống vui hòa bình.</a:t>
            </a:r>
            <a:endParaRPr lang="en-US" sz="2800" dirty="0">
              <a:solidFill>
                <a:schemeClr val="bg1"/>
              </a:solidFill>
              <a:latin typeface="NhacCuaTu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3: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Mừng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Tây Nguyên mình đời sống ấm no</a:t>
            </a:r>
            <a:r>
              <a:rPr lang="en-US" sz="2800" dirty="0">
                <a:solidFill>
                  <a:schemeClr val="bg1"/>
                </a:solidFill>
                <a:latin typeface="NhacCuaTu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4: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Nổi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tiếng trống chiêng đó đây chào mừng</a:t>
            </a:r>
            <a:r>
              <a:rPr lang="vi-VN" sz="3200" dirty="0">
                <a:solidFill>
                  <a:schemeClr val="bg1"/>
                </a:solidFill>
                <a:latin typeface="NhacCuaTui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9608"/>
            <a:ext cx="14579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Dạy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2161" y="4725153"/>
            <a:ext cx="38884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HĐ: THỰC HÀNH-LUYỆN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0"/>
            <a:ext cx="14401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1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4083"/>
            <a:ext cx="864096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0"/>
            <a:ext cx="14401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2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0960" cy="19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0"/>
            <a:ext cx="20162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1+2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2" y="737194"/>
            <a:ext cx="86409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45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1304"/>
            <a:ext cx="13681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6" y="764704"/>
            <a:ext cx="8592244" cy="19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1304"/>
            <a:ext cx="13681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4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1304"/>
            <a:ext cx="20162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3+ 4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3+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9208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78566">
            <a:off x="3464195" y="331552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Cả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bài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 descr="H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69479"/>
          <a:stretch>
            <a:fillRect/>
          </a:stretch>
        </p:blipFill>
        <p:spPr bwMode="auto">
          <a:xfrm>
            <a:off x="0" y="45894"/>
            <a:ext cx="9144000" cy="29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AT MUG Ftr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24672" y="4509120"/>
            <a:ext cx="609600" cy="609600"/>
          </a:xfrm>
          <a:prstGeom prst="rect">
            <a:avLst/>
          </a:prstGeom>
        </p:spPr>
      </p:pic>
      <p:pic>
        <p:nvPicPr>
          <p:cNvPr id="2" name="CA BA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5576" y="312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152</Words>
  <Application>Microsoft Office PowerPoint</Application>
  <PresentationFormat>On-screen Show (4:3)</PresentationFormat>
  <Paragraphs>27</Paragraphs>
  <Slides>14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2_Office Theme</vt:lpstr>
      <vt:lpstr>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68</cp:revision>
  <dcterms:created xsi:type="dcterms:W3CDTF">2021-05-09T14:16:54Z</dcterms:created>
  <dcterms:modified xsi:type="dcterms:W3CDTF">2024-02-22T22:51:06Z</dcterms:modified>
</cp:coreProperties>
</file>