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showGuides="1">
      <p:cViewPr varScale="1">
        <p:scale>
          <a:sx n="72" d="100"/>
          <a:sy n="72" d="100"/>
        </p:scale>
        <p:origin x="576"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6E77A8A-8DBB-40BD-93B8-3A7D1B74FD6B}" type="datetimeFigureOut">
              <a:rPr lang="en-US" smtClean="0"/>
              <a:t>10/13/2024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2A44B6-9924-4E10-B85D-C3F72AEC7575}" type="slidenum">
              <a:rPr lang="en-US" smtClean="0"/>
              <a:t>‹#›</a:t>
            </a:fld>
            <a:endParaRPr lang="en-US"/>
          </a:p>
        </p:txBody>
      </p:sp>
    </p:spTree>
    <p:extLst>
      <p:ext uri="{BB962C8B-B14F-4D97-AF65-F5344CB8AC3E}">
        <p14:creationId xmlns:p14="http://schemas.microsoft.com/office/powerpoint/2010/main" val="2172456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E77A8A-8DBB-40BD-93B8-3A7D1B74FD6B}" type="datetimeFigureOut">
              <a:rPr lang="en-US" smtClean="0"/>
              <a:t>10/13/2024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2A44B6-9924-4E10-B85D-C3F72AEC7575}" type="slidenum">
              <a:rPr lang="en-US" smtClean="0"/>
              <a:t>‹#›</a:t>
            </a:fld>
            <a:endParaRPr lang="en-US"/>
          </a:p>
        </p:txBody>
      </p:sp>
    </p:spTree>
    <p:extLst>
      <p:ext uri="{BB962C8B-B14F-4D97-AF65-F5344CB8AC3E}">
        <p14:creationId xmlns:p14="http://schemas.microsoft.com/office/powerpoint/2010/main" val="3635929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E77A8A-8DBB-40BD-93B8-3A7D1B74FD6B}" type="datetimeFigureOut">
              <a:rPr lang="en-US" smtClean="0"/>
              <a:t>10/13/2024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2A44B6-9924-4E10-B85D-C3F72AEC7575}" type="slidenum">
              <a:rPr lang="en-US" smtClean="0"/>
              <a:t>‹#›</a:t>
            </a:fld>
            <a:endParaRPr lang="en-US"/>
          </a:p>
        </p:txBody>
      </p:sp>
    </p:spTree>
    <p:extLst>
      <p:ext uri="{BB962C8B-B14F-4D97-AF65-F5344CB8AC3E}">
        <p14:creationId xmlns:p14="http://schemas.microsoft.com/office/powerpoint/2010/main" val="2457124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E77A8A-8DBB-40BD-93B8-3A7D1B74FD6B}" type="datetimeFigureOut">
              <a:rPr lang="en-US" smtClean="0"/>
              <a:t>10/13/2024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2A44B6-9924-4E10-B85D-C3F72AEC7575}" type="slidenum">
              <a:rPr lang="en-US" smtClean="0"/>
              <a:t>‹#›</a:t>
            </a:fld>
            <a:endParaRPr lang="en-US"/>
          </a:p>
        </p:txBody>
      </p:sp>
    </p:spTree>
    <p:extLst>
      <p:ext uri="{BB962C8B-B14F-4D97-AF65-F5344CB8AC3E}">
        <p14:creationId xmlns:p14="http://schemas.microsoft.com/office/powerpoint/2010/main" val="3460644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6E77A8A-8DBB-40BD-93B8-3A7D1B74FD6B}" type="datetimeFigureOut">
              <a:rPr lang="en-US" smtClean="0"/>
              <a:t>10/13/2024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2A44B6-9924-4E10-B85D-C3F72AEC7575}" type="slidenum">
              <a:rPr lang="en-US" smtClean="0"/>
              <a:t>‹#›</a:t>
            </a:fld>
            <a:endParaRPr lang="en-US"/>
          </a:p>
        </p:txBody>
      </p:sp>
    </p:spTree>
    <p:extLst>
      <p:ext uri="{BB962C8B-B14F-4D97-AF65-F5344CB8AC3E}">
        <p14:creationId xmlns:p14="http://schemas.microsoft.com/office/powerpoint/2010/main" val="1035497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E77A8A-8DBB-40BD-93B8-3A7D1B74FD6B}" type="datetimeFigureOut">
              <a:rPr lang="en-US" smtClean="0"/>
              <a:t>10/13/2024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2A44B6-9924-4E10-B85D-C3F72AEC7575}" type="slidenum">
              <a:rPr lang="en-US" smtClean="0"/>
              <a:t>‹#›</a:t>
            </a:fld>
            <a:endParaRPr lang="en-US"/>
          </a:p>
        </p:txBody>
      </p:sp>
    </p:spTree>
    <p:extLst>
      <p:ext uri="{BB962C8B-B14F-4D97-AF65-F5344CB8AC3E}">
        <p14:creationId xmlns:p14="http://schemas.microsoft.com/office/powerpoint/2010/main" val="1390328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6E77A8A-8DBB-40BD-93B8-3A7D1B74FD6B}" type="datetimeFigureOut">
              <a:rPr lang="en-US" smtClean="0"/>
              <a:t>10/13/2024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2A44B6-9924-4E10-B85D-C3F72AEC7575}" type="slidenum">
              <a:rPr lang="en-US" smtClean="0"/>
              <a:t>‹#›</a:t>
            </a:fld>
            <a:endParaRPr lang="en-US"/>
          </a:p>
        </p:txBody>
      </p:sp>
    </p:spTree>
    <p:extLst>
      <p:ext uri="{BB962C8B-B14F-4D97-AF65-F5344CB8AC3E}">
        <p14:creationId xmlns:p14="http://schemas.microsoft.com/office/powerpoint/2010/main" val="2726107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6E77A8A-8DBB-40BD-93B8-3A7D1B74FD6B}" type="datetimeFigureOut">
              <a:rPr lang="en-US" smtClean="0"/>
              <a:t>10/13/2024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2A44B6-9924-4E10-B85D-C3F72AEC7575}" type="slidenum">
              <a:rPr lang="en-US" smtClean="0"/>
              <a:t>‹#›</a:t>
            </a:fld>
            <a:endParaRPr lang="en-US"/>
          </a:p>
        </p:txBody>
      </p:sp>
    </p:spTree>
    <p:extLst>
      <p:ext uri="{BB962C8B-B14F-4D97-AF65-F5344CB8AC3E}">
        <p14:creationId xmlns:p14="http://schemas.microsoft.com/office/powerpoint/2010/main" val="2476823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E77A8A-8DBB-40BD-93B8-3A7D1B74FD6B}" type="datetimeFigureOut">
              <a:rPr lang="en-US" smtClean="0"/>
              <a:t>10/13/2024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2A44B6-9924-4E10-B85D-C3F72AEC7575}" type="slidenum">
              <a:rPr lang="en-US" smtClean="0"/>
              <a:t>‹#›</a:t>
            </a:fld>
            <a:endParaRPr lang="en-US"/>
          </a:p>
        </p:txBody>
      </p:sp>
    </p:spTree>
    <p:extLst>
      <p:ext uri="{BB962C8B-B14F-4D97-AF65-F5344CB8AC3E}">
        <p14:creationId xmlns:p14="http://schemas.microsoft.com/office/powerpoint/2010/main" val="3768778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6E77A8A-8DBB-40BD-93B8-3A7D1B74FD6B}" type="datetimeFigureOut">
              <a:rPr lang="en-US" smtClean="0"/>
              <a:t>10/13/2024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2A44B6-9924-4E10-B85D-C3F72AEC7575}" type="slidenum">
              <a:rPr lang="en-US" smtClean="0"/>
              <a:t>‹#›</a:t>
            </a:fld>
            <a:endParaRPr lang="en-US"/>
          </a:p>
        </p:txBody>
      </p:sp>
    </p:spTree>
    <p:extLst>
      <p:ext uri="{BB962C8B-B14F-4D97-AF65-F5344CB8AC3E}">
        <p14:creationId xmlns:p14="http://schemas.microsoft.com/office/powerpoint/2010/main" val="3046944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6E77A8A-8DBB-40BD-93B8-3A7D1B74FD6B}" type="datetimeFigureOut">
              <a:rPr lang="en-US" smtClean="0"/>
              <a:t>10/13/2024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2A44B6-9924-4E10-B85D-C3F72AEC7575}" type="slidenum">
              <a:rPr lang="en-US" smtClean="0"/>
              <a:t>‹#›</a:t>
            </a:fld>
            <a:endParaRPr lang="en-US"/>
          </a:p>
        </p:txBody>
      </p:sp>
    </p:spTree>
    <p:extLst>
      <p:ext uri="{BB962C8B-B14F-4D97-AF65-F5344CB8AC3E}">
        <p14:creationId xmlns:p14="http://schemas.microsoft.com/office/powerpoint/2010/main" val="2483500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E77A8A-8DBB-40BD-93B8-3A7D1B74FD6B}" type="datetimeFigureOut">
              <a:rPr lang="en-US" smtClean="0"/>
              <a:t>10/13/2024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2A44B6-9924-4E10-B85D-C3F72AEC7575}" type="slidenum">
              <a:rPr lang="en-US" smtClean="0"/>
              <a:t>‹#›</a:t>
            </a:fld>
            <a:endParaRPr lang="en-US"/>
          </a:p>
        </p:txBody>
      </p:sp>
    </p:spTree>
    <p:extLst>
      <p:ext uri="{BB962C8B-B14F-4D97-AF65-F5344CB8AC3E}">
        <p14:creationId xmlns:p14="http://schemas.microsoft.com/office/powerpoint/2010/main" val="2573244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sp>
        <p:nvSpPr>
          <p:cNvPr id="5" name="TextBox 4"/>
          <p:cNvSpPr txBox="1"/>
          <p:nvPr/>
        </p:nvSpPr>
        <p:spPr>
          <a:xfrm>
            <a:off x="3177309" y="1006764"/>
            <a:ext cx="5772727" cy="830997"/>
          </a:xfrm>
          <a:prstGeom prst="rect">
            <a:avLst/>
          </a:prstGeom>
          <a:noFill/>
        </p:spPr>
        <p:txBody>
          <a:bodyPr wrap="square" rtlCol="0">
            <a:spAutoFit/>
          </a:bodyPr>
          <a:lstStyle/>
          <a:p>
            <a:pPr algn="ctr"/>
            <a:r>
              <a:rPr lang="en-US" sz="2400" b="1" dirty="0">
                <a:solidFill>
                  <a:srgbClr val="0070C0"/>
                </a:solidFill>
                <a:latin typeface="Times New Roman" panose="02020603050405020304" pitchFamily="18" charset="0"/>
                <a:cs typeface="Times New Roman" panose="02020603050405020304" pitchFamily="18" charset="0"/>
              </a:rPr>
              <a:t>UBND QUẬN LONG BIÊN</a:t>
            </a:r>
          </a:p>
          <a:p>
            <a:pPr algn="ctr"/>
            <a:r>
              <a:rPr lang="en-US" sz="2400" b="1" dirty="0">
                <a:solidFill>
                  <a:srgbClr val="0070C0"/>
                </a:solidFill>
                <a:latin typeface="Times New Roman" panose="02020603050405020304" pitchFamily="18" charset="0"/>
                <a:cs typeface="Times New Roman" panose="02020603050405020304" pitchFamily="18" charset="0"/>
              </a:rPr>
              <a:t>TRƯỜNG MẦM NON THẠCH CẦU</a:t>
            </a:r>
          </a:p>
        </p:txBody>
      </p:sp>
      <p:sp>
        <p:nvSpPr>
          <p:cNvPr id="7" name="TextBox 6"/>
          <p:cNvSpPr txBox="1"/>
          <p:nvPr/>
        </p:nvSpPr>
        <p:spPr>
          <a:xfrm>
            <a:off x="2789379" y="3078947"/>
            <a:ext cx="6345383" cy="954107"/>
          </a:xfrm>
          <a:prstGeom prst="rect">
            <a:avLst/>
          </a:prstGeom>
          <a:noFill/>
        </p:spPr>
        <p:txBody>
          <a:bodyPr wrap="square" rtlCol="0">
            <a:spAutoFit/>
          </a:bodyPr>
          <a:lstStyle/>
          <a:p>
            <a:pPr algn="ctr"/>
            <a:r>
              <a:rPr lang="en-US" sz="28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KỸ NĂNG SỐNG</a:t>
            </a:r>
          </a:p>
          <a:p>
            <a:pPr algn="ctr"/>
            <a:r>
              <a:rPr lang="en-US" sz="28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NGỒI NGAY NGẮN TRONG KHI ĂN</a:t>
            </a:r>
          </a:p>
        </p:txBody>
      </p:sp>
      <p:sp>
        <p:nvSpPr>
          <p:cNvPr id="8" name="TextBox 7"/>
          <p:cNvSpPr txBox="1"/>
          <p:nvPr/>
        </p:nvSpPr>
        <p:spPr>
          <a:xfrm>
            <a:off x="3597562" y="4087615"/>
            <a:ext cx="5310909" cy="1200329"/>
          </a:xfrm>
          <a:prstGeom prst="rect">
            <a:avLst/>
          </a:prstGeom>
          <a:noFill/>
        </p:spPr>
        <p:txBody>
          <a:bodyPr wrap="square" rtlCol="0">
            <a:spAutoFit/>
          </a:bodyPr>
          <a:lstStyle/>
          <a:p>
            <a:pPr algn="ctr"/>
            <a:r>
              <a:rPr lang="en-US" sz="2400" dirty="0" err="1">
                <a:solidFill>
                  <a:srgbClr val="0070C0"/>
                </a:solidFill>
                <a:latin typeface="Times New Roman" panose="02020603050405020304" pitchFamily="18" charset="0"/>
                <a:cs typeface="Times New Roman" panose="02020603050405020304" pitchFamily="18" charset="0"/>
              </a:rPr>
              <a:t>Lứa</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tuổi</a:t>
            </a:r>
            <a:r>
              <a:rPr lang="en-US" sz="2400" dirty="0">
                <a:solidFill>
                  <a:srgbClr val="0070C0"/>
                </a:solidFill>
                <a:latin typeface="Times New Roman" panose="02020603050405020304" pitchFamily="18" charset="0"/>
                <a:cs typeface="Times New Roman" panose="02020603050405020304" pitchFamily="18" charset="0"/>
              </a:rPr>
              <a:t> : </a:t>
            </a:r>
            <a:r>
              <a:rPr lang="en-US" sz="2400" dirty="0" err="1">
                <a:solidFill>
                  <a:srgbClr val="0070C0"/>
                </a:solidFill>
                <a:latin typeface="Times New Roman" panose="02020603050405020304" pitchFamily="18" charset="0"/>
                <a:cs typeface="Times New Roman" panose="02020603050405020304" pitchFamily="18" charset="0"/>
              </a:rPr>
              <a:t>Mẫu</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giáo</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lớn</a:t>
            </a:r>
            <a:endParaRPr lang="en-US" sz="2400" dirty="0">
              <a:solidFill>
                <a:srgbClr val="0070C0"/>
              </a:solidFill>
              <a:latin typeface="Times New Roman" panose="02020603050405020304" pitchFamily="18" charset="0"/>
              <a:cs typeface="Times New Roman" panose="02020603050405020304" pitchFamily="18" charset="0"/>
            </a:endParaRPr>
          </a:p>
          <a:p>
            <a:pPr algn="ctr"/>
            <a:r>
              <a:rPr lang="en-US" sz="2400" dirty="0" err="1">
                <a:solidFill>
                  <a:srgbClr val="0070C0"/>
                </a:solidFill>
                <a:latin typeface="Times New Roman" panose="02020603050405020304" pitchFamily="18" charset="0"/>
                <a:cs typeface="Times New Roman" panose="02020603050405020304" pitchFamily="18" charset="0"/>
              </a:rPr>
              <a:t>Giáo</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viên</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Nguyễn</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Thị</a:t>
            </a:r>
            <a:r>
              <a:rPr lang="en-US" sz="2400" dirty="0">
                <a:solidFill>
                  <a:srgbClr val="0070C0"/>
                </a:solidFill>
                <a:latin typeface="Times New Roman" panose="02020603050405020304" pitchFamily="18" charset="0"/>
                <a:cs typeface="Times New Roman" panose="02020603050405020304" pitchFamily="18" charset="0"/>
              </a:rPr>
              <a:t> Kim Chi</a:t>
            </a:r>
          </a:p>
          <a:p>
            <a:pPr algn="ctr"/>
            <a:r>
              <a:rPr lang="en-US" sz="2400" dirty="0" err="1">
                <a:solidFill>
                  <a:srgbClr val="0070C0"/>
                </a:solidFill>
                <a:latin typeface="Times New Roman" panose="02020603050405020304" pitchFamily="18" charset="0"/>
                <a:cs typeface="Times New Roman" panose="02020603050405020304" pitchFamily="18" charset="0"/>
              </a:rPr>
              <a:t>Năm</a:t>
            </a:r>
            <a:r>
              <a:rPr lang="en-US" sz="2400" dirty="0">
                <a:solidFill>
                  <a:srgbClr val="0070C0"/>
                </a:solidFill>
                <a:latin typeface="Times New Roman" panose="02020603050405020304" pitchFamily="18" charset="0"/>
                <a:cs typeface="Times New Roman" panose="02020603050405020304" pitchFamily="18" charset="0"/>
              </a:rPr>
              <a:t> hoc: 2024 - 2025</a:t>
            </a:r>
          </a:p>
        </p:txBody>
      </p:sp>
      <p:pic>
        <p:nvPicPr>
          <p:cNvPr id="10" name="Picture 9">
            <a:extLst>
              <a:ext uri="{FF2B5EF4-FFF2-40B4-BE49-F238E27FC236}">
                <a16:creationId xmlns:a16="http://schemas.microsoft.com/office/drawing/2014/main" id="{C7D5FABC-23F6-4DBA-BF7C-1F6329EB7D4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5216" y="1797933"/>
            <a:ext cx="2895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49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 name="Content Placeholder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02349" y="3207643"/>
            <a:ext cx="1587302" cy="1587302"/>
          </a:xfrm>
        </p:spPr>
      </p:pic>
      <p:pic>
        <p:nvPicPr>
          <p:cNvPr id="5" name="Picture 4"/>
          <p:cNvPicPr>
            <a:picLocks noChangeAspect="1"/>
          </p:cNvPicPr>
          <p:nvPr/>
        </p:nvPicPr>
        <p:blipFill>
          <a:blip r:embed="rId3"/>
          <a:stretch>
            <a:fillRect/>
          </a:stretch>
        </p:blipFill>
        <p:spPr>
          <a:xfrm>
            <a:off x="19250" y="11857"/>
            <a:ext cx="12193057" cy="6858594"/>
          </a:xfrm>
          <a:prstGeom prst="rect">
            <a:avLst/>
          </a:prstGeom>
        </p:spPr>
      </p:pic>
      <p:sp>
        <p:nvSpPr>
          <p:cNvPr id="7" name="Rounded Rectangle 6"/>
          <p:cNvSpPr/>
          <p:nvPr/>
        </p:nvSpPr>
        <p:spPr>
          <a:xfrm>
            <a:off x="2103119" y="1936054"/>
            <a:ext cx="7921592" cy="32904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9" name="Rounded Rectangle 8"/>
          <p:cNvSpPr/>
          <p:nvPr/>
        </p:nvSpPr>
        <p:spPr>
          <a:xfrm>
            <a:off x="4624939" y="760396"/>
            <a:ext cx="2632509" cy="9302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624939" y="782348"/>
            <a:ext cx="2555507" cy="830997"/>
          </a:xfrm>
          <a:prstGeom prst="rect">
            <a:avLst/>
          </a:prstGeom>
          <a:noFill/>
        </p:spPr>
        <p:txBody>
          <a:bodyPr wrap="square" rtlCol="0">
            <a:spAutoFit/>
          </a:bodyPr>
          <a:lstStyle/>
          <a:p>
            <a:r>
              <a:rPr lang="en-US" sz="4800" b="1">
                <a:solidFill>
                  <a:srgbClr val="FF0000"/>
                </a:solidFill>
                <a:latin typeface="Times New Roman" panose="02020603050405020304" pitchFamily="18" charset="0"/>
                <a:cs typeface="Times New Roman" panose="02020603050405020304" pitchFamily="18" charset="0"/>
              </a:rPr>
              <a:t>Giáo dục </a:t>
            </a:r>
          </a:p>
        </p:txBody>
      </p:sp>
      <p:sp>
        <p:nvSpPr>
          <p:cNvPr id="13" name="TextBox 12"/>
          <p:cNvSpPr txBox="1"/>
          <p:nvPr/>
        </p:nvSpPr>
        <p:spPr>
          <a:xfrm>
            <a:off x="2425566" y="2098307"/>
            <a:ext cx="7276699" cy="3272590"/>
          </a:xfrm>
          <a:prstGeom prst="rect">
            <a:avLst/>
          </a:prstGeom>
          <a:noFill/>
        </p:spPr>
        <p:txBody>
          <a:bodyPr wrap="square" rtlCol="0">
            <a:spAutoFit/>
          </a:bodyPr>
          <a:lstStyle/>
          <a:p>
            <a:endParaRPr lang="en-US"/>
          </a:p>
        </p:txBody>
      </p:sp>
      <p:sp>
        <p:nvSpPr>
          <p:cNvPr id="14" name="TextBox 13"/>
          <p:cNvSpPr txBox="1"/>
          <p:nvPr/>
        </p:nvSpPr>
        <p:spPr>
          <a:xfrm>
            <a:off x="2596415" y="2151727"/>
            <a:ext cx="7267073" cy="255454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Khi ăn cơm các con nhớ nên ngồi ngay ngắn  trên bàn ăn hoặc khoan chân khi các con ngồi chiếu nhé .Và nhớ không nên gắp chân lên ghế hoặc quỳ gối lên chiếu các con nhớ chưa nào!</a:t>
            </a:r>
          </a:p>
        </p:txBody>
      </p:sp>
      <p:pic>
        <p:nvPicPr>
          <p:cNvPr id="3" name="Picture 2"/>
          <p:cNvPicPr>
            <a:picLocks noChangeAspect="1"/>
          </p:cNvPicPr>
          <p:nvPr/>
        </p:nvPicPr>
        <p:blipFill>
          <a:blip r:embed="rId4"/>
          <a:stretch>
            <a:fillRect/>
          </a:stretch>
        </p:blipFill>
        <p:spPr>
          <a:xfrm>
            <a:off x="9591989" y="92196"/>
            <a:ext cx="1542422" cy="1542422"/>
          </a:xfrm>
          <a:prstGeom prst="rect">
            <a:avLst/>
          </a:prstGeom>
        </p:spPr>
      </p:pic>
    </p:spTree>
    <p:extLst>
      <p:ext uri="{BB962C8B-B14F-4D97-AF65-F5344CB8AC3E}">
        <p14:creationId xmlns:p14="http://schemas.microsoft.com/office/powerpoint/2010/main" val="1651121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circle(in)">
                                      <p:cBhvr>
                                        <p:cTn id="12" dur="20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3" name="Picture 2"/>
          <p:cNvPicPr>
            <a:picLocks noChangeAspect="1"/>
          </p:cNvPicPr>
          <p:nvPr/>
        </p:nvPicPr>
        <p:blipFill>
          <a:blip r:embed="rId3"/>
          <a:stretch>
            <a:fillRect/>
          </a:stretch>
        </p:blipFill>
        <p:spPr>
          <a:xfrm>
            <a:off x="10792716" y="-316320"/>
            <a:ext cx="1542422" cy="1542422"/>
          </a:xfrm>
          <a:prstGeom prst="rect">
            <a:avLst/>
          </a:prstGeom>
        </p:spPr>
      </p:pic>
    </p:spTree>
    <p:extLst>
      <p:ext uri="{BB962C8B-B14F-4D97-AF65-F5344CB8AC3E}">
        <p14:creationId xmlns:p14="http://schemas.microsoft.com/office/powerpoint/2010/main" val="823330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1999" cy="6858000"/>
          </a:xfrm>
        </p:spPr>
      </p:pic>
      <p:pic>
        <p:nvPicPr>
          <p:cNvPr id="3" name="Picture 2"/>
          <p:cNvPicPr>
            <a:picLocks noChangeAspect="1"/>
          </p:cNvPicPr>
          <p:nvPr/>
        </p:nvPicPr>
        <p:blipFill>
          <a:blip r:embed="rId3"/>
          <a:stretch>
            <a:fillRect/>
          </a:stretch>
        </p:blipFill>
        <p:spPr>
          <a:xfrm>
            <a:off x="10728062" y="-251665"/>
            <a:ext cx="1542422" cy="1542422"/>
          </a:xfrm>
          <a:prstGeom prst="rect">
            <a:avLst/>
          </a:prstGeom>
        </p:spPr>
      </p:pic>
    </p:spTree>
    <p:extLst>
      <p:ext uri="{BB962C8B-B14F-4D97-AF65-F5344CB8AC3E}">
        <p14:creationId xmlns:p14="http://schemas.microsoft.com/office/powerpoint/2010/main" val="231775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3" name="Picture 2"/>
          <p:cNvPicPr>
            <a:picLocks noChangeAspect="1"/>
          </p:cNvPicPr>
          <p:nvPr/>
        </p:nvPicPr>
        <p:blipFill>
          <a:blip r:embed="rId3"/>
          <a:stretch>
            <a:fillRect/>
          </a:stretch>
        </p:blipFill>
        <p:spPr>
          <a:xfrm>
            <a:off x="10718826" y="-251666"/>
            <a:ext cx="1542422" cy="1542422"/>
          </a:xfrm>
          <a:prstGeom prst="rect">
            <a:avLst/>
          </a:prstGeom>
        </p:spPr>
      </p:pic>
    </p:spTree>
    <p:extLst>
      <p:ext uri="{BB962C8B-B14F-4D97-AF65-F5344CB8AC3E}">
        <p14:creationId xmlns:p14="http://schemas.microsoft.com/office/powerpoint/2010/main" val="2737770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stretch>
            <a:fillRect/>
          </a:stretch>
        </p:blipFill>
        <p:spPr>
          <a:xfrm>
            <a:off x="0" y="0"/>
            <a:ext cx="12192000" cy="6858000"/>
          </a:xfrm>
          <a:prstGeom prst="rect">
            <a:avLst/>
          </a:prstGeom>
        </p:spPr>
      </p:pic>
      <p:sp>
        <p:nvSpPr>
          <p:cNvPr id="7" name="TextBox 6"/>
          <p:cNvSpPr txBox="1"/>
          <p:nvPr/>
        </p:nvSpPr>
        <p:spPr>
          <a:xfrm>
            <a:off x="1635296" y="2505670"/>
            <a:ext cx="9442383" cy="923330"/>
          </a:xfrm>
          <a:prstGeom prst="rect">
            <a:avLst/>
          </a:prstGeom>
          <a:noFill/>
        </p:spPr>
        <p:txBody>
          <a:bodyPr wrap="square" rtlCol="0">
            <a:spAutoFit/>
          </a:bodyPr>
          <a:lstStyle/>
          <a:p>
            <a:r>
              <a:rPr lang="en-US" sz="5400">
                <a:solidFill>
                  <a:srgbClr val="FF0000"/>
                </a:solidFill>
                <a:latin typeface="Times New Roman" panose="02020603050405020304" pitchFamily="18" charset="0"/>
                <a:cs typeface="Times New Roman" panose="02020603050405020304" pitchFamily="18" charset="0"/>
              </a:rPr>
              <a:t>Xin chào và hẹn gặp lại các con !</a:t>
            </a:r>
          </a:p>
        </p:txBody>
      </p:sp>
      <p:pic>
        <p:nvPicPr>
          <p:cNvPr id="3" name="Picture 2"/>
          <p:cNvPicPr>
            <a:picLocks noChangeAspect="1"/>
          </p:cNvPicPr>
          <p:nvPr/>
        </p:nvPicPr>
        <p:blipFill>
          <a:blip r:embed="rId3"/>
          <a:stretch>
            <a:fillRect/>
          </a:stretch>
        </p:blipFill>
        <p:spPr>
          <a:xfrm>
            <a:off x="10704996" y="-215454"/>
            <a:ext cx="1542422" cy="1542422"/>
          </a:xfrm>
          <a:prstGeom prst="rect">
            <a:avLst/>
          </a:prstGeom>
        </p:spPr>
      </p:pic>
    </p:spTree>
    <p:extLst>
      <p:ext uri="{BB962C8B-B14F-4D97-AF65-F5344CB8AC3E}">
        <p14:creationId xmlns:p14="http://schemas.microsoft.com/office/powerpoint/2010/main" val="1478954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sp>
        <p:nvSpPr>
          <p:cNvPr id="6" name="Rounded Rectangle 5"/>
          <p:cNvSpPr/>
          <p:nvPr/>
        </p:nvSpPr>
        <p:spPr>
          <a:xfrm>
            <a:off x="4105563" y="1773887"/>
            <a:ext cx="3685309" cy="5638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629727" y="1691408"/>
            <a:ext cx="2932545" cy="646331"/>
          </a:xfrm>
          <a:prstGeom prst="rect">
            <a:avLst/>
          </a:prstGeom>
          <a:noFill/>
        </p:spPr>
        <p:txBody>
          <a:bodyPr wrap="square" rtlCol="0">
            <a:spAutoFit/>
          </a:bodyPr>
          <a:lstStyle/>
          <a:p>
            <a:r>
              <a:rPr lang="en-US" sz="3600" b="1">
                <a:solidFill>
                  <a:srgbClr val="FFFF00"/>
                </a:solidFill>
                <a:latin typeface="Times New Roman" panose="02020603050405020304" pitchFamily="18" charset="0"/>
                <a:cs typeface="Times New Roman" panose="02020603050405020304" pitchFamily="18" charset="0"/>
              </a:rPr>
              <a:t>Câu tục ngữ</a:t>
            </a:r>
          </a:p>
        </p:txBody>
      </p:sp>
      <p:sp>
        <p:nvSpPr>
          <p:cNvPr id="8" name="Rounded Rectangle 7"/>
          <p:cNvSpPr/>
          <p:nvPr/>
        </p:nvSpPr>
        <p:spPr>
          <a:xfrm>
            <a:off x="2189018" y="3057098"/>
            <a:ext cx="7813964" cy="163483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9" name="TextBox 8"/>
          <p:cNvSpPr txBox="1"/>
          <p:nvPr/>
        </p:nvSpPr>
        <p:spPr>
          <a:xfrm>
            <a:off x="2189018" y="3443346"/>
            <a:ext cx="7897091" cy="830997"/>
          </a:xfrm>
          <a:prstGeom prst="rect">
            <a:avLst/>
          </a:prstGeom>
          <a:noFill/>
        </p:spPr>
        <p:txBody>
          <a:bodyPr wrap="square" rtlCol="0">
            <a:spAutoFit/>
          </a:bodyPr>
          <a:lstStyle/>
          <a:p>
            <a:r>
              <a:rPr lang="en-US" sz="4800">
                <a:solidFill>
                  <a:srgbClr val="002060"/>
                </a:solidFill>
                <a:latin typeface="Times New Roman" panose="02020603050405020304" pitchFamily="18" charset="0"/>
                <a:cs typeface="Times New Roman" panose="02020603050405020304" pitchFamily="18" charset="0"/>
              </a:rPr>
              <a:t>Ăn trong nồi ngồi trong hướng</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07550" y="233146"/>
            <a:ext cx="1540741" cy="1540741"/>
          </a:xfrm>
          <a:prstGeom prst="rect">
            <a:avLst/>
          </a:prstGeom>
        </p:spPr>
      </p:pic>
    </p:spTree>
    <p:extLst>
      <p:ext uri="{BB962C8B-B14F-4D97-AF65-F5344CB8AC3E}">
        <p14:creationId xmlns:p14="http://schemas.microsoft.com/office/powerpoint/2010/main" val="26514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02349" y="3207643"/>
            <a:ext cx="1587302" cy="1587302"/>
          </a:xfrm>
        </p:spPr>
      </p:pic>
      <p:pic>
        <p:nvPicPr>
          <p:cNvPr id="5" name="Picture 4"/>
          <p:cNvPicPr>
            <a:picLocks noChangeAspect="1"/>
          </p:cNvPicPr>
          <p:nvPr/>
        </p:nvPicPr>
        <p:blipFill>
          <a:blip r:embed="rId3"/>
          <a:stretch>
            <a:fillRect/>
          </a:stretch>
        </p:blipFill>
        <p:spPr>
          <a:xfrm>
            <a:off x="-529" y="-297"/>
            <a:ext cx="12193057" cy="6858594"/>
          </a:xfrm>
          <a:prstGeom prst="rect">
            <a:avLst/>
          </a:prstGeom>
        </p:spPr>
      </p:pic>
      <p:sp>
        <p:nvSpPr>
          <p:cNvPr id="6" name="TextBox 5"/>
          <p:cNvSpPr txBox="1"/>
          <p:nvPr/>
        </p:nvSpPr>
        <p:spPr>
          <a:xfrm>
            <a:off x="3011055" y="2096655"/>
            <a:ext cx="6622472" cy="369332"/>
          </a:xfrm>
          <a:prstGeom prst="rect">
            <a:avLst/>
          </a:prstGeom>
          <a:noFill/>
        </p:spPr>
        <p:txBody>
          <a:bodyPr wrap="square" rtlCol="0">
            <a:spAutoFit/>
          </a:bodyPr>
          <a:lstStyle/>
          <a:p>
            <a:endParaRPr lang="en-US"/>
          </a:p>
        </p:txBody>
      </p:sp>
      <p:sp>
        <p:nvSpPr>
          <p:cNvPr id="7" name="Rounded Rectangle 6"/>
          <p:cNvSpPr/>
          <p:nvPr/>
        </p:nvSpPr>
        <p:spPr>
          <a:xfrm>
            <a:off x="1616365" y="1995055"/>
            <a:ext cx="8442036" cy="229061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8" name="TextBox 7"/>
          <p:cNvSpPr txBox="1"/>
          <p:nvPr/>
        </p:nvSpPr>
        <p:spPr>
          <a:xfrm>
            <a:off x="2216727" y="2272145"/>
            <a:ext cx="7204364" cy="1754326"/>
          </a:xfrm>
          <a:prstGeom prst="rect">
            <a:avLst/>
          </a:prstGeom>
          <a:noFill/>
        </p:spPr>
        <p:txBody>
          <a:bodyPr wrap="square" rtlCol="0">
            <a:spAutoFit/>
          </a:bodyPr>
          <a:lstStyle/>
          <a:p>
            <a:pPr algn="ctr"/>
            <a:r>
              <a:rPr lang="en-US" sz="5400">
                <a:solidFill>
                  <a:srgbClr val="FF0000"/>
                </a:solidFill>
                <a:latin typeface="Times New Roman" panose="02020603050405020304" pitchFamily="18" charset="0"/>
                <a:cs typeface="Times New Roman" panose="02020603050405020304" pitchFamily="18" charset="0"/>
              </a:rPr>
              <a:t>Các con cùng xem tranh với cô nhé !</a:t>
            </a:r>
          </a:p>
        </p:txBody>
      </p:sp>
      <p:pic>
        <p:nvPicPr>
          <p:cNvPr id="3" name="Picture 2"/>
          <p:cNvPicPr>
            <a:picLocks noChangeAspect="1"/>
          </p:cNvPicPr>
          <p:nvPr/>
        </p:nvPicPr>
        <p:blipFill>
          <a:blip r:embed="rId4"/>
          <a:stretch>
            <a:fillRect/>
          </a:stretch>
        </p:blipFill>
        <p:spPr>
          <a:xfrm>
            <a:off x="9555044" y="123182"/>
            <a:ext cx="1542422" cy="1542422"/>
          </a:xfrm>
          <a:prstGeom prst="rect">
            <a:avLst/>
          </a:prstGeom>
        </p:spPr>
      </p:pic>
    </p:spTree>
    <p:extLst>
      <p:ext uri="{BB962C8B-B14F-4D97-AF65-F5344CB8AC3E}">
        <p14:creationId xmlns:p14="http://schemas.microsoft.com/office/powerpoint/2010/main" val="661498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3" name="Picture 2"/>
          <p:cNvPicPr>
            <a:picLocks noChangeAspect="1"/>
          </p:cNvPicPr>
          <p:nvPr/>
        </p:nvPicPr>
        <p:blipFill>
          <a:blip r:embed="rId3"/>
          <a:stretch>
            <a:fillRect/>
          </a:stretch>
        </p:blipFill>
        <p:spPr>
          <a:xfrm>
            <a:off x="66989" y="-325556"/>
            <a:ext cx="1542422" cy="1542422"/>
          </a:xfrm>
          <a:prstGeom prst="rect">
            <a:avLst/>
          </a:prstGeom>
        </p:spPr>
      </p:pic>
    </p:spTree>
    <p:extLst>
      <p:ext uri="{BB962C8B-B14F-4D97-AF65-F5344CB8AC3E}">
        <p14:creationId xmlns:p14="http://schemas.microsoft.com/office/powerpoint/2010/main" val="1717134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699183"/>
          </a:xfrm>
        </p:spPr>
      </p:pic>
      <p:pic>
        <p:nvPicPr>
          <p:cNvPr id="3" name="Picture 2"/>
          <p:cNvPicPr>
            <a:picLocks noChangeAspect="1"/>
          </p:cNvPicPr>
          <p:nvPr/>
        </p:nvPicPr>
        <p:blipFill>
          <a:blip r:embed="rId3"/>
          <a:stretch>
            <a:fillRect/>
          </a:stretch>
        </p:blipFill>
        <p:spPr>
          <a:xfrm>
            <a:off x="66989" y="-251666"/>
            <a:ext cx="1542422" cy="1542422"/>
          </a:xfrm>
          <a:prstGeom prst="rect">
            <a:avLst/>
          </a:prstGeom>
        </p:spPr>
      </p:pic>
    </p:spTree>
    <p:extLst>
      <p:ext uri="{BB962C8B-B14F-4D97-AF65-F5344CB8AC3E}">
        <p14:creationId xmlns:p14="http://schemas.microsoft.com/office/powerpoint/2010/main" val="4222962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1999" cy="6858000"/>
          </a:xfrm>
        </p:spPr>
      </p:pic>
      <p:pic>
        <p:nvPicPr>
          <p:cNvPr id="3" name="Picture 2"/>
          <p:cNvPicPr>
            <a:picLocks noChangeAspect="1"/>
          </p:cNvPicPr>
          <p:nvPr/>
        </p:nvPicPr>
        <p:blipFill>
          <a:blip r:embed="rId3"/>
          <a:stretch>
            <a:fillRect/>
          </a:stretch>
        </p:blipFill>
        <p:spPr>
          <a:xfrm>
            <a:off x="66989" y="-334793"/>
            <a:ext cx="1542422" cy="1542422"/>
          </a:xfrm>
          <a:prstGeom prst="rect">
            <a:avLst/>
          </a:prstGeom>
        </p:spPr>
      </p:pic>
    </p:spTree>
    <p:extLst>
      <p:ext uri="{BB962C8B-B14F-4D97-AF65-F5344CB8AC3E}">
        <p14:creationId xmlns:p14="http://schemas.microsoft.com/office/powerpoint/2010/main" val="3390416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3" name="Picture 2"/>
          <p:cNvPicPr>
            <a:picLocks noChangeAspect="1"/>
          </p:cNvPicPr>
          <p:nvPr/>
        </p:nvPicPr>
        <p:blipFill>
          <a:blip r:embed="rId3"/>
          <a:stretch>
            <a:fillRect/>
          </a:stretch>
        </p:blipFill>
        <p:spPr>
          <a:xfrm>
            <a:off x="66989" y="-251666"/>
            <a:ext cx="1542422" cy="1542422"/>
          </a:xfrm>
          <a:prstGeom prst="rect">
            <a:avLst/>
          </a:prstGeom>
        </p:spPr>
      </p:pic>
    </p:spTree>
    <p:extLst>
      <p:ext uri="{BB962C8B-B14F-4D97-AF65-F5344CB8AC3E}">
        <p14:creationId xmlns:p14="http://schemas.microsoft.com/office/powerpoint/2010/main" val="3579898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02349" y="3207643"/>
            <a:ext cx="1587302" cy="1587302"/>
          </a:xfrm>
        </p:spPr>
      </p:pic>
      <p:pic>
        <p:nvPicPr>
          <p:cNvPr id="4" name="Picture 3"/>
          <p:cNvPicPr>
            <a:picLocks noChangeAspect="1"/>
          </p:cNvPicPr>
          <p:nvPr/>
        </p:nvPicPr>
        <p:blipFill>
          <a:blip r:embed="rId3"/>
          <a:stretch>
            <a:fillRect/>
          </a:stretch>
        </p:blipFill>
        <p:spPr>
          <a:xfrm>
            <a:off x="0" y="-594"/>
            <a:ext cx="12193057" cy="6858594"/>
          </a:xfrm>
          <a:prstGeom prst="rect">
            <a:avLst/>
          </a:prstGeom>
        </p:spPr>
      </p:pic>
      <p:sp>
        <p:nvSpPr>
          <p:cNvPr id="5" name="Rounded Rectangle 4"/>
          <p:cNvSpPr/>
          <p:nvPr/>
        </p:nvSpPr>
        <p:spPr>
          <a:xfrm>
            <a:off x="2438399" y="2056110"/>
            <a:ext cx="7315200" cy="284907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TextBox 5"/>
          <p:cNvSpPr txBox="1"/>
          <p:nvPr/>
        </p:nvSpPr>
        <p:spPr>
          <a:xfrm>
            <a:off x="2452966" y="2757374"/>
            <a:ext cx="7026442" cy="1569660"/>
          </a:xfrm>
          <a:prstGeom prst="rect">
            <a:avLst/>
          </a:prstGeom>
          <a:noFill/>
        </p:spPr>
        <p:txBody>
          <a:bodyPr wrap="square" rtlCol="0">
            <a:spAutoFit/>
          </a:bodyPr>
          <a:lstStyle/>
          <a:p>
            <a:pPr algn="ctr"/>
            <a:r>
              <a:rPr lang="en-US" sz="4800" b="1">
                <a:solidFill>
                  <a:srgbClr val="0070C0"/>
                </a:solidFill>
                <a:latin typeface="Times New Roman" panose="02020603050405020304" pitchFamily="18" charset="0"/>
                <a:cs typeface="Times New Roman" panose="02020603050405020304" pitchFamily="18" charset="0"/>
              </a:rPr>
              <a:t>Hãy tích vào các hành vi nên hoặc không nên</a:t>
            </a:r>
          </a:p>
        </p:txBody>
      </p:sp>
      <p:pic>
        <p:nvPicPr>
          <p:cNvPr id="3" name="Picture 2"/>
          <p:cNvPicPr>
            <a:picLocks noChangeAspect="1"/>
          </p:cNvPicPr>
          <p:nvPr/>
        </p:nvPicPr>
        <p:blipFill>
          <a:blip r:embed="rId4"/>
          <a:stretch>
            <a:fillRect/>
          </a:stretch>
        </p:blipFill>
        <p:spPr>
          <a:xfrm>
            <a:off x="9753599" y="59425"/>
            <a:ext cx="1542422" cy="1542422"/>
          </a:xfrm>
          <a:prstGeom prst="rect">
            <a:avLst/>
          </a:prstGeom>
        </p:spPr>
      </p:pic>
    </p:spTree>
    <p:extLst>
      <p:ext uri="{BB962C8B-B14F-4D97-AF65-F5344CB8AC3E}">
        <p14:creationId xmlns:p14="http://schemas.microsoft.com/office/powerpoint/2010/main" val="92322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2" name="Content Placeholder 2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02349" y="3207643"/>
            <a:ext cx="1587302" cy="1587302"/>
          </a:xfrm>
        </p:spPr>
      </p:pic>
      <p:pic>
        <p:nvPicPr>
          <p:cNvPr id="4" name="Picture 3"/>
          <p:cNvPicPr>
            <a:picLocks noChangeAspect="1"/>
          </p:cNvPicPr>
          <p:nvPr/>
        </p:nvPicPr>
        <p:blipFill>
          <a:blip r:embed="rId3"/>
          <a:stretch>
            <a:fillRect/>
          </a:stretch>
        </p:blipFill>
        <p:spPr>
          <a:xfrm>
            <a:off x="-81369" y="69606"/>
            <a:ext cx="12193057" cy="6858594"/>
          </a:xfrm>
          <a:prstGeom prst="rect">
            <a:avLst/>
          </a:prstGeom>
        </p:spPr>
      </p:pic>
      <p:pic>
        <p:nvPicPr>
          <p:cNvPr id="6" name="Picture 5"/>
          <p:cNvPicPr>
            <a:picLocks noChangeAspect="1"/>
          </p:cNvPicPr>
          <p:nvPr/>
        </p:nvPicPr>
        <p:blipFill>
          <a:blip r:embed="rId4"/>
          <a:stretch>
            <a:fillRect/>
          </a:stretch>
        </p:blipFill>
        <p:spPr>
          <a:xfrm>
            <a:off x="1283535" y="3607794"/>
            <a:ext cx="4138449" cy="2471461"/>
          </a:xfrm>
          <a:prstGeom prst="rect">
            <a:avLst/>
          </a:prstGeom>
        </p:spPr>
      </p:pic>
      <p:pic>
        <p:nvPicPr>
          <p:cNvPr id="7" name="Picture 6"/>
          <p:cNvPicPr>
            <a:picLocks noChangeAspect="1"/>
          </p:cNvPicPr>
          <p:nvPr/>
        </p:nvPicPr>
        <p:blipFill>
          <a:blip r:embed="rId5"/>
          <a:stretch>
            <a:fillRect/>
          </a:stretch>
        </p:blipFill>
        <p:spPr>
          <a:xfrm>
            <a:off x="1283535" y="313162"/>
            <a:ext cx="4052608" cy="2572707"/>
          </a:xfrm>
          <a:prstGeom prst="rect">
            <a:avLst/>
          </a:prstGeom>
        </p:spPr>
      </p:pic>
      <p:pic>
        <p:nvPicPr>
          <p:cNvPr id="8" name="Picture 7"/>
          <p:cNvPicPr>
            <a:picLocks noChangeAspect="1"/>
          </p:cNvPicPr>
          <p:nvPr/>
        </p:nvPicPr>
        <p:blipFill>
          <a:blip r:embed="rId6"/>
          <a:stretch>
            <a:fillRect/>
          </a:stretch>
        </p:blipFill>
        <p:spPr>
          <a:xfrm>
            <a:off x="6796296" y="321471"/>
            <a:ext cx="4118751" cy="2537436"/>
          </a:xfrm>
          <a:prstGeom prst="rect">
            <a:avLst/>
          </a:prstGeom>
        </p:spPr>
      </p:pic>
      <p:pic>
        <p:nvPicPr>
          <p:cNvPr id="9" name="Picture 8"/>
          <p:cNvPicPr>
            <a:picLocks noChangeAspect="1"/>
          </p:cNvPicPr>
          <p:nvPr/>
        </p:nvPicPr>
        <p:blipFill>
          <a:blip r:embed="rId7"/>
          <a:stretch>
            <a:fillRect/>
          </a:stretch>
        </p:blipFill>
        <p:spPr>
          <a:xfrm>
            <a:off x="6796296" y="3543773"/>
            <a:ext cx="3959301" cy="2596046"/>
          </a:xfrm>
          <a:prstGeom prst="rect">
            <a:avLst/>
          </a:prstGeom>
        </p:spPr>
      </p:pic>
      <p:sp>
        <p:nvSpPr>
          <p:cNvPr id="11" name="Rounded Rectangle 10"/>
          <p:cNvSpPr/>
          <p:nvPr/>
        </p:nvSpPr>
        <p:spPr>
          <a:xfrm>
            <a:off x="973632" y="2893420"/>
            <a:ext cx="4649365" cy="605483"/>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2" name="Rounded Rectangle 11"/>
          <p:cNvSpPr/>
          <p:nvPr/>
        </p:nvSpPr>
        <p:spPr>
          <a:xfrm>
            <a:off x="6613624" y="2844748"/>
            <a:ext cx="4705423" cy="605483"/>
          </a:xfrm>
          <a:prstGeom prst="roundRect">
            <a:avLst>
              <a:gd name="adj" fmla="val 5807"/>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3" name="Rounded Rectangle 12"/>
          <p:cNvSpPr/>
          <p:nvPr/>
        </p:nvSpPr>
        <p:spPr>
          <a:xfrm>
            <a:off x="1110771" y="6023159"/>
            <a:ext cx="4649366" cy="54864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4" name="Rounded Rectangle 13"/>
          <p:cNvSpPr/>
          <p:nvPr/>
        </p:nvSpPr>
        <p:spPr>
          <a:xfrm>
            <a:off x="6496343" y="6052670"/>
            <a:ext cx="4638046" cy="548640"/>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5" name="TextBox 14"/>
          <p:cNvSpPr txBox="1"/>
          <p:nvPr/>
        </p:nvSpPr>
        <p:spPr>
          <a:xfrm>
            <a:off x="1153480" y="2946437"/>
            <a:ext cx="4555156" cy="954107"/>
          </a:xfrm>
          <a:prstGeom prst="rect">
            <a:avLst/>
          </a:prstGeom>
          <a:noFill/>
        </p:spPr>
        <p:txBody>
          <a:bodyPr wrap="square" rtlCol="0">
            <a:spAutoFit/>
          </a:bodyPr>
          <a:lstStyle/>
          <a:p>
            <a:r>
              <a:rPr lang="en-US" sz="2800">
                <a:solidFill>
                  <a:schemeClr val="bg1"/>
                </a:solidFill>
                <a:latin typeface="Times New Roman" panose="02020603050405020304" pitchFamily="18" charset="0"/>
                <a:cs typeface="Times New Roman" panose="02020603050405020304" pitchFamily="18" charset="0"/>
              </a:rPr>
              <a:t>Nên ngồi ngay ngắn bên bàn ăn</a:t>
            </a:r>
          </a:p>
        </p:txBody>
      </p:sp>
      <p:sp>
        <p:nvSpPr>
          <p:cNvPr id="16" name="TextBox 15"/>
          <p:cNvSpPr txBox="1"/>
          <p:nvPr/>
        </p:nvSpPr>
        <p:spPr>
          <a:xfrm>
            <a:off x="6527623" y="3059668"/>
            <a:ext cx="4138863" cy="369332"/>
          </a:xfrm>
          <a:prstGeom prst="rect">
            <a:avLst/>
          </a:prstGeom>
          <a:noFill/>
        </p:spPr>
        <p:txBody>
          <a:bodyPr wrap="square" rtlCol="0">
            <a:spAutoFit/>
          </a:bodyPr>
          <a:lstStyle/>
          <a:p>
            <a:endParaRPr lang="en-US"/>
          </a:p>
        </p:txBody>
      </p:sp>
      <p:sp>
        <p:nvSpPr>
          <p:cNvPr id="19" name="TextBox 18"/>
          <p:cNvSpPr txBox="1"/>
          <p:nvPr/>
        </p:nvSpPr>
        <p:spPr>
          <a:xfrm>
            <a:off x="6613624" y="2835295"/>
            <a:ext cx="5498064" cy="492443"/>
          </a:xfrm>
          <a:prstGeom prst="rect">
            <a:avLst/>
          </a:prstGeom>
          <a:noFill/>
        </p:spPr>
        <p:txBody>
          <a:bodyPr wrap="square" rtlCol="0">
            <a:spAutoFit/>
          </a:bodyPr>
          <a:lstStyle/>
          <a:p>
            <a:r>
              <a:rPr lang="en-US" sz="2600">
                <a:solidFill>
                  <a:schemeClr val="bg1"/>
                </a:solidFill>
                <a:latin typeface="Times New Roman" panose="02020603050405020304" pitchFamily="18" charset="0"/>
                <a:cs typeface="Times New Roman" panose="02020603050405020304" pitchFamily="18" charset="0"/>
              </a:rPr>
              <a:t>Nên ngồi ngay ngắn bên mâm cơm</a:t>
            </a:r>
          </a:p>
        </p:txBody>
      </p:sp>
      <p:sp>
        <p:nvSpPr>
          <p:cNvPr id="20" name="TextBox 19"/>
          <p:cNvSpPr txBox="1"/>
          <p:nvPr/>
        </p:nvSpPr>
        <p:spPr>
          <a:xfrm>
            <a:off x="1153480" y="6023159"/>
            <a:ext cx="4905459" cy="461665"/>
          </a:xfrm>
          <a:prstGeom prst="rect">
            <a:avLst/>
          </a:prstGeom>
          <a:noFill/>
        </p:spPr>
        <p:txBody>
          <a:bodyPr wrap="square" rtlCol="0">
            <a:spAutoFit/>
          </a:bodyPr>
          <a:lstStyle/>
          <a:p>
            <a:r>
              <a:rPr lang="en-US" sz="2400">
                <a:solidFill>
                  <a:schemeClr val="bg1"/>
                </a:solidFill>
                <a:latin typeface="Times New Roman" panose="02020603050405020304" pitchFamily="18" charset="0"/>
                <a:cs typeface="Times New Roman" panose="02020603050405020304" pitchFamily="18" charset="0"/>
              </a:rPr>
              <a:t>Không nên ngồi gác chân lên ghế</a:t>
            </a:r>
          </a:p>
        </p:txBody>
      </p:sp>
      <p:sp>
        <p:nvSpPr>
          <p:cNvPr id="21" name="TextBox 20"/>
          <p:cNvSpPr txBox="1"/>
          <p:nvPr/>
        </p:nvSpPr>
        <p:spPr>
          <a:xfrm>
            <a:off x="6556733" y="6039672"/>
            <a:ext cx="5022544" cy="461665"/>
          </a:xfrm>
          <a:prstGeom prst="rect">
            <a:avLst/>
          </a:prstGeom>
          <a:noFill/>
        </p:spPr>
        <p:txBody>
          <a:bodyPr wrap="square" rtlCol="0">
            <a:spAutoFit/>
          </a:bodyPr>
          <a:lstStyle/>
          <a:p>
            <a:r>
              <a:rPr lang="en-US" sz="2400">
                <a:solidFill>
                  <a:schemeClr val="bg1"/>
                </a:solidFill>
                <a:latin typeface="Times New Roman" panose="02020603050405020304" pitchFamily="18" charset="0"/>
                <a:cs typeface="Times New Roman" panose="02020603050405020304" pitchFamily="18" charset="0"/>
              </a:rPr>
              <a:t>Không nên ngồi quỳ gối lên chiếu</a:t>
            </a:r>
          </a:p>
        </p:txBody>
      </p:sp>
      <p:pic>
        <p:nvPicPr>
          <p:cNvPr id="3" name="Picture 2"/>
          <p:cNvPicPr>
            <a:picLocks noChangeAspect="1"/>
          </p:cNvPicPr>
          <p:nvPr/>
        </p:nvPicPr>
        <p:blipFill>
          <a:blip r:embed="rId8"/>
          <a:stretch>
            <a:fillRect/>
          </a:stretch>
        </p:blipFill>
        <p:spPr>
          <a:xfrm>
            <a:off x="10842350" y="120710"/>
            <a:ext cx="1150190" cy="1150190"/>
          </a:xfrm>
          <a:prstGeom prst="rect">
            <a:avLst/>
          </a:prstGeom>
        </p:spPr>
      </p:pic>
    </p:spTree>
    <p:extLst>
      <p:ext uri="{BB962C8B-B14F-4D97-AF65-F5344CB8AC3E}">
        <p14:creationId xmlns:p14="http://schemas.microsoft.com/office/powerpoint/2010/main" val="1587059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2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circle(in)">
                                      <p:cBhvr>
                                        <p:cTn id="27" dur="2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circle(in)">
                                      <p:cBhvr>
                                        <p:cTn id="47" dur="20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down)">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down)">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wipe(down)">
                                      <p:cBhvr>
                                        <p:cTn id="6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p:bldP spid="19" grpId="0"/>
      <p:bldP spid="20" grpId="0"/>
      <p:bldP spid="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TotalTime>
  <Words>146</Words>
  <Application>Microsoft Office PowerPoint</Application>
  <PresentationFormat>Widescreen</PresentationFormat>
  <Paragraphs>18</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KHANH PRO</dc:creator>
  <cp:lastModifiedBy>Administrator</cp:lastModifiedBy>
  <cp:revision>16</cp:revision>
  <dcterms:created xsi:type="dcterms:W3CDTF">2022-10-10T13:04:46Z</dcterms:created>
  <dcterms:modified xsi:type="dcterms:W3CDTF">2024-10-13T09:16:36Z</dcterms:modified>
</cp:coreProperties>
</file>