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ancois One" panose="020B0604020202020204" charset="0"/>
      <p:regular r:id="rId13"/>
    </p:embeddedFont>
    <p:embeddedFont>
      <p:font typeface="Open Sauce Bold" panose="020B0604020202020204" charset="0"/>
      <p:regular r:id="rId14"/>
    </p:embeddedFont>
    <p:embeddedFont>
      <p:font typeface="Open Sauce Heavy" panose="020B0604020202020204" charset="0"/>
      <p:regular r:id="rId15"/>
    </p:embeddedFont>
    <p:embeddedFont>
      <p:font typeface="Paytone One" panose="020B0604020202020204" charset="0"/>
      <p:regular r:id="rId16"/>
    </p:embeddedFont>
    <p:embeddedFont>
      <p:font typeface="Sigmar One" panose="020B0604020202020204" charset="0"/>
      <p:regular r:id="rId17"/>
    </p:embeddedFont>
    <p:embeddedFont>
      <p:font typeface="UVN Bay Buom Hep Nang" panose="00000400000000000000" pitchFamily="2" charset="0"/>
      <p:regular r:id="rId18"/>
    </p:embeddedFont>
    <p:embeddedFont>
      <p:font typeface="UVN Chim Bien Nang" panose="0209080305050A020404" pitchFamily="18" charset="0"/>
      <p:regular r:id="rId19"/>
    </p:embeddedFont>
    <p:embeddedFont>
      <p:font typeface="UVN Mang Cau Nang" panose="03060902050402020B05" pitchFamily="66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2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16230600" h="8229600">
                <a:moveTo>
                  <a:pt x="0" y="0"/>
                </a:moveTo>
                <a:lnTo>
                  <a:pt x="16230600" y="0"/>
                </a:lnTo>
                <a:lnTo>
                  <a:pt x="16230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29" b="-472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242959" y="6927220"/>
            <a:ext cx="5016341" cy="2331080"/>
            <a:chOff x="0" y="0"/>
            <a:chExt cx="1321176" cy="6139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21176" cy="613947"/>
            </a:xfrm>
            <a:custGeom>
              <a:avLst/>
              <a:gdLst/>
              <a:ahLst/>
              <a:cxnLst/>
              <a:rect l="l" t="t" r="r" b="b"/>
              <a:pathLst>
                <a:path w="1321176" h="613947">
                  <a:moveTo>
                    <a:pt x="0" y="0"/>
                  </a:moveTo>
                  <a:lnTo>
                    <a:pt x="1321176" y="0"/>
                  </a:lnTo>
                  <a:lnTo>
                    <a:pt x="1321176" y="613947"/>
                  </a:lnTo>
                  <a:lnTo>
                    <a:pt x="0" y="613947"/>
                  </a:lnTo>
                  <a:close/>
                </a:path>
              </a:pathLst>
            </a:custGeom>
            <a:solidFill>
              <a:srgbClr val="C9DC4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21176" cy="652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812925" y="5610742"/>
            <a:ext cx="10334090" cy="1130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35"/>
              </a:lnSpc>
            </a:pPr>
            <a:r>
              <a:rPr lang="en-US" sz="8435" dirty="0">
                <a:solidFill>
                  <a:srgbClr val="000000"/>
                </a:solidFill>
                <a:latin typeface="Francois One"/>
              </a:rPr>
              <a:t>KHÁM PHÁ CON BƯỚM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5B43D1B-BD9C-4577-BD70-0D5DD94099A1}"/>
              </a:ext>
            </a:extLst>
          </p:cNvPr>
          <p:cNvSpPr/>
          <p:nvPr/>
        </p:nvSpPr>
        <p:spPr>
          <a:xfrm rot="19997947" flipH="1">
            <a:off x="11398398" y="1402763"/>
            <a:ext cx="4673442" cy="4360135"/>
          </a:xfrm>
          <a:custGeom>
            <a:avLst/>
            <a:gdLst/>
            <a:ahLst/>
            <a:cxnLst/>
            <a:rect l="l" t="t" r="r" b="b"/>
            <a:pathLst>
              <a:path w="7102895" h="6436999">
                <a:moveTo>
                  <a:pt x="0" y="0"/>
                </a:moveTo>
                <a:lnTo>
                  <a:pt x="7102895" y="0"/>
                </a:lnTo>
                <a:lnTo>
                  <a:pt x="7102895" y="6436999"/>
                </a:lnTo>
                <a:lnTo>
                  <a:pt x="0" y="6436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957347" y="1028700"/>
            <a:ext cx="8373306" cy="6074135"/>
          </a:xfrm>
          <a:custGeom>
            <a:avLst/>
            <a:gdLst/>
            <a:ahLst/>
            <a:cxnLst/>
            <a:rect l="l" t="t" r="r" b="b"/>
            <a:pathLst>
              <a:path w="8373306" h="6074135">
                <a:moveTo>
                  <a:pt x="0" y="0"/>
                </a:moveTo>
                <a:lnTo>
                  <a:pt x="8373306" y="0"/>
                </a:lnTo>
                <a:lnTo>
                  <a:pt x="8373306" y="6074135"/>
                </a:lnTo>
                <a:lnTo>
                  <a:pt x="0" y="60741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7504331"/>
            <a:ext cx="16230600" cy="1753969"/>
            <a:chOff x="0" y="0"/>
            <a:chExt cx="4274726" cy="461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461951"/>
            </a:xfrm>
            <a:custGeom>
              <a:avLst/>
              <a:gdLst/>
              <a:ahLst/>
              <a:cxnLst/>
              <a:rect l="l" t="t" r="r" b="b"/>
              <a:pathLst>
                <a:path w="4274726" h="461951">
                  <a:moveTo>
                    <a:pt x="0" y="0"/>
                  </a:moveTo>
                  <a:lnTo>
                    <a:pt x="4274726" y="0"/>
                  </a:lnTo>
                  <a:lnTo>
                    <a:pt x="4274726" y="461951"/>
                  </a:lnTo>
                  <a:lnTo>
                    <a:pt x="0" y="461951"/>
                  </a:lnTo>
                  <a:close/>
                </a:path>
              </a:pathLst>
            </a:custGeom>
            <a:solidFill>
              <a:srgbClr val="C9DC4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74726" cy="500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18144" y="7886672"/>
            <a:ext cx="16051712" cy="84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4996" dirty="0">
                <a:solidFill>
                  <a:srgbClr val="000000"/>
                </a:solidFill>
                <a:latin typeface="Paytone One"/>
              </a:rPr>
              <a:t>Quan </a:t>
            </a:r>
            <a:r>
              <a:rPr lang="en-US" sz="4996" dirty="0" err="1">
                <a:solidFill>
                  <a:srgbClr val="000000"/>
                </a:solidFill>
                <a:latin typeface="Paytone One"/>
              </a:rPr>
              <a:t>sát</a:t>
            </a:r>
            <a:r>
              <a:rPr lang="en-US" sz="4996" dirty="0">
                <a:solidFill>
                  <a:srgbClr val="000000"/>
                </a:solidFill>
                <a:latin typeface="Paytone One"/>
              </a:rPr>
              <a:t> con </a:t>
            </a:r>
            <a:r>
              <a:rPr lang="en-US" sz="4996" dirty="0" err="1">
                <a:solidFill>
                  <a:srgbClr val="000000"/>
                </a:solidFill>
                <a:latin typeface="Paytone One"/>
              </a:rPr>
              <a:t>bướm</a:t>
            </a:r>
            <a:endParaRPr lang="en-US" sz="4996" dirty="0">
              <a:solidFill>
                <a:srgbClr val="000000"/>
              </a:solidFill>
              <a:latin typeface="Paytone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2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0242" y="174878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419073" y="2705096"/>
            <a:ext cx="9449854" cy="6855082"/>
          </a:xfrm>
          <a:custGeom>
            <a:avLst/>
            <a:gdLst/>
            <a:ahLst/>
            <a:cxnLst/>
            <a:rect l="l" t="t" r="r" b="b"/>
            <a:pathLst>
              <a:path w="9449854" h="6855082">
                <a:moveTo>
                  <a:pt x="0" y="0"/>
                </a:moveTo>
                <a:lnTo>
                  <a:pt x="9449854" y="0"/>
                </a:lnTo>
                <a:lnTo>
                  <a:pt x="9449854" y="6855082"/>
                </a:lnTo>
                <a:lnTo>
                  <a:pt x="0" y="68550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649249"/>
            <a:ext cx="16230600" cy="1753969"/>
            <a:chOff x="0" y="0"/>
            <a:chExt cx="4274726" cy="461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74726" cy="461951"/>
            </a:xfrm>
            <a:custGeom>
              <a:avLst/>
              <a:gdLst/>
              <a:ahLst/>
              <a:cxnLst/>
              <a:rect l="l" t="t" r="r" b="b"/>
              <a:pathLst>
                <a:path w="4274726" h="461951">
                  <a:moveTo>
                    <a:pt x="0" y="0"/>
                  </a:moveTo>
                  <a:lnTo>
                    <a:pt x="4274726" y="0"/>
                  </a:lnTo>
                  <a:lnTo>
                    <a:pt x="4274726" y="461951"/>
                  </a:lnTo>
                  <a:lnTo>
                    <a:pt x="0" y="461951"/>
                  </a:lnTo>
                  <a:close/>
                </a:path>
              </a:pathLst>
            </a:custGeom>
            <a:solidFill>
              <a:srgbClr val="C9DC4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274726" cy="500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1087342">
            <a:off x="13654311" y="3489505"/>
            <a:ext cx="1917722" cy="580111"/>
          </a:xfrm>
          <a:custGeom>
            <a:avLst/>
            <a:gdLst/>
            <a:ahLst/>
            <a:cxnLst/>
            <a:rect l="l" t="t" r="r" b="b"/>
            <a:pathLst>
              <a:path w="1917722" h="580111">
                <a:moveTo>
                  <a:pt x="0" y="0"/>
                </a:moveTo>
                <a:lnTo>
                  <a:pt x="1917722" y="0"/>
                </a:lnTo>
                <a:lnTo>
                  <a:pt x="1917722" y="580111"/>
                </a:lnTo>
                <a:lnTo>
                  <a:pt x="0" y="580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75529" y="1061058"/>
            <a:ext cx="16051712" cy="84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5"/>
              </a:lnSpc>
            </a:pPr>
            <a:r>
              <a:rPr lang="en-US" sz="4996" dirty="0" err="1">
                <a:solidFill>
                  <a:srgbClr val="000000"/>
                </a:solidFill>
                <a:latin typeface="Sigmar One"/>
              </a:rPr>
              <a:t>Tìm</a:t>
            </a:r>
            <a:r>
              <a:rPr lang="en-US" sz="4996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4996" dirty="0" err="1">
                <a:solidFill>
                  <a:srgbClr val="000000"/>
                </a:solidFill>
                <a:latin typeface="Sigmar One"/>
              </a:rPr>
              <a:t>hiểu</a:t>
            </a:r>
            <a:r>
              <a:rPr lang="en-US" sz="4996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4996" dirty="0" err="1">
                <a:solidFill>
                  <a:srgbClr val="000000"/>
                </a:solidFill>
                <a:latin typeface="Sigmar One"/>
              </a:rPr>
              <a:t>các</a:t>
            </a:r>
            <a:r>
              <a:rPr lang="en-US" sz="4996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4996" dirty="0" err="1">
                <a:solidFill>
                  <a:srgbClr val="000000"/>
                </a:solidFill>
                <a:latin typeface="Sigmar One"/>
              </a:rPr>
              <a:t>bộ</a:t>
            </a:r>
            <a:r>
              <a:rPr lang="en-US" sz="4996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4996" dirty="0" err="1">
                <a:solidFill>
                  <a:srgbClr val="000000"/>
                </a:solidFill>
                <a:latin typeface="Sigmar One"/>
              </a:rPr>
              <a:t>phận</a:t>
            </a:r>
            <a:r>
              <a:rPr lang="en-US" sz="4996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4996" dirty="0" err="1">
                <a:solidFill>
                  <a:srgbClr val="000000"/>
                </a:solidFill>
                <a:latin typeface="Sigmar One"/>
              </a:rPr>
              <a:t>của</a:t>
            </a:r>
            <a:r>
              <a:rPr lang="en-US" sz="4996" dirty="0">
                <a:solidFill>
                  <a:srgbClr val="000000"/>
                </a:solidFill>
                <a:latin typeface="Sigmar One"/>
              </a:rPr>
              <a:t> con </a:t>
            </a:r>
            <a:r>
              <a:rPr lang="en-US" sz="4996" dirty="0" err="1">
                <a:solidFill>
                  <a:srgbClr val="000000"/>
                </a:solidFill>
                <a:latin typeface="Sigmar One"/>
              </a:rPr>
              <a:t>bướm</a:t>
            </a:r>
            <a:endParaRPr lang="en-US" sz="4996" dirty="0">
              <a:solidFill>
                <a:srgbClr val="000000"/>
              </a:solidFill>
              <a:latin typeface="Sigmar On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229222" y="4289349"/>
            <a:ext cx="4557128" cy="78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</a:pPr>
            <a:r>
              <a:rPr lang="en-US" sz="4597">
                <a:solidFill>
                  <a:srgbClr val="000000"/>
                </a:solidFill>
                <a:latin typeface="Sigmar One"/>
              </a:rPr>
              <a:t>Cánh bướm</a:t>
            </a:r>
          </a:p>
        </p:txBody>
      </p:sp>
      <p:sp>
        <p:nvSpPr>
          <p:cNvPr id="12" name="Freeform 12"/>
          <p:cNvSpPr/>
          <p:nvPr/>
        </p:nvSpPr>
        <p:spPr>
          <a:xfrm rot="-2141858">
            <a:off x="9334805" y="3565944"/>
            <a:ext cx="1368227" cy="413889"/>
          </a:xfrm>
          <a:custGeom>
            <a:avLst/>
            <a:gdLst/>
            <a:ahLst/>
            <a:cxnLst/>
            <a:rect l="l" t="t" r="r" b="b"/>
            <a:pathLst>
              <a:path w="1368227" h="413889">
                <a:moveTo>
                  <a:pt x="0" y="0"/>
                </a:moveTo>
                <a:lnTo>
                  <a:pt x="1368227" y="0"/>
                </a:lnTo>
                <a:lnTo>
                  <a:pt x="1368227" y="413889"/>
                </a:lnTo>
                <a:lnTo>
                  <a:pt x="0" y="413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432507" y="2370541"/>
            <a:ext cx="3831184" cy="66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>
                <a:solidFill>
                  <a:srgbClr val="000000"/>
                </a:solidFill>
                <a:latin typeface="Sigmar One"/>
              </a:rPr>
              <a:t>Phần đầu</a:t>
            </a:r>
          </a:p>
        </p:txBody>
      </p:sp>
      <p:sp>
        <p:nvSpPr>
          <p:cNvPr id="14" name="Freeform 14"/>
          <p:cNvSpPr/>
          <p:nvPr/>
        </p:nvSpPr>
        <p:spPr>
          <a:xfrm rot="9362043">
            <a:off x="7508079" y="8584370"/>
            <a:ext cx="1368227" cy="413889"/>
          </a:xfrm>
          <a:custGeom>
            <a:avLst/>
            <a:gdLst/>
            <a:ahLst/>
            <a:cxnLst/>
            <a:rect l="l" t="t" r="r" b="b"/>
            <a:pathLst>
              <a:path w="1368227" h="413889">
                <a:moveTo>
                  <a:pt x="0" y="0"/>
                </a:moveTo>
                <a:lnTo>
                  <a:pt x="1368226" y="0"/>
                </a:lnTo>
                <a:lnTo>
                  <a:pt x="1368226" y="413889"/>
                </a:lnTo>
                <a:lnTo>
                  <a:pt x="0" y="413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502385" y="8897162"/>
            <a:ext cx="3831184" cy="66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5"/>
              </a:lnSpc>
            </a:pPr>
            <a:r>
              <a:rPr lang="en-US" sz="3897" dirty="0" err="1">
                <a:solidFill>
                  <a:srgbClr val="000000"/>
                </a:solidFill>
                <a:latin typeface="Sigmar One"/>
              </a:rPr>
              <a:t>Phần</a:t>
            </a:r>
            <a:r>
              <a:rPr lang="en-US" sz="3897" dirty="0">
                <a:solidFill>
                  <a:srgbClr val="000000"/>
                </a:solidFill>
                <a:latin typeface="Sigmar One"/>
              </a:rPr>
              <a:t> </a:t>
            </a:r>
            <a:r>
              <a:rPr lang="en-US" sz="3897" dirty="0" err="1">
                <a:solidFill>
                  <a:srgbClr val="000000"/>
                </a:solidFill>
                <a:latin typeface="Sigmar One"/>
              </a:rPr>
              <a:t>đuôi</a:t>
            </a:r>
            <a:endParaRPr lang="en-US" sz="3897" dirty="0">
              <a:solidFill>
                <a:srgbClr val="000000"/>
              </a:solidFill>
              <a:latin typeface="Sigmar One"/>
            </a:endParaRPr>
          </a:p>
        </p:txBody>
      </p:sp>
      <p:sp>
        <p:nvSpPr>
          <p:cNvPr id="16" name="Freeform 16"/>
          <p:cNvSpPr/>
          <p:nvPr/>
        </p:nvSpPr>
        <p:spPr>
          <a:xfrm rot="-9739634">
            <a:off x="4250123" y="6730349"/>
            <a:ext cx="1917722" cy="580111"/>
          </a:xfrm>
          <a:custGeom>
            <a:avLst/>
            <a:gdLst/>
            <a:ahLst/>
            <a:cxnLst/>
            <a:rect l="l" t="t" r="r" b="b"/>
            <a:pathLst>
              <a:path w="1917722" h="580111">
                <a:moveTo>
                  <a:pt x="0" y="0"/>
                </a:moveTo>
                <a:lnTo>
                  <a:pt x="1917722" y="0"/>
                </a:lnTo>
                <a:lnTo>
                  <a:pt x="1917722" y="580111"/>
                </a:lnTo>
                <a:lnTo>
                  <a:pt x="0" y="580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60849" y="5598795"/>
            <a:ext cx="4557128" cy="78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</a:pPr>
            <a:r>
              <a:rPr lang="en-US" sz="4597">
                <a:solidFill>
                  <a:srgbClr val="000000"/>
                </a:solidFill>
                <a:latin typeface="Sigmar One"/>
              </a:rPr>
              <a:t>Cánh bướm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8" r="-121777" b="-12415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60851" y="747223"/>
            <a:ext cx="17766298" cy="9290511"/>
            <a:chOff x="0" y="0"/>
            <a:chExt cx="4387249" cy="22942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87248" cy="2294219"/>
            </a:xfrm>
            <a:custGeom>
              <a:avLst/>
              <a:gdLst/>
              <a:ahLst/>
              <a:cxnLst/>
              <a:rect l="l" t="t" r="r" b="b"/>
              <a:pathLst>
                <a:path w="4387248" h="2294219">
                  <a:moveTo>
                    <a:pt x="22224" y="0"/>
                  </a:moveTo>
                  <a:lnTo>
                    <a:pt x="4365025" y="0"/>
                  </a:lnTo>
                  <a:cubicBezTo>
                    <a:pt x="4370919" y="0"/>
                    <a:pt x="4376572" y="2341"/>
                    <a:pt x="4380739" y="6509"/>
                  </a:cubicBezTo>
                  <a:cubicBezTo>
                    <a:pt x="4384907" y="10677"/>
                    <a:pt x="4387248" y="16330"/>
                    <a:pt x="4387248" y="22224"/>
                  </a:cubicBezTo>
                  <a:lnTo>
                    <a:pt x="4387248" y="2271995"/>
                  </a:lnTo>
                  <a:cubicBezTo>
                    <a:pt x="4387248" y="2284269"/>
                    <a:pt x="4377298" y="2294219"/>
                    <a:pt x="4365025" y="2294219"/>
                  </a:cubicBezTo>
                  <a:lnTo>
                    <a:pt x="22224" y="2294219"/>
                  </a:lnTo>
                  <a:cubicBezTo>
                    <a:pt x="16330" y="2294219"/>
                    <a:pt x="10677" y="2291878"/>
                    <a:pt x="6509" y="2287710"/>
                  </a:cubicBezTo>
                  <a:cubicBezTo>
                    <a:pt x="2341" y="2283542"/>
                    <a:pt x="0" y="2277889"/>
                    <a:pt x="0" y="2271995"/>
                  </a:cubicBezTo>
                  <a:lnTo>
                    <a:pt x="0" y="22224"/>
                  </a:lnTo>
                  <a:cubicBezTo>
                    <a:pt x="0" y="16330"/>
                    <a:pt x="2341" y="10677"/>
                    <a:pt x="6509" y="6509"/>
                  </a:cubicBezTo>
                  <a:cubicBezTo>
                    <a:pt x="10677" y="2341"/>
                    <a:pt x="16330" y="0"/>
                    <a:pt x="22224" y="0"/>
                  </a:cubicBezTo>
                  <a:close/>
                </a:path>
              </a:pathLst>
            </a:custGeom>
            <a:solidFill>
              <a:srgbClr val="1C494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4387249" cy="23608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915422" y="2658657"/>
            <a:ext cx="7102895" cy="6436999"/>
          </a:xfrm>
          <a:custGeom>
            <a:avLst/>
            <a:gdLst/>
            <a:ahLst/>
            <a:cxnLst/>
            <a:rect l="l" t="t" r="r" b="b"/>
            <a:pathLst>
              <a:path w="7102895" h="6436999">
                <a:moveTo>
                  <a:pt x="0" y="0"/>
                </a:moveTo>
                <a:lnTo>
                  <a:pt x="7102895" y="0"/>
                </a:lnTo>
                <a:lnTo>
                  <a:pt x="7102895" y="6436999"/>
                </a:lnTo>
                <a:lnTo>
                  <a:pt x="0" y="6436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716995" y="3087759"/>
            <a:ext cx="3542305" cy="60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1"/>
              </a:lnSpc>
              <a:spcBef>
                <a:spcPct val="0"/>
              </a:spcBef>
            </a:pPr>
            <a:r>
              <a:rPr lang="en-US" sz="3992">
                <a:solidFill>
                  <a:srgbClr val="FFFFFF"/>
                </a:solidFill>
                <a:latin typeface="Open Sauce Heavy"/>
              </a:rPr>
              <a:t>Râu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14806" y="2802476"/>
            <a:ext cx="1725673" cy="59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1"/>
              </a:lnSpc>
              <a:spcBef>
                <a:spcPct val="0"/>
              </a:spcBef>
            </a:pPr>
            <a:r>
              <a:rPr lang="en-US" sz="3992">
                <a:solidFill>
                  <a:srgbClr val="FFFFFF"/>
                </a:solidFill>
                <a:latin typeface="Open Sauce Heavy"/>
              </a:rPr>
              <a:t>Thân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284400" y="4794874"/>
            <a:ext cx="2974900" cy="59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1"/>
              </a:lnSpc>
              <a:spcBef>
                <a:spcPct val="0"/>
              </a:spcBef>
            </a:pPr>
            <a:r>
              <a:rPr lang="en-US" sz="3992">
                <a:solidFill>
                  <a:srgbClr val="FFFFFF"/>
                </a:solidFill>
                <a:latin typeface="Open Sauce Heavy"/>
              </a:rPr>
              <a:t>Mắt 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1088787" y="6072716"/>
            <a:ext cx="890270" cy="212404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4404051" y="5901847"/>
            <a:ext cx="2855249" cy="59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1"/>
              </a:lnSpc>
              <a:spcBef>
                <a:spcPct val="0"/>
              </a:spcBef>
            </a:pPr>
            <a:r>
              <a:rPr lang="en-US" sz="3992">
                <a:solidFill>
                  <a:srgbClr val="FFFFFF"/>
                </a:solidFill>
                <a:latin typeface="Open Sauce Bold"/>
              </a:rPr>
              <a:t>Miệng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6995" y="8270377"/>
            <a:ext cx="1771152" cy="608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1"/>
              </a:lnSpc>
              <a:spcBef>
                <a:spcPct val="0"/>
              </a:spcBef>
            </a:pPr>
            <a:r>
              <a:rPr lang="en-US" sz="3992">
                <a:solidFill>
                  <a:srgbClr val="FFFFFF"/>
                </a:solidFill>
                <a:latin typeface="Open Sauce Heavy"/>
              </a:rPr>
              <a:t>Chân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7815" y="7020452"/>
            <a:ext cx="3020339" cy="59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1"/>
              </a:lnSpc>
              <a:spcBef>
                <a:spcPct val="0"/>
              </a:spcBef>
            </a:pPr>
            <a:r>
              <a:rPr lang="en-US" sz="3992">
                <a:solidFill>
                  <a:srgbClr val="FFFFFF"/>
                </a:solidFill>
                <a:latin typeface="Open Sauce Heavy"/>
              </a:rPr>
              <a:t>Cánh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62840" y="9448668"/>
            <a:ext cx="2401113" cy="589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1"/>
              </a:lnSpc>
              <a:spcBef>
                <a:spcPct val="0"/>
              </a:spcBef>
            </a:pPr>
            <a:r>
              <a:rPr lang="en-US" sz="3992">
                <a:solidFill>
                  <a:srgbClr val="FFFFFF"/>
                </a:solidFill>
                <a:latin typeface="Paytone One"/>
              </a:rPr>
              <a:t>Đuôi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4458154" y="6306258"/>
            <a:ext cx="1064967" cy="1012996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 flipH="1">
            <a:off x="11334878" y="5392479"/>
            <a:ext cx="4436972" cy="320278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V="1">
            <a:off x="9784497" y="7624467"/>
            <a:ext cx="127936" cy="1814676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AutoShape 18"/>
          <p:cNvSpPr/>
          <p:nvPr/>
        </p:nvSpPr>
        <p:spPr>
          <a:xfrm flipH="1" flipV="1">
            <a:off x="11533922" y="7020452"/>
            <a:ext cx="2183073" cy="155416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19"/>
          <p:cNvSpPr/>
          <p:nvPr/>
        </p:nvSpPr>
        <p:spPr>
          <a:xfrm flipH="1" flipV="1">
            <a:off x="12295226" y="6200649"/>
            <a:ext cx="2108825" cy="12734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0" name="AutoShape 20"/>
          <p:cNvSpPr/>
          <p:nvPr/>
        </p:nvSpPr>
        <p:spPr>
          <a:xfrm>
            <a:off x="10077643" y="3400080"/>
            <a:ext cx="288569" cy="250176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1" name="AutoShape 21"/>
          <p:cNvSpPr/>
          <p:nvPr/>
        </p:nvSpPr>
        <p:spPr>
          <a:xfrm flipH="1">
            <a:off x="11984101" y="3696228"/>
            <a:ext cx="1745498" cy="32529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2" name="AutoShape 22"/>
          <p:cNvSpPr/>
          <p:nvPr/>
        </p:nvSpPr>
        <p:spPr>
          <a:xfrm>
            <a:off x="11322119" y="6306048"/>
            <a:ext cx="890270" cy="212404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985961" y="1334134"/>
            <a:ext cx="16273339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</a:pPr>
            <a:r>
              <a:rPr lang="en-US" sz="7499" dirty="0" err="1">
                <a:solidFill>
                  <a:srgbClr val="FFFFFF"/>
                </a:solidFill>
                <a:latin typeface="UVN Bay Buom Hep Nang" panose="00000400000000000000" pitchFamily="2" charset="0"/>
              </a:rPr>
              <a:t>Tìm</a:t>
            </a:r>
            <a:r>
              <a:rPr lang="en-US" sz="7499" dirty="0">
                <a:solidFill>
                  <a:srgbClr val="FFFFFF"/>
                </a:solidFill>
                <a:latin typeface="UVN Bay Buom Hep Nang" panose="00000400000000000000" pitchFamily="2" charset="0"/>
              </a:rPr>
              <a:t> </a:t>
            </a:r>
            <a:r>
              <a:rPr lang="en-US" sz="7499" dirty="0" err="1">
                <a:solidFill>
                  <a:srgbClr val="FFFFFF"/>
                </a:solidFill>
                <a:latin typeface="UVN Bay Buom Hep Nang" panose="00000400000000000000" pitchFamily="2" charset="0"/>
              </a:rPr>
              <a:t>hiểu</a:t>
            </a:r>
            <a:r>
              <a:rPr lang="en-US" sz="7499" dirty="0">
                <a:solidFill>
                  <a:srgbClr val="FFFFFF"/>
                </a:solidFill>
                <a:latin typeface="UVN Bay Buom Hep Nang" panose="00000400000000000000" pitchFamily="2" charset="0"/>
              </a:rPr>
              <a:t> </a:t>
            </a:r>
            <a:r>
              <a:rPr lang="en-US" sz="7499" dirty="0" err="1">
                <a:solidFill>
                  <a:srgbClr val="FFFFFF"/>
                </a:solidFill>
                <a:latin typeface="UVN Bay Buom Hep Nang" panose="00000400000000000000" pitchFamily="2" charset="0"/>
              </a:rPr>
              <a:t>các</a:t>
            </a:r>
            <a:r>
              <a:rPr lang="en-US" sz="7499" dirty="0">
                <a:solidFill>
                  <a:srgbClr val="FFFFFF"/>
                </a:solidFill>
                <a:latin typeface="UVN Bay Buom Hep Nang" panose="00000400000000000000" pitchFamily="2" charset="0"/>
              </a:rPr>
              <a:t> </a:t>
            </a:r>
            <a:r>
              <a:rPr lang="en-US" sz="7499" dirty="0" err="1">
                <a:solidFill>
                  <a:srgbClr val="FFFFFF"/>
                </a:solidFill>
                <a:latin typeface="UVN Bay Buom Hep Nang" panose="00000400000000000000" pitchFamily="2" charset="0"/>
              </a:rPr>
              <a:t>bộ</a:t>
            </a:r>
            <a:r>
              <a:rPr lang="en-US" sz="7499" dirty="0">
                <a:solidFill>
                  <a:srgbClr val="FFFFFF"/>
                </a:solidFill>
                <a:latin typeface="UVN Bay Buom Hep Nang" panose="00000400000000000000" pitchFamily="2" charset="0"/>
              </a:rPr>
              <a:t> </a:t>
            </a:r>
            <a:r>
              <a:rPr lang="en-US" sz="7499" dirty="0" err="1">
                <a:solidFill>
                  <a:srgbClr val="FFFFFF"/>
                </a:solidFill>
                <a:latin typeface="UVN Bay Buom Hep Nang" panose="00000400000000000000" pitchFamily="2" charset="0"/>
              </a:rPr>
              <a:t>phận</a:t>
            </a:r>
            <a:r>
              <a:rPr lang="en-US" sz="7499" dirty="0">
                <a:solidFill>
                  <a:srgbClr val="FFFFFF"/>
                </a:solidFill>
                <a:latin typeface="UVN Bay Buom Hep Nang" panose="00000400000000000000" pitchFamily="2" charset="0"/>
              </a:rPr>
              <a:t> </a:t>
            </a:r>
            <a:r>
              <a:rPr lang="en-US" sz="7499" dirty="0" err="1">
                <a:solidFill>
                  <a:srgbClr val="FFFFFF"/>
                </a:solidFill>
                <a:latin typeface="UVN Bay Buom Hep Nang" panose="00000400000000000000" pitchFamily="2" charset="0"/>
              </a:rPr>
              <a:t>của</a:t>
            </a:r>
            <a:r>
              <a:rPr lang="en-US" sz="7499" dirty="0">
                <a:solidFill>
                  <a:srgbClr val="FFFFFF"/>
                </a:solidFill>
                <a:latin typeface="UVN Bay Buom Hep Nang" panose="00000400000000000000" pitchFamily="2" charset="0"/>
              </a:rPr>
              <a:t> </a:t>
            </a:r>
            <a:r>
              <a:rPr lang="en-US" sz="7499" dirty="0" err="1">
                <a:solidFill>
                  <a:srgbClr val="FFFFFF"/>
                </a:solidFill>
                <a:latin typeface="UVN Bay Buom Hep Nang" panose="00000400000000000000" pitchFamily="2" charset="0"/>
              </a:rPr>
              <a:t>bướm</a:t>
            </a:r>
            <a:endParaRPr lang="en-US" sz="7499" dirty="0">
              <a:solidFill>
                <a:srgbClr val="FFFFFF"/>
              </a:solidFill>
              <a:latin typeface="UVN Bay Buom Hep Nang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8" r="-121777" b="-12415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765535" y="526369"/>
            <a:ext cx="7054551" cy="8731931"/>
            <a:chOff x="0" y="0"/>
            <a:chExt cx="1857989" cy="22997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57989" cy="2299768"/>
            </a:xfrm>
            <a:custGeom>
              <a:avLst/>
              <a:gdLst/>
              <a:ahLst/>
              <a:cxnLst/>
              <a:rect l="l" t="t" r="r" b="b"/>
              <a:pathLst>
                <a:path w="1857989" h="2299768">
                  <a:moveTo>
                    <a:pt x="55969" y="0"/>
                  </a:moveTo>
                  <a:lnTo>
                    <a:pt x="1802019" y="0"/>
                  </a:lnTo>
                  <a:cubicBezTo>
                    <a:pt x="1832930" y="0"/>
                    <a:pt x="1857989" y="25058"/>
                    <a:pt x="1857989" y="55969"/>
                  </a:cubicBezTo>
                  <a:lnTo>
                    <a:pt x="1857989" y="2243799"/>
                  </a:lnTo>
                  <a:cubicBezTo>
                    <a:pt x="1857989" y="2258643"/>
                    <a:pt x="1852092" y="2272879"/>
                    <a:pt x="1841596" y="2283375"/>
                  </a:cubicBezTo>
                  <a:cubicBezTo>
                    <a:pt x="1831099" y="2293871"/>
                    <a:pt x="1816864" y="2299768"/>
                    <a:pt x="1802019" y="2299768"/>
                  </a:cubicBezTo>
                  <a:lnTo>
                    <a:pt x="55969" y="2299768"/>
                  </a:lnTo>
                  <a:cubicBezTo>
                    <a:pt x="41125" y="2299768"/>
                    <a:pt x="26889" y="2293871"/>
                    <a:pt x="16393" y="2283375"/>
                  </a:cubicBezTo>
                  <a:cubicBezTo>
                    <a:pt x="5897" y="2272879"/>
                    <a:pt x="0" y="2258643"/>
                    <a:pt x="0" y="2243799"/>
                  </a:cubicBezTo>
                  <a:lnTo>
                    <a:pt x="0" y="55969"/>
                  </a:lnTo>
                  <a:cubicBezTo>
                    <a:pt x="0" y="41125"/>
                    <a:pt x="5897" y="26889"/>
                    <a:pt x="16393" y="16393"/>
                  </a:cubicBezTo>
                  <a:cubicBezTo>
                    <a:pt x="26889" y="5897"/>
                    <a:pt x="41125" y="0"/>
                    <a:pt x="55969" y="0"/>
                  </a:cubicBezTo>
                  <a:close/>
                </a:path>
              </a:pathLst>
            </a:custGeom>
            <a:solidFill>
              <a:srgbClr val="1C494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857989" cy="2347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994919" y="2918706"/>
            <a:ext cx="6595783" cy="313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280"/>
              </a:lnSpc>
            </a:pPr>
            <a:r>
              <a:rPr lang="en-US" sz="6900" dirty="0" err="1">
                <a:solidFill>
                  <a:srgbClr val="FFFFFF"/>
                </a:solidFill>
                <a:latin typeface="UVN Chim Bien Nang" panose="0209080305050A020404" pitchFamily="18" charset="0"/>
              </a:rPr>
              <a:t>Bướm</a:t>
            </a:r>
            <a:r>
              <a:rPr lang="en-US" sz="6900" dirty="0">
                <a:solidFill>
                  <a:srgbClr val="FFFFFF"/>
                </a:solidFill>
                <a:latin typeface="UVN Chim Bien Nang" panose="0209080305050A020404" pitchFamily="18" charset="0"/>
              </a:rPr>
              <a:t> bay </a:t>
            </a:r>
            <a:r>
              <a:rPr lang="en-US" sz="6900" dirty="0" err="1">
                <a:solidFill>
                  <a:srgbClr val="FFFFFF"/>
                </a:solidFill>
                <a:latin typeface="UVN Chim Bien Nang" panose="0209080305050A020404" pitchFamily="18" charset="0"/>
              </a:rPr>
              <a:t>được</a:t>
            </a:r>
            <a:r>
              <a:rPr lang="en-US" sz="6900" dirty="0">
                <a:solidFill>
                  <a:srgbClr val="FFFFFF"/>
                </a:solidFill>
                <a:latin typeface="UVN Chim Bien Nang" panose="0209080305050A020404" pitchFamily="18" charset="0"/>
              </a:rPr>
              <a:t> </a:t>
            </a:r>
            <a:r>
              <a:rPr lang="en-US" sz="6900" dirty="0" err="1">
                <a:solidFill>
                  <a:srgbClr val="FFFFFF"/>
                </a:solidFill>
                <a:latin typeface="UVN Chim Bien Nang" panose="0209080305050A020404" pitchFamily="18" charset="0"/>
              </a:rPr>
              <a:t>nhờ</a:t>
            </a:r>
            <a:r>
              <a:rPr lang="en-US" sz="6900" dirty="0">
                <a:solidFill>
                  <a:srgbClr val="FFFFFF"/>
                </a:solidFill>
                <a:latin typeface="UVN Chim Bien Nang" panose="0209080305050A020404" pitchFamily="18" charset="0"/>
              </a:rPr>
              <a:t> </a:t>
            </a:r>
            <a:r>
              <a:rPr lang="en-US" sz="6900" dirty="0" err="1">
                <a:solidFill>
                  <a:srgbClr val="FFFFFF"/>
                </a:solidFill>
                <a:latin typeface="UVN Chim Bien Nang" panose="0209080305050A020404" pitchFamily="18" charset="0"/>
              </a:rPr>
              <a:t>bộ</a:t>
            </a:r>
            <a:r>
              <a:rPr lang="en-US" sz="6900" dirty="0">
                <a:solidFill>
                  <a:srgbClr val="FFFFFF"/>
                </a:solidFill>
                <a:latin typeface="UVN Chim Bien Nang" panose="0209080305050A020404" pitchFamily="18" charset="0"/>
              </a:rPr>
              <a:t> </a:t>
            </a:r>
            <a:r>
              <a:rPr lang="en-US" sz="6900" dirty="0" err="1">
                <a:solidFill>
                  <a:srgbClr val="FFFFFF"/>
                </a:solidFill>
                <a:latin typeface="UVN Chim Bien Nang" panose="0209080305050A020404" pitchFamily="18" charset="0"/>
              </a:rPr>
              <a:t>phận</a:t>
            </a:r>
            <a:r>
              <a:rPr lang="en-US" sz="6900" dirty="0">
                <a:solidFill>
                  <a:srgbClr val="FFFFFF"/>
                </a:solidFill>
                <a:latin typeface="UVN Chim Bien Nang" panose="0209080305050A020404" pitchFamily="18" charset="0"/>
              </a:rPr>
              <a:t> </a:t>
            </a:r>
            <a:r>
              <a:rPr lang="en-US" sz="6900" dirty="0" err="1">
                <a:solidFill>
                  <a:srgbClr val="FFFFFF"/>
                </a:solidFill>
                <a:latin typeface="UVN Chim Bien Nang" panose="0209080305050A020404" pitchFamily="18" charset="0"/>
              </a:rPr>
              <a:t>nào</a:t>
            </a:r>
            <a:r>
              <a:rPr lang="en-US" sz="6900" dirty="0">
                <a:solidFill>
                  <a:srgbClr val="FFFFFF"/>
                </a:solidFill>
                <a:latin typeface="UVN Chim Bien Nang" panose="0209080305050A020404" pitchFamily="18" charset="0"/>
              </a:rPr>
              <a:t>?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684387D-A8FA-4628-A70F-F590C1D968CD}"/>
              </a:ext>
            </a:extLst>
          </p:cNvPr>
          <p:cNvSpPr/>
          <p:nvPr/>
        </p:nvSpPr>
        <p:spPr>
          <a:xfrm rot="1385833">
            <a:off x="1464196" y="1581899"/>
            <a:ext cx="7116717" cy="6454506"/>
          </a:xfrm>
          <a:custGeom>
            <a:avLst/>
            <a:gdLst/>
            <a:ahLst/>
            <a:cxnLst/>
            <a:rect l="l" t="t" r="r" b="b"/>
            <a:pathLst>
              <a:path w="7102895" h="6436999">
                <a:moveTo>
                  <a:pt x="0" y="0"/>
                </a:moveTo>
                <a:lnTo>
                  <a:pt x="7102895" y="0"/>
                </a:lnTo>
                <a:lnTo>
                  <a:pt x="7102895" y="6436999"/>
                </a:lnTo>
                <a:lnTo>
                  <a:pt x="0" y="6436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50" y="450850"/>
            <a:ext cx="17284700" cy="9385300"/>
            <a:chOff x="0" y="0"/>
            <a:chExt cx="4552349" cy="24718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349" cy="2471849"/>
            </a:xfrm>
            <a:custGeom>
              <a:avLst/>
              <a:gdLst/>
              <a:ahLst/>
              <a:cxnLst/>
              <a:rect l="l" t="t" r="r" b="b"/>
              <a:pathLst>
                <a:path w="4552349" h="2471849">
                  <a:moveTo>
                    <a:pt x="0" y="0"/>
                  </a:moveTo>
                  <a:lnTo>
                    <a:pt x="4552349" y="0"/>
                  </a:lnTo>
                  <a:lnTo>
                    <a:pt x="4552349" y="2471849"/>
                  </a:lnTo>
                  <a:lnTo>
                    <a:pt x="0" y="24718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2349" cy="250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2399691"/>
            <a:ext cx="16230600" cy="6858609"/>
          </a:xfrm>
          <a:custGeom>
            <a:avLst/>
            <a:gdLst/>
            <a:ahLst/>
            <a:cxnLst/>
            <a:rect l="l" t="t" r="r" b="b"/>
            <a:pathLst>
              <a:path w="16230600" h="6858609">
                <a:moveTo>
                  <a:pt x="0" y="0"/>
                </a:moveTo>
                <a:lnTo>
                  <a:pt x="16230600" y="0"/>
                </a:lnTo>
                <a:lnTo>
                  <a:pt x="16230600" y="6858609"/>
                </a:lnTo>
                <a:lnTo>
                  <a:pt x="0" y="685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269" b="-3572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74619" y="1152525"/>
            <a:ext cx="15938762" cy="928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5"/>
              </a:lnSpc>
            </a:pPr>
            <a:r>
              <a:rPr lang="en-US" sz="6935" dirty="0">
                <a:solidFill>
                  <a:srgbClr val="000000"/>
                </a:solidFill>
                <a:latin typeface="Francois One"/>
              </a:rPr>
              <a:t>QUÁ TRÌNH PHÁT TRIỂN CỦA CON BƯỚM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38" r="-121777" b="-12415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738752" y="1769023"/>
            <a:ext cx="12157483" cy="5158091"/>
            <a:chOff x="0" y="0"/>
            <a:chExt cx="3201971" cy="13585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01971" cy="1358510"/>
            </a:xfrm>
            <a:custGeom>
              <a:avLst/>
              <a:gdLst/>
              <a:ahLst/>
              <a:cxnLst/>
              <a:rect l="l" t="t" r="r" b="b"/>
              <a:pathLst>
                <a:path w="3201971" h="1358510">
                  <a:moveTo>
                    <a:pt x="32477" y="0"/>
                  </a:moveTo>
                  <a:lnTo>
                    <a:pt x="3169494" y="0"/>
                  </a:lnTo>
                  <a:cubicBezTo>
                    <a:pt x="3187430" y="0"/>
                    <a:pt x="3201971" y="14540"/>
                    <a:pt x="3201971" y="32477"/>
                  </a:cubicBezTo>
                  <a:lnTo>
                    <a:pt x="3201971" y="1326033"/>
                  </a:lnTo>
                  <a:cubicBezTo>
                    <a:pt x="3201971" y="1334646"/>
                    <a:pt x="3198549" y="1342907"/>
                    <a:pt x="3192459" y="1348997"/>
                  </a:cubicBezTo>
                  <a:cubicBezTo>
                    <a:pt x="3186368" y="1355088"/>
                    <a:pt x="3178107" y="1358510"/>
                    <a:pt x="3169494" y="1358510"/>
                  </a:cubicBezTo>
                  <a:lnTo>
                    <a:pt x="32477" y="1358510"/>
                  </a:lnTo>
                  <a:cubicBezTo>
                    <a:pt x="23864" y="1358510"/>
                    <a:pt x="15603" y="1355088"/>
                    <a:pt x="9512" y="1348997"/>
                  </a:cubicBezTo>
                  <a:cubicBezTo>
                    <a:pt x="3422" y="1342907"/>
                    <a:pt x="0" y="1334646"/>
                    <a:pt x="0" y="1326033"/>
                  </a:cubicBezTo>
                  <a:lnTo>
                    <a:pt x="0" y="32477"/>
                  </a:lnTo>
                  <a:cubicBezTo>
                    <a:pt x="0" y="23864"/>
                    <a:pt x="3422" y="15603"/>
                    <a:pt x="9512" y="9512"/>
                  </a:cubicBezTo>
                  <a:cubicBezTo>
                    <a:pt x="15603" y="3422"/>
                    <a:pt x="23864" y="0"/>
                    <a:pt x="32477" y="0"/>
                  </a:cubicBezTo>
                  <a:close/>
                </a:path>
              </a:pathLst>
            </a:custGeom>
            <a:solidFill>
              <a:srgbClr val="1C494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201971" cy="1406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441984">
            <a:off x="759498" y="6239993"/>
            <a:ext cx="4508670" cy="3270664"/>
          </a:xfrm>
          <a:custGeom>
            <a:avLst/>
            <a:gdLst/>
            <a:ahLst/>
            <a:cxnLst/>
            <a:rect l="l" t="t" r="r" b="b"/>
            <a:pathLst>
              <a:path w="4508670" h="3270664">
                <a:moveTo>
                  <a:pt x="0" y="0"/>
                </a:moveTo>
                <a:lnTo>
                  <a:pt x="4508670" y="0"/>
                </a:lnTo>
                <a:lnTo>
                  <a:pt x="4508670" y="3270664"/>
                </a:lnTo>
                <a:lnTo>
                  <a:pt x="0" y="32706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37012" y="3012517"/>
            <a:ext cx="11960964" cy="267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86"/>
              </a:lnSpc>
            </a:pPr>
            <a:r>
              <a:rPr lang="en-US" sz="8821" dirty="0" err="1">
                <a:solidFill>
                  <a:srgbClr val="FFFFFF"/>
                </a:solidFill>
                <a:latin typeface="UVN Mang Cau Nang" panose="03060902050402020B05" pitchFamily="66" charset="0"/>
              </a:rPr>
              <a:t>Chúc</a:t>
            </a:r>
            <a:r>
              <a:rPr lang="en-US" sz="8821" dirty="0">
                <a:solidFill>
                  <a:srgbClr val="FFFFFF"/>
                </a:solidFill>
                <a:latin typeface="UVN Mang Cau Nang" panose="03060902050402020B05" pitchFamily="66" charset="0"/>
              </a:rPr>
              <a:t> </a:t>
            </a:r>
            <a:r>
              <a:rPr lang="en-US" sz="8821" dirty="0" err="1">
                <a:solidFill>
                  <a:srgbClr val="FFFFFF"/>
                </a:solidFill>
                <a:latin typeface="UVN Mang Cau Nang" panose="03060902050402020B05" pitchFamily="66" charset="0"/>
              </a:rPr>
              <a:t>các</a:t>
            </a:r>
            <a:r>
              <a:rPr lang="en-US" sz="8821" dirty="0">
                <a:solidFill>
                  <a:srgbClr val="FFFFFF"/>
                </a:solidFill>
                <a:latin typeface="UVN Mang Cau Nang" panose="03060902050402020B05" pitchFamily="66" charset="0"/>
              </a:rPr>
              <a:t> con có </a:t>
            </a:r>
            <a:r>
              <a:rPr lang="en-US" sz="8821" dirty="0" err="1">
                <a:solidFill>
                  <a:srgbClr val="FFFFFF"/>
                </a:solidFill>
                <a:latin typeface="UVN Mang Cau Nang" panose="03060902050402020B05" pitchFamily="66" charset="0"/>
              </a:rPr>
              <a:t>một</a:t>
            </a:r>
            <a:r>
              <a:rPr lang="en-US" sz="8821" dirty="0">
                <a:solidFill>
                  <a:srgbClr val="FFFFFF"/>
                </a:solidFill>
                <a:latin typeface="UVN Mang Cau Nang" panose="03060902050402020B05" pitchFamily="66" charset="0"/>
              </a:rPr>
              <a:t> </a:t>
            </a:r>
            <a:r>
              <a:rPr lang="en-US" sz="8821" dirty="0" err="1">
                <a:solidFill>
                  <a:srgbClr val="FFFFFF"/>
                </a:solidFill>
                <a:latin typeface="UVN Mang Cau Nang" panose="03060902050402020B05" pitchFamily="66" charset="0"/>
              </a:rPr>
              <a:t>buổi</a:t>
            </a:r>
            <a:r>
              <a:rPr lang="en-US" sz="8821" dirty="0">
                <a:solidFill>
                  <a:srgbClr val="FFFFFF"/>
                </a:solidFill>
                <a:latin typeface="UVN Mang Cau Nang" panose="03060902050402020B05" pitchFamily="66" charset="0"/>
              </a:rPr>
              <a:t> </a:t>
            </a:r>
            <a:r>
              <a:rPr lang="en-US" sz="8821" dirty="0" err="1">
                <a:solidFill>
                  <a:srgbClr val="FFFFFF"/>
                </a:solidFill>
                <a:latin typeface="UVN Mang Cau Nang" panose="03060902050402020B05" pitchFamily="66" charset="0"/>
              </a:rPr>
              <a:t>học</a:t>
            </a:r>
            <a:r>
              <a:rPr lang="en-US" sz="8821" dirty="0">
                <a:solidFill>
                  <a:srgbClr val="FFFFFF"/>
                </a:solidFill>
                <a:latin typeface="UVN Mang Cau Nang" panose="03060902050402020B05" pitchFamily="66" charset="0"/>
              </a:rPr>
              <a:t> </a:t>
            </a:r>
            <a:r>
              <a:rPr lang="en-US" sz="8821" dirty="0" err="1">
                <a:solidFill>
                  <a:srgbClr val="FFFFFF"/>
                </a:solidFill>
                <a:latin typeface="UVN Mang Cau Nang" panose="03060902050402020B05" pitchFamily="66" charset="0"/>
              </a:rPr>
              <a:t>thật</a:t>
            </a:r>
            <a:r>
              <a:rPr lang="en-US" sz="8821" dirty="0">
                <a:solidFill>
                  <a:srgbClr val="FFFFFF"/>
                </a:solidFill>
                <a:latin typeface="UVN Mang Cau Nang" panose="03060902050402020B05" pitchFamily="66" charset="0"/>
              </a:rPr>
              <a:t> </a:t>
            </a:r>
            <a:r>
              <a:rPr lang="en-US" sz="8821" dirty="0" err="1">
                <a:solidFill>
                  <a:srgbClr val="FFFFFF"/>
                </a:solidFill>
                <a:latin typeface="UVN Mang Cau Nang" panose="03060902050402020B05" pitchFamily="66" charset="0"/>
              </a:rPr>
              <a:t>vui</a:t>
            </a:r>
            <a:endParaRPr lang="en-US" sz="8821" dirty="0">
              <a:solidFill>
                <a:srgbClr val="FFFFFF"/>
              </a:solidFill>
              <a:latin typeface="UVN Mang Cau Nang" panose="03060902050402020B05" pitchFamily="66" charset="0"/>
            </a:endParaRPr>
          </a:p>
        </p:txBody>
      </p:sp>
      <p:sp>
        <p:nvSpPr>
          <p:cNvPr id="8" name="Freeform 8"/>
          <p:cNvSpPr/>
          <p:nvPr/>
        </p:nvSpPr>
        <p:spPr>
          <a:xfrm rot="1349409">
            <a:off x="745779" y="1430626"/>
            <a:ext cx="4536108" cy="3290568"/>
          </a:xfrm>
          <a:custGeom>
            <a:avLst/>
            <a:gdLst/>
            <a:ahLst/>
            <a:cxnLst/>
            <a:rect l="l" t="t" r="r" b="b"/>
            <a:pathLst>
              <a:path w="4536108" h="3290568">
                <a:moveTo>
                  <a:pt x="0" y="0"/>
                </a:moveTo>
                <a:lnTo>
                  <a:pt x="4536108" y="0"/>
                </a:lnTo>
                <a:lnTo>
                  <a:pt x="4536108" y="3290569"/>
                </a:lnTo>
                <a:lnTo>
                  <a:pt x="0" y="32905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Calibri</vt:lpstr>
      <vt:lpstr>Francois One</vt:lpstr>
      <vt:lpstr>Open Sauce Heavy</vt:lpstr>
      <vt:lpstr>UVN Mang Cau Nang</vt:lpstr>
      <vt:lpstr>UVN Chim Bien Nang</vt:lpstr>
      <vt:lpstr>Arial</vt:lpstr>
      <vt:lpstr>Paytone One</vt:lpstr>
      <vt:lpstr>UVN Bay Buom Hep Nang</vt:lpstr>
      <vt:lpstr>Open Sauce Bold</vt:lpstr>
      <vt:lpstr>Sigmar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khám phá con bướm</dc:title>
  <cp:lastModifiedBy>Đinh</cp:lastModifiedBy>
  <cp:revision>2</cp:revision>
  <dcterms:created xsi:type="dcterms:W3CDTF">2006-08-16T00:00:00Z</dcterms:created>
  <dcterms:modified xsi:type="dcterms:W3CDTF">2024-05-20T08:13:49Z</dcterms:modified>
  <dc:identifier>DAGFv2CUpwg</dc:identifier>
</cp:coreProperties>
</file>