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Bahnschrift" panose="020B0502040204020203" pitchFamily="34" charset="0"/>
      <p:regular r:id="rId11"/>
      <p:bold r:id="rId12"/>
    </p:embeddedFont>
    <p:embeddedFont>
      <p:font typeface="Bahnschrift SemiLight" panose="020B0502040204020203" pitchFamily="34" charset="0"/>
      <p:regular r:id="rId13"/>
    </p:embeddedFont>
    <p:embeddedFont>
      <p:font typeface="DejaVu Serif Bold" panose="020B0604020202020204" charset="0"/>
      <p:regular r:id="rId14"/>
    </p:embeddedFont>
    <p:embeddedFont>
      <p:font typeface="Open Sans Extra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svg"/><Relationship Id="rId3" Type="http://schemas.openxmlformats.org/officeDocument/2006/relationships/image" Target="../media/image27.svg"/><Relationship Id="rId7" Type="http://schemas.openxmlformats.org/officeDocument/2006/relationships/image" Target="../media/image14.svg"/><Relationship Id="rId12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5" Type="http://schemas.openxmlformats.org/officeDocument/2006/relationships/image" Target="../media/image31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3.svg"/><Relationship Id="rId7" Type="http://schemas.openxmlformats.org/officeDocument/2006/relationships/image" Target="../media/image10.svg"/><Relationship Id="rId12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5.svg"/><Relationship Id="rId5" Type="http://schemas.openxmlformats.org/officeDocument/2006/relationships/image" Target="../media/image12.sv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3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gif"/><Relationship Id="rId3" Type="http://schemas.openxmlformats.org/officeDocument/2006/relationships/image" Target="../media/image27.svg"/><Relationship Id="rId7" Type="http://schemas.openxmlformats.org/officeDocument/2006/relationships/image" Target="../media/image14.svg"/><Relationship Id="rId12" Type="http://schemas.openxmlformats.org/officeDocument/2006/relationships/image" Target="../media/image40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5.svg"/><Relationship Id="rId5" Type="http://schemas.openxmlformats.org/officeDocument/2006/relationships/image" Target="../media/image6.sv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4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44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6.png"/><Relationship Id="rId18" Type="http://schemas.openxmlformats.org/officeDocument/2006/relationships/image" Target="../media/image28.png"/><Relationship Id="rId3" Type="http://schemas.openxmlformats.org/officeDocument/2006/relationships/image" Target="../media/image23.svg"/><Relationship Id="rId21" Type="http://schemas.openxmlformats.org/officeDocument/2006/relationships/image" Target="../media/image35.svg"/><Relationship Id="rId7" Type="http://schemas.openxmlformats.org/officeDocument/2006/relationships/image" Target="../media/image6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22.png"/><Relationship Id="rId16" Type="http://schemas.openxmlformats.org/officeDocument/2006/relationships/image" Target="../media/image49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16.svg"/><Relationship Id="rId15" Type="http://schemas.openxmlformats.org/officeDocument/2006/relationships/image" Target="../media/image48.png"/><Relationship Id="rId10" Type="http://schemas.openxmlformats.org/officeDocument/2006/relationships/image" Target="../media/image9.png"/><Relationship Id="rId19" Type="http://schemas.openxmlformats.org/officeDocument/2006/relationships/image" Target="../media/image29.sv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svg"/><Relationship Id="rId3" Type="http://schemas.openxmlformats.org/officeDocument/2006/relationships/image" Target="../media/image23.sv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459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77607" y="67514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10393" y="1800108"/>
            <a:ext cx="12067213" cy="6686783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73307">
            <a:off x="12449732" y="7251634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4" y="0"/>
                </a:lnTo>
                <a:lnTo>
                  <a:pt x="1254944" y="1223000"/>
                </a:lnTo>
                <a:lnTo>
                  <a:pt x="0" y="122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10393" y="6601565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1310">
            <a:off x="2459461" y="1083879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39134" y="3674550"/>
            <a:ext cx="10906002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8000" b="1" dirty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</a:t>
            </a:r>
          </a:p>
          <a:p>
            <a:pPr algn="ctr">
              <a:lnSpc>
                <a:spcPts val="9299"/>
              </a:lnSpc>
            </a:pPr>
            <a:r>
              <a:rPr lang="en-US" sz="8000" b="1" dirty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CON ĐI HỌC</a:t>
            </a:r>
          </a:p>
        </p:txBody>
      </p:sp>
      <p:sp>
        <p:nvSpPr>
          <p:cNvPr id="13" name="Freeform 13"/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481344" y="6103425"/>
            <a:ext cx="1730639" cy="2133299"/>
          </a:xfrm>
          <a:custGeom>
            <a:avLst/>
            <a:gdLst/>
            <a:ahLst/>
            <a:cxnLst/>
            <a:rect l="l" t="t" r="r" b="b"/>
            <a:pathLst>
              <a:path w="1730639" h="2133299">
                <a:moveTo>
                  <a:pt x="0" y="0"/>
                </a:moveTo>
                <a:lnTo>
                  <a:pt x="1730639" y="0"/>
                </a:lnTo>
                <a:lnTo>
                  <a:pt x="1730639" y="2133299"/>
                </a:lnTo>
                <a:lnTo>
                  <a:pt x="0" y="213329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20741" y="1028700"/>
            <a:ext cx="9837068" cy="8229600"/>
            <a:chOff x="0" y="0"/>
            <a:chExt cx="2474178" cy="20698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4178" cy="2069875"/>
            </a:xfrm>
            <a:custGeom>
              <a:avLst/>
              <a:gdLst/>
              <a:ahLst/>
              <a:cxnLst/>
              <a:rect l="l" t="t" r="r" b="b"/>
              <a:pathLst>
                <a:path w="2474178" h="2069875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2029737"/>
                  </a:lnTo>
                  <a:cubicBezTo>
                    <a:pt x="2474178" y="2040382"/>
                    <a:pt x="2469950" y="2050591"/>
                    <a:pt x="2462422" y="2058119"/>
                  </a:cubicBezTo>
                  <a:cubicBezTo>
                    <a:pt x="2454895" y="2065646"/>
                    <a:pt x="2444686" y="2069875"/>
                    <a:pt x="2434041" y="2069875"/>
                  </a:cubicBezTo>
                  <a:lnTo>
                    <a:pt x="40138" y="2069875"/>
                  </a:lnTo>
                  <a:cubicBezTo>
                    <a:pt x="29493" y="2069875"/>
                    <a:pt x="19283" y="2065646"/>
                    <a:pt x="11756" y="2058119"/>
                  </a:cubicBezTo>
                  <a:cubicBezTo>
                    <a:pt x="4229" y="2050591"/>
                    <a:pt x="0" y="2040382"/>
                    <a:pt x="0" y="2029737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74178" cy="210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  <a:p>
              <a:pPr algn="ctr">
                <a:lnSpc>
                  <a:spcPts val="2659"/>
                </a:lnSpc>
              </a:pPr>
              <a:endParaRPr dirty="0"/>
            </a:p>
            <a:p>
              <a:pPr algn="ctr">
                <a:lnSpc>
                  <a:spcPts val="2659"/>
                </a:lnSpc>
              </a:pPr>
              <a:endParaRPr dirty="0"/>
            </a:p>
            <a:p>
              <a:pPr algn="ctr">
                <a:lnSpc>
                  <a:spcPts val="2659"/>
                </a:lnSpc>
              </a:pPr>
              <a:endParaRPr dirty="0"/>
            </a:p>
            <a:p>
              <a:pPr algn="ctr">
                <a:lnSpc>
                  <a:spcPts val="2659"/>
                </a:lnSpc>
              </a:pPr>
              <a:endParaRPr dirty="0"/>
            </a:p>
            <a:p>
              <a:pPr algn="ctr">
                <a:lnSpc>
                  <a:spcPts val="2659"/>
                </a:lnSpc>
              </a:pPr>
              <a:endParaRPr dirty="0"/>
            </a:p>
            <a:p>
              <a:pPr algn="ctr">
                <a:lnSpc>
                  <a:spcPts val="2659"/>
                </a:lnSpc>
              </a:pPr>
              <a:endParaRPr dirty="0"/>
            </a:p>
            <a:p>
              <a:pPr algn="ctr">
                <a:lnSpc>
                  <a:spcPts val="2659"/>
                </a:lnSpc>
              </a:pPr>
              <a:endParaRPr dirty="0"/>
            </a:p>
            <a:p>
              <a:pPr algn="ctr">
                <a:lnSpc>
                  <a:spcPts val="2659"/>
                </a:lnSpc>
              </a:pPr>
              <a:endParaRPr dirty="0"/>
            </a:p>
            <a:p>
              <a:pPr algn="ctr">
                <a:lnSpc>
                  <a:spcPts val="2659"/>
                </a:lnSpc>
              </a:pPr>
              <a:endParaRPr dirty="0"/>
            </a:p>
            <a:p>
              <a:pPr algn="ctr">
                <a:lnSpc>
                  <a:spcPts val="3499"/>
                </a:lnSpc>
              </a:pP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Cừu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mới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be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toáng</a:t>
              </a:r>
              <a:endParaRPr lang="en-US" sz="2499" dirty="0">
                <a:solidFill>
                  <a:srgbClr val="000000"/>
                </a:solidFill>
                <a:latin typeface="Open Sans Extra Bold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“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Tôi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sẽ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chữa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lành</a:t>
              </a:r>
              <a:endParaRPr lang="en-US" sz="2499" dirty="0">
                <a:solidFill>
                  <a:srgbClr val="000000"/>
                </a:solidFill>
                <a:latin typeface="Open Sans Extra Bold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Nhưng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muốn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cho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nhanh</a:t>
              </a:r>
              <a:endParaRPr lang="en-US" sz="2499" dirty="0">
                <a:solidFill>
                  <a:srgbClr val="000000"/>
                </a:solidFill>
                <a:latin typeface="Open Sans Extra Bold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Cắt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đuôi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khỏi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hết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…”</a:t>
              </a:r>
            </a:p>
            <a:p>
              <a:pPr algn="ctr">
                <a:lnSpc>
                  <a:spcPts val="3499"/>
                </a:lnSpc>
              </a:pPr>
              <a:endParaRPr lang="en-US" sz="2499" dirty="0">
                <a:solidFill>
                  <a:srgbClr val="000000"/>
                </a:solidFill>
                <a:latin typeface="Open Sans Extra Bold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                                   “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Cắt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đuôi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…,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ấy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chết</a:t>
              </a:r>
              <a:endParaRPr lang="en-US" sz="2499" dirty="0">
                <a:solidFill>
                  <a:srgbClr val="000000"/>
                </a:solidFill>
                <a:latin typeface="Open Sans Extra Bold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                                   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Tôi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xin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đi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học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thôi</a:t>
              </a:r>
              <a:endParaRPr lang="en-US" sz="2499" dirty="0">
                <a:solidFill>
                  <a:srgbClr val="000000"/>
                </a:solidFill>
                <a:latin typeface="Open Sans Extra Bold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                                     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Cắt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đuôi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…,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ấy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chết</a:t>
              </a:r>
              <a:endParaRPr lang="en-US" sz="2499" dirty="0">
                <a:solidFill>
                  <a:srgbClr val="000000"/>
                </a:solidFill>
                <a:latin typeface="Open Sans Extra Bold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                                    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Tôi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xin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đi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học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Open Sans Extra Bold"/>
                </a:rPr>
                <a:t>ngay</a:t>
              </a: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!"</a:t>
              </a:r>
            </a:p>
            <a:p>
              <a:pPr algn="ctr">
                <a:lnSpc>
                  <a:spcPts val="2659"/>
                </a:lnSpc>
              </a:pPr>
              <a:endParaRPr lang="en-US" sz="2499" dirty="0">
                <a:solidFill>
                  <a:srgbClr val="000000"/>
                </a:solidFill>
                <a:latin typeface="Open Sans Extra Bold"/>
              </a:endParaRPr>
            </a:p>
            <a:p>
              <a:pPr algn="ctr">
                <a:lnSpc>
                  <a:spcPts val="2659"/>
                </a:lnSpc>
              </a:pPr>
              <a:endParaRPr lang="en-US" sz="2499" dirty="0">
                <a:solidFill>
                  <a:srgbClr val="000000"/>
                </a:solidFill>
                <a:latin typeface="Open Sans Extra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41483" y="8111844"/>
            <a:ext cx="2084195" cy="2175156"/>
          </a:xfrm>
          <a:custGeom>
            <a:avLst/>
            <a:gdLst/>
            <a:ahLst/>
            <a:cxnLst/>
            <a:rect l="l" t="t" r="r" b="b"/>
            <a:pathLst>
              <a:path w="2084195" h="2175156">
                <a:moveTo>
                  <a:pt x="0" y="0"/>
                </a:moveTo>
                <a:lnTo>
                  <a:pt x="2084195" y="0"/>
                </a:lnTo>
                <a:lnTo>
                  <a:pt x="2084195" y="2175156"/>
                </a:lnTo>
                <a:lnTo>
                  <a:pt x="0" y="2175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75318" y="1028700"/>
            <a:ext cx="7108107" cy="8229600"/>
          </a:xfrm>
          <a:custGeom>
            <a:avLst/>
            <a:gdLst/>
            <a:ahLst/>
            <a:cxnLst/>
            <a:rect l="l" t="t" r="r" b="b"/>
            <a:pathLst>
              <a:path w="7108107" h="8229600">
                <a:moveTo>
                  <a:pt x="0" y="0"/>
                </a:moveTo>
                <a:lnTo>
                  <a:pt x="7108108" y="0"/>
                </a:lnTo>
                <a:lnTo>
                  <a:pt x="710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20418" y="2599031"/>
            <a:ext cx="1730639" cy="2133299"/>
          </a:xfrm>
          <a:custGeom>
            <a:avLst/>
            <a:gdLst/>
            <a:ahLst/>
            <a:cxnLst/>
            <a:rect l="l" t="t" r="r" b="b"/>
            <a:pathLst>
              <a:path w="1730639" h="2133299">
                <a:moveTo>
                  <a:pt x="0" y="0"/>
                </a:moveTo>
                <a:lnTo>
                  <a:pt x="1730639" y="0"/>
                </a:lnTo>
                <a:lnTo>
                  <a:pt x="1730639" y="2133299"/>
                </a:lnTo>
                <a:lnTo>
                  <a:pt x="0" y="21332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123316" y="1879567"/>
            <a:ext cx="5246370" cy="6077034"/>
            <a:chOff x="0" y="0"/>
            <a:chExt cx="812800" cy="9414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941492"/>
            </a:xfrm>
            <a:custGeom>
              <a:avLst/>
              <a:gdLst/>
              <a:ahLst/>
              <a:cxnLst/>
              <a:rect l="l" t="t" r="r" b="b"/>
              <a:pathLst>
                <a:path w="812800" h="941492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907551"/>
                  </a:lnTo>
                  <a:cubicBezTo>
                    <a:pt x="812800" y="926296"/>
                    <a:pt x="797604" y="941492"/>
                    <a:pt x="778860" y="941492"/>
                  </a:cubicBezTo>
                  <a:lnTo>
                    <a:pt x="33940" y="941492"/>
                  </a:lnTo>
                  <a:cubicBezTo>
                    <a:pt x="15196" y="941492"/>
                    <a:pt x="0" y="926296"/>
                    <a:pt x="0" y="907551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8"/>
              <a:stretch>
                <a:fillRect t="-3208" b="-320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143000" y="1407753"/>
            <a:ext cx="9570267" cy="1059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803"/>
              </a:lnSpc>
            </a:pPr>
            <a:r>
              <a:rPr lang="en-US" sz="6000" b="1" dirty="0">
                <a:solidFill>
                  <a:srgbClr val="483A00"/>
                </a:solidFill>
                <a:latin typeface="Aptos" panose="020B0004020202020204" pitchFamily="34" charset="0"/>
              </a:rPr>
              <a:t>MÈO CON ĐI HỌC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29880" y="2551406"/>
            <a:ext cx="4399520" cy="1765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483A00"/>
                </a:solidFill>
                <a:latin typeface="Open Sans Extra Bold"/>
              </a:rPr>
              <a:t>Mèo</a:t>
            </a:r>
            <a:r>
              <a:rPr lang="en-US" sz="2499" dirty="0">
                <a:solidFill>
                  <a:srgbClr val="483A00"/>
                </a:solidFill>
                <a:latin typeface="Open Sans Extra Bold"/>
              </a:rPr>
              <a:t> ta </a:t>
            </a:r>
            <a:r>
              <a:rPr lang="en-US" sz="2499" dirty="0" err="1">
                <a:solidFill>
                  <a:srgbClr val="483A00"/>
                </a:solidFill>
                <a:latin typeface="Open Sans Extra Bold"/>
              </a:rPr>
              <a:t>buồn</a:t>
            </a:r>
            <a:r>
              <a:rPr lang="en-US" sz="2499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2499" dirty="0" err="1">
                <a:solidFill>
                  <a:srgbClr val="483A00"/>
                </a:solidFill>
                <a:latin typeface="Open Sans Extra Bold"/>
              </a:rPr>
              <a:t>bực</a:t>
            </a:r>
            <a:endParaRPr lang="en-US" sz="2499" dirty="0">
              <a:solidFill>
                <a:srgbClr val="483A00"/>
              </a:solidFill>
              <a:latin typeface="Open Sans Extra Bold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483A00"/>
                </a:solidFill>
                <a:latin typeface="Open Sans Extra Bold"/>
              </a:rPr>
              <a:t>Mai </a:t>
            </a:r>
            <a:r>
              <a:rPr lang="en-US" sz="2499" dirty="0" err="1">
                <a:solidFill>
                  <a:srgbClr val="483A00"/>
                </a:solidFill>
                <a:latin typeface="Open Sans Extra Bold"/>
              </a:rPr>
              <a:t>phải</a:t>
            </a:r>
            <a:r>
              <a:rPr lang="en-US" sz="2499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2499" dirty="0" err="1">
                <a:solidFill>
                  <a:srgbClr val="483A00"/>
                </a:solidFill>
                <a:latin typeface="Open Sans Extra Bold"/>
              </a:rPr>
              <a:t>đến</a:t>
            </a:r>
            <a:r>
              <a:rPr lang="en-US" sz="2499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2499" dirty="0" err="1">
                <a:solidFill>
                  <a:srgbClr val="483A00"/>
                </a:solidFill>
                <a:latin typeface="Open Sans Extra Bold"/>
              </a:rPr>
              <a:t>trường</a:t>
            </a:r>
            <a:endParaRPr lang="en-US" sz="2499" dirty="0">
              <a:solidFill>
                <a:srgbClr val="483A00"/>
              </a:solidFill>
              <a:latin typeface="Open Sans Extra Bold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483A00"/>
                </a:solidFill>
                <a:latin typeface="Open Sans Extra Bold"/>
              </a:rPr>
              <a:t>Liền</a:t>
            </a:r>
            <a:r>
              <a:rPr lang="en-US" sz="2499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2499" dirty="0" err="1">
                <a:solidFill>
                  <a:srgbClr val="483A00"/>
                </a:solidFill>
                <a:latin typeface="Open Sans Extra Bold"/>
              </a:rPr>
              <a:t>kiếm</a:t>
            </a:r>
            <a:r>
              <a:rPr lang="en-US" sz="2499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2499" dirty="0" err="1">
                <a:solidFill>
                  <a:srgbClr val="483A00"/>
                </a:solidFill>
                <a:latin typeface="Open Sans Extra Bold"/>
              </a:rPr>
              <a:t>cớ</a:t>
            </a:r>
            <a:r>
              <a:rPr lang="en-US" sz="2499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2499" dirty="0" err="1">
                <a:solidFill>
                  <a:srgbClr val="483A00"/>
                </a:solidFill>
                <a:latin typeface="Open Sans Extra Bold"/>
              </a:rPr>
              <a:t>luôn</a:t>
            </a:r>
            <a:endParaRPr lang="en-US" sz="2499" dirty="0">
              <a:solidFill>
                <a:srgbClr val="483A00"/>
              </a:solidFill>
              <a:latin typeface="Open Sans Extra Bold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483A00"/>
                </a:solidFill>
                <a:latin typeface="Open Sans Extra Bold"/>
              </a:rPr>
              <a:t>“</a:t>
            </a:r>
            <a:r>
              <a:rPr lang="en-US" sz="2499" dirty="0" err="1">
                <a:solidFill>
                  <a:srgbClr val="483A00"/>
                </a:solidFill>
                <a:latin typeface="Open Sans Extra Bold"/>
              </a:rPr>
              <a:t>Cái</a:t>
            </a:r>
            <a:r>
              <a:rPr lang="en-US" sz="2499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2499" dirty="0" err="1">
                <a:solidFill>
                  <a:srgbClr val="483A00"/>
                </a:solidFill>
                <a:latin typeface="Open Sans Extra Bold"/>
              </a:rPr>
              <a:t>đuôi</a:t>
            </a:r>
            <a:r>
              <a:rPr lang="en-US" sz="2499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2499" dirty="0" err="1">
                <a:solidFill>
                  <a:srgbClr val="483A00"/>
                </a:solidFill>
                <a:latin typeface="Open Sans Extra Bold"/>
              </a:rPr>
              <a:t>tôi</a:t>
            </a:r>
            <a:r>
              <a:rPr lang="en-US" sz="2499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2499" dirty="0" err="1">
                <a:solidFill>
                  <a:srgbClr val="483A00"/>
                </a:solidFill>
                <a:latin typeface="Open Sans Extra Bold"/>
              </a:rPr>
              <a:t>ốm</a:t>
            </a:r>
            <a:r>
              <a:rPr lang="en-US" sz="2499" dirty="0">
                <a:solidFill>
                  <a:srgbClr val="483A00"/>
                </a:solidFill>
                <a:latin typeface="Open Sans Extra Bold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1940" y="1799517"/>
            <a:ext cx="16177360" cy="7313173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4068862" cy="1944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80418" y="1143304"/>
            <a:ext cx="14163379" cy="1603646"/>
            <a:chOff x="0" y="0"/>
            <a:chExt cx="1406886" cy="1592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6886" cy="159294"/>
            </a:xfrm>
            <a:custGeom>
              <a:avLst/>
              <a:gdLst/>
              <a:ahLst/>
              <a:cxnLst/>
              <a:rect l="l" t="t" r="r" b="b"/>
              <a:pathLst>
                <a:path w="1406886" h="159294">
                  <a:moveTo>
                    <a:pt x="1406886" y="0"/>
                  </a:moveTo>
                  <a:lnTo>
                    <a:pt x="0" y="0"/>
                  </a:lnTo>
                  <a:lnTo>
                    <a:pt x="101600" y="79647"/>
                  </a:lnTo>
                  <a:lnTo>
                    <a:pt x="0" y="159294"/>
                  </a:lnTo>
                  <a:lnTo>
                    <a:pt x="1406886" y="159294"/>
                  </a:lnTo>
                  <a:lnTo>
                    <a:pt x="1305286" y="79647"/>
                  </a:lnTo>
                  <a:lnTo>
                    <a:pt x="1406886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229086" cy="197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95725" y="7559157"/>
            <a:ext cx="2448594" cy="2386266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53978" y="7559157"/>
            <a:ext cx="2267301" cy="2339617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44326" y="3464226"/>
            <a:ext cx="2452532" cy="2839774"/>
          </a:xfrm>
          <a:custGeom>
            <a:avLst/>
            <a:gdLst/>
            <a:ahLst/>
            <a:cxnLst/>
            <a:rect l="l" t="t" r="r" b="b"/>
            <a:pathLst>
              <a:path w="2452532" h="2839774">
                <a:moveTo>
                  <a:pt x="0" y="0"/>
                </a:moveTo>
                <a:lnTo>
                  <a:pt x="2452532" y="0"/>
                </a:lnTo>
                <a:lnTo>
                  <a:pt x="2452532" y="2839774"/>
                </a:lnTo>
                <a:lnTo>
                  <a:pt x="0" y="28397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75959" y="3146830"/>
            <a:ext cx="2612041" cy="2602543"/>
          </a:xfrm>
          <a:custGeom>
            <a:avLst/>
            <a:gdLst/>
            <a:ahLst/>
            <a:cxnLst/>
            <a:rect l="l" t="t" r="r" b="b"/>
            <a:pathLst>
              <a:path w="2612041" h="2602543">
                <a:moveTo>
                  <a:pt x="0" y="0"/>
                </a:moveTo>
                <a:lnTo>
                  <a:pt x="2612041" y="0"/>
                </a:lnTo>
                <a:lnTo>
                  <a:pt x="2612041" y="2602542"/>
                </a:lnTo>
                <a:lnTo>
                  <a:pt x="0" y="2602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909058" y="3791109"/>
            <a:ext cx="5544920" cy="4449798"/>
          </a:xfrm>
          <a:custGeom>
            <a:avLst/>
            <a:gdLst/>
            <a:ahLst/>
            <a:cxnLst/>
            <a:rect l="l" t="t" r="r" b="b"/>
            <a:pathLst>
              <a:path w="5544920" h="4449798">
                <a:moveTo>
                  <a:pt x="0" y="0"/>
                </a:moveTo>
                <a:lnTo>
                  <a:pt x="5544920" y="0"/>
                </a:lnTo>
                <a:lnTo>
                  <a:pt x="5544920" y="4449798"/>
                </a:lnTo>
                <a:lnTo>
                  <a:pt x="0" y="44497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08206" y="3257838"/>
            <a:ext cx="5358138" cy="4983069"/>
          </a:xfrm>
          <a:custGeom>
            <a:avLst/>
            <a:gdLst/>
            <a:ahLst/>
            <a:cxnLst/>
            <a:rect l="l" t="t" r="r" b="b"/>
            <a:pathLst>
              <a:path w="5358138" h="4983069">
                <a:moveTo>
                  <a:pt x="0" y="0"/>
                </a:moveTo>
                <a:lnTo>
                  <a:pt x="5358138" y="0"/>
                </a:lnTo>
                <a:lnTo>
                  <a:pt x="5358138" y="4983069"/>
                </a:lnTo>
                <a:lnTo>
                  <a:pt x="0" y="49830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137240" y="1738434"/>
            <a:ext cx="12066761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en-US" sz="4000" b="1" dirty="0">
                <a:solidFill>
                  <a:srgbClr val="130E1B"/>
                </a:solidFill>
                <a:latin typeface="Bahnschrift" panose="020B0502040204020203" pitchFamily="34" charset="0"/>
              </a:rPr>
              <a:t>MÈO ĐÃ NÓI GÌ KHI KHÔNG MUỐN ĐI HỌC?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44319" y="5692222"/>
            <a:ext cx="4424516" cy="196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30E1B"/>
                </a:solidFill>
                <a:latin typeface="Open Sans Extra Bold"/>
              </a:rPr>
              <a:t>Mèo ta buồn bực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30E1B"/>
                </a:solidFill>
                <a:latin typeface="Open Sans Extra Bold"/>
              </a:rPr>
              <a:t>Mai phải đến trường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30E1B"/>
                </a:solidFill>
                <a:latin typeface="Open Sans Extra Bold"/>
              </a:rPr>
              <a:t>Liền kiếm cớ luôn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30E1B"/>
                </a:solidFill>
                <a:latin typeface="Open Sans Extra Bold"/>
              </a:rPr>
              <a:t>“Cái đuôi tôi ốm”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28758" y="1028700"/>
            <a:ext cx="6230542" cy="8229600"/>
            <a:chOff x="0" y="0"/>
            <a:chExt cx="1567080" cy="20698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7080" cy="2069875"/>
            </a:xfrm>
            <a:custGeom>
              <a:avLst/>
              <a:gdLst/>
              <a:ahLst/>
              <a:cxnLst/>
              <a:rect l="l" t="t" r="r" b="b"/>
              <a:pathLst>
                <a:path w="1567080" h="2069875">
                  <a:moveTo>
                    <a:pt x="63371" y="0"/>
                  </a:moveTo>
                  <a:lnTo>
                    <a:pt x="1503709" y="0"/>
                  </a:lnTo>
                  <a:cubicBezTo>
                    <a:pt x="1538708" y="0"/>
                    <a:pt x="1567080" y="28372"/>
                    <a:pt x="1567080" y="63371"/>
                  </a:cubicBezTo>
                  <a:lnTo>
                    <a:pt x="1567080" y="2006503"/>
                  </a:lnTo>
                  <a:cubicBezTo>
                    <a:pt x="1567080" y="2023310"/>
                    <a:pt x="1560403" y="2039429"/>
                    <a:pt x="1548519" y="2051314"/>
                  </a:cubicBezTo>
                  <a:cubicBezTo>
                    <a:pt x="1536634" y="2063198"/>
                    <a:pt x="1520516" y="2069875"/>
                    <a:pt x="1503709" y="2069875"/>
                  </a:cubicBezTo>
                  <a:lnTo>
                    <a:pt x="63371" y="2069875"/>
                  </a:lnTo>
                  <a:cubicBezTo>
                    <a:pt x="28372" y="2069875"/>
                    <a:pt x="0" y="2041502"/>
                    <a:pt x="0" y="2006503"/>
                  </a:cubicBezTo>
                  <a:lnTo>
                    <a:pt x="0" y="63371"/>
                  </a:lnTo>
                  <a:cubicBezTo>
                    <a:pt x="0" y="46564"/>
                    <a:pt x="6677" y="30445"/>
                    <a:pt x="18561" y="18561"/>
                  </a:cubicBezTo>
                  <a:cubicBezTo>
                    <a:pt x="30445" y="6677"/>
                    <a:pt x="46564" y="0"/>
                    <a:pt x="63371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67080" cy="210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41457" y="7991250"/>
            <a:ext cx="2315168" cy="1612199"/>
          </a:xfrm>
          <a:custGeom>
            <a:avLst/>
            <a:gdLst/>
            <a:ahLst/>
            <a:cxnLst/>
            <a:rect l="l" t="t" r="r" b="b"/>
            <a:pathLst>
              <a:path w="2315168" h="1612199">
                <a:moveTo>
                  <a:pt x="0" y="0"/>
                </a:moveTo>
                <a:lnTo>
                  <a:pt x="2315167" y="0"/>
                </a:lnTo>
                <a:lnTo>
                  <a:pt x="2315167" y="1612199"/>
                </a:lnTo>
                <a:lnTo>
                  <a:pt x="0" y="1612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32662" y="591582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7041" y="1028700"/>
            <a:ext cx="8361869" cy="7901967"/>
          </a:xfrm>
          <a:custGeom>
            <a:avLst/>
            <a:gdLst/>
            <a:ahLst/>
            <a:cxnLst/>
            <a:rect l="l" t="t" r="r" b="b"/>
            <a:pathLst>
              <a:path w="8361869" h="7901967">
                <a:moveTo>
                  <a:pt x="0" y="0"/>
                </a:moveTo>
                <a:lnTo>
                  <a:pt x="8361869" y="0"/>
                </a:lnTo>
                <a:lnTo>
                  <a:pt x="8361869" y="7901967"/>
                </a:lnTo>
                <a:lnTo>
                  <a:pt x="0" y="7901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9379665">
            <a:off x="11608558" y="4982473"/>
            <a:ext cx="2160071" cy="2322657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flipH="1">
            <a:off x="13685238" y="6502867"/>
            <a:ext cx="3465954" cy="2755433"/>
          </a:xfrm>
          <a:custGeom>
            <a:avLst/>
            <a:gdLst/>
            <a:ahLst/>
            <a:cxnLst/>
            <a:rect l="l" t="t" r="r" b="b"/>
            <a:pathLst>
              <a:path w="3465954" h="2755433">
                <a:moveTo>
                  <a:pt x="3465954" y="0"/>
                </a:moveTo>
                <a:lnTo>
                  <a:pt x="0" y="0"/>
                </a:lnTo>
                <a:lnTo>
                  <a:pt x="0" y="2755433"/>
                </a:lnTo>
                <a:lnTo>
                  <a:pt x="3465954" y="2755433"/>
                </a:lnTo>
                <a:lnTo>
                  <a:pt x="34659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0303">
            <a:off x="13673909" y="3126243"/>
            <a:ext cx="940240" cy="2403170"/>
          </a:xfrm>
          <a:custGeom>
            <a:avLst/>
            <a:gdLst/>
            <a:ahLst/>
            <a:cxnLst/>
            <a:rect l="l" t="t" r="r" b="b"/>
            <a:pathLst>
              <a:path w="940240" h="2403170">
                <a:moveTo>
                  <a:pt x="0" y="0"/>
                </a:moveTo>
                <a:lnTo>
                  <a:pt x="940240" y="0"/>
                </a:lnTo>
                <a:lnTo>
                  <a:pt x="940240" y="2403169"/>
                </a:lnTo>
                <a:lnTo>
                  <a:pt x="0" y="24031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2246106"/>
            <a:ext cx="9405505" cy="63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DejaVu Serif Bold"/>
              </a:rPr>
              <a:t>Cừu đã nghĩ ra cách gì?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7088" y="3359242"/>
            <a:ext cx="8361869" cy="438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Cừu</a:t>
            </a:r>
            <a:r>
              <a:rPr lang="en-US" sz="3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Open Sans Extra Bold"/>
              </a:rPr>
              <a:t> be </a:t>
            </a: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toáng</a:t>
            </a:r>
            <a:endParaRPr lang="en-US" sz="3000" dirty="0">
              <a:solidFill>
                <a:srgbClr val="000000"/>
              </a:solidFill>
              <a:latin typeface="Open Sans Extra Bold"/>
            </a:endParaRPr>
          </a:p>
          <a:p>
            <a:pPr algn="ctr">
              <a:lnSpc>
                <a:spcPts val="5160"/>
              </a:lnSpc>
            </a:pPr>
            <a:endParaRPr lang="en-US" sz="3000" dirty="0">
              <a:solidFill>
                <a:srgbClr val="000000"/>
              </a:solidFill>
              <a:latin typeface="Open Sans Extra Bold"/>
            </a:endParaRPr>
          </a:p>
          <a:p>
            <a:pPr algn="ctr">
              <a:lnSpc>
                <a:spcPts val="5160"/>
              </a:lnSpc>
            </a:pPr>
            <a:r>
              <a:rPr lang="en-US" sz="3000" dirty="0">
                <a:solidFill>
                  <a:srgbClr val="000000"/>
                </a:solidFill>
                <a:latin typeface="Open Sans Extra Bold"/>
              </a:rPr>
              <a:t>“</a:t>
            </a: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Tôi</a:t>
            </a:r>
            <a:r>
              <a:rPr lang="en-US" sz="3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sẽ</a:t>
            </a:r>
            <a:r>
              <a:rPr lang="en-US" sz="3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chữa</a:t>
            </a:r>
            <a:r>
              <a:rPr lang="en-US" sz="3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lành</a:t>
            </a:r>
            <a:endParaRPr lang="en-US" sz="3000" dirty="0">
              <a:solidFill>
                <a:srgbClr val="000000"/>
              </a:solidFill>
              <a:latin typeface="Open Sans Extra Bold"/>
            </a:endParaRPr>
          </a:p>
          <a:p>
            <a:pPr algn="ctr">
              <a:lnSpc>
                <a:spcPts val="5160"/>
              </a:lnSpc>
            </a:pPr>
            <a:endParaRPr lang="en-US" sz="3000" dirty="0">
              <a:solidFill>
                <a:srgbClr val="000000"/>
              </a:solidFill>
              <a:latin typeface="Open Sans Extra Bold"/>
            </a:endParaRPr>
          </a:p>
          <a:p>
            <a:pPr algn="ctr">
              <a:lnSpc>
                <a:spcPts val="5160"/>
              </a:lnSpc>
            </a:pP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muốn</a:t>
            </a:r>
            <a:r>
              <a:rPr lang="en-US" sz="3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nhanh</a:t>
            </a:r>
            <a:endParaRPr lang="en-US" sz="3000" dirty="0">
              <a:solidFill>
                <a:srgbClr val="000000"/>
              </a:solidFill>
              <a:latin typeface="Open Sans Extra Bold"/>
            </a:endParaRPr>
          </a:p>
          <a:p>
            <a:pPr algn="ctr">
              <a:lnSpc>
                <a:spcPts val="5160"/>
              </a:lnSpc>
            </a:pPr>
            <a:endParaRPr lang="en-US" sz="3000" dirty="0">
              <a:solidFill>
                <a:srgbClr val="000000"/>
              </a:solidFill>
              <a:latin typeface="Open Sans Extra Bold"/>
            </a:endParaRPr>
          </a:p>
          <a:p>
            <a:pPr algn="ctr">
              <a:lnSpc>
                <a:spcPts val="5160"/>
              </a:lnSpc>
            </a:pP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Cắt</a:t>
            </a:r>
            <a:r>
              <a:rPr lang="en-US" sz="3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đuôi</a:t>
            </a:r>
            <a:r>
              <a:rPr lang="en-US" sz="3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khỏi</a:t>
            </a:r>
            <a:r>
              <a:rPr lang="en-US" sz="3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Extra Bold"/>
              </a:rPr>
              <a:t>hết</a:t>
            </a:r>
            <a:r>
              <a:rPr lang="en-US" sz="3000" dirty="0">
                <a:solidFill>
                  <a:srgbClr val="000000"/>
                </a:solidFill>
                <a:latin typeface="Open Sans Extra Bold"/>
              </a:rPr>
              <a:t>…”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1940" y="1945127"/>
            <a:ext cx="8062060" cy="7313173"/>
            <a:chOff x="0" y="0"/>
            <a:chExt cx="2027736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7736" cy="1839379"/>
            </a:xfrm>
            <a:custGeom>
              <a:avLst/>
              <a:gdLst/>
              <a:ahLst/>
              <a:cxnLst/>
              <a:rect l="l" t="t" r="r" b="b"/>
              <a:pathLst>
                <a:path w="2027736" h="1839379">
                  <a:moveTo>
                    <a:pt x="48975" y="0"/>
                  </a:moveTo>
                  <a:lnTo>
                    <a:pt x="1978761" y="0"/>
                  </a:lnTo>
                  <a:cubicBezTo>
                    <a:pt x="1991750" y="0"/>
                    <a:pt x="2004207" y="5160"/>
                    <a:pt x="2013391" y="14344"/>
                  </a:cubicBezTo>
                  <a:cubicBezTo>
                    <a:pt x="2022576" y="23529"/>
                    <a:pt x="2027736" y="35986"/>
                    <a:pt x="2027736" y="48975"/>
                  </a:cubicBezTo>
                  <a:lnTo>
                    <a:pt x="2027736" y="1790404"/>
                  </a:lnTo>
                  <a:cubicBezTo>
                    <a:pt x="2027736" y="1803393"/>
                    <a:pt x="2022576" y="1815850"/>
                    <a:pt x="2013391" y="1825034"/>
                  </a:cubicBezTo>
                  <a:cubicBezTo>
                    <a:pt x="2004207" y="1834219"/>
                    <a:pt x="1991750" y="1839379"/>
                    <a:pt x="1978761" y="1839379"/>
                  </a:cubicBezTo>
                  <a:lnTo>
                    <a:pt x="48975" y="1839379"/>
                  </a:lnTo>
                  <a:cubicBezTo>
                    <a:pt x="35986" y="1839379"/>
                    <a:pt x="23529" y="1834219"/>
                    <a:pt x="14344" y="1825034"/>
                  </a:cubicBezTo>
                  <a:cubicBezTo>
                    <a:pt x="5160" y="1815850"/>
                    <a:pt x="0" y="1803393"/>
                    <a:pt x="0" y="1790404"/>
                  </a:cubicBezTo>
                  <a:lnTo>
                    <a:pt x="0" y="48975"/>
                  </a:lnTo>
                  <a:cubicBezTo>
                    <a:pt x="0" y="35986"/>
                    <a:pt x="5160" y="23529"/>
                    <a:pt x="14344" y="14344"/>
                  </a:cubicBezTo>
                  <a:cubicBezTo>
                    <a:pt x="23529" y="5160"/>
                    <a:pt x="35986" y="0"/>
                    <a:pt x="48975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027736" cy="189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“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Cắt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đuôi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…,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ấy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chết</a:t>
              </a:r>
              <a:endParaRPr lang="en-US" sz="3000" dirty="0">
                <a:solidFill>
                  <a:srgbClr val="FE3936"/>
                </a:solidFill>
                <a:latin typeface="Open Sans Extra Bold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Tôi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xin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đi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học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thôi</a:t>
              </a:r>
              <a:endParaRPr lang="en-US" sz="3000" dirty="0">
                <a:solidFill>
                  <a:srgbClr val="FE3936"/>
                </a:solidFill>
                <a:latin typeface="Open Sans Extra Bold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Cắt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đuôi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…,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ấy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chết</a:t>
              </a:r>
              <a:endParaRPr lang="en-US" sz="3000" dirty="0">
                <a:solidFill>
                  <a:srgbClr val="FE3936"/>
                </a:solidFill>
                <a:latin typeface="Open Sans Extra Bold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Tôi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xin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đi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học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000" dirty="0" err="1">
                  <a:solidFill>
                    <a:srgbClr val="FE3936"/>
                  </a:solidFill>
                  <a:latin typeface="Open Sans Extra Bold"/>
                </a:rPr>
                <a:t>ngay</a:t>
              </a:r>
              <a:r>
                <a:rPr lang="en-US" sz="3000" dirty="0">
                  <a:solidFill>
                    <a:srgbClr val="FE3936"/>
                  </a:solidFill>
                  <a:latin typeface="Open Sans Extra Bold"/>
                </a:rPr>
                <a:t>!"</a:t>
              </a:r>
            </a:p>
            <a:p>
              <a:pPr algn="ctr">
                <a:lnSpc>
                  <a:spcPts val="2659"/>
                </a:lnSpc>
              </a:pPr>
              <a:endParaRPr lang="en-US" sz="3000" dirty="0">
                <a:solidFill>
                  <a:srgbClr val="FE3936"/>
                </a:solidFill>
                <a:latin typeface="Open Sans Extra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70951" y="1945127"/>
            <a:ext cx="7588349" cy="7313173"/>
            <a:chOff x="0" y="0"/>
            <a:chExt cx="1908590" cy="18393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8590" cy="1839379"/>
            </a:xfrm>
            <a:custGeom>
              <a:avLst/>
              <a:gdLst/>
              <a:ahLst/>
              <a:cxnLst/>
              <a:rect l="l" t="t" r="r" b="b"/>
              <a:pathLst>
                <a:path w="1908590" h="1839379">
                  <a:moveTo>
                    <a:pt x="52032" y="0"/>
                  </a:moveTo>
                  <a:lnTo>
                    <a:pt x="1856558" y="0"/>
                  </a:lnTo>
                  <a:cubicBezTo>
                    <a:pt x="1870358" y="0"/>
                    <a:pt x="1883592" y="5482"/>
                    <a:pt x="1893350" y="15240"/>
                  </a:cubicBezTo>
                  <a:cubicBezTo>
                    <a:pt x="1903108" y="24998"/>
                    <a:pt x="1908590" y="38232"/>
                    <a:pt x="1908590" y="52032"/>
                  </a:cubicBezTo>
                  <a:lnTo>
                    <a:pt x="1908590" y="1787347"/>
                  </a:lnTo>
                  <a:cubicBezTo>
                    <a:pt x="1908590" y="1816083"/>
                    <a:pt x="1885295" y="1839379"/>
                    <a:pt x="1856558" y="1839379"/>
                  </a:cubicBezTo>
                  <a:lnTo>
                    <a:pt x="52032" y="1839379"/>
                  </a:lnTo>
                  <a:cubicBezTo>
                    <a:pt x="23296" y="1839379"/>
                    <a:pt x="0" y="1816083"/>
                    <a:pt x="0" y="1787347"/>
                  </a:cubicBezTo>
                  <a:lnTo>
                    <a:pt x="0" y="52032"/>
                  </a:lnTo>
                  <a:cubicBezTo>
                    <a:pt x="0" y="23296"/>
                    <a:pt x="23296" y="0"/>
                    <a:pt x="52032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08590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418095" y="7356677"/>
            <a:ext cx="1951293" cy="1901623"/>
          </a:xfrm>
          <a:custGeom>
            <a:avLst/>
            <a:gdLst/>
            <a:ahLst/>
            <a:cxnLst/>
            <a:rect l="l" t="t" r="r" b="b"/>
            <a:pathLst>
              <a:path w="1951293" h="1901623">
                <a:moveTo>
                  <a:pt x="0" y="0"/>
                </a:moveTo>
                <a:lnTo>
                  <a:pt x="1951292" y="0"/>
                </a:lnTo>
                <a:lnTo>
                  <a:pt x="1951292" y="1901623"/>
                </a:lnTo>
                <a:lnTo>
                  <a:pt x="0" y="1901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4532" y="1607825"/>
            <a:ext cx="1723600" cy="1778574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95032" y="2272823"/>
            <a:ext cx="2611118" cy="2513201"/>
          </a:xfrm>
          <a:custGeom>
            <a:avLst/>
            <a:gdLst/>
            <a:ahLst/>
            <a:cxnLst/>
            <a:rect l="l" t="t" r="r" b="b"/>
            <a:pathLst>
              <a:path w="2611118" h="2513201">
                <a:moveTo>
                  <a:pt x="0" y="0"/>
                </a:moveTo>
                <a:lnTo>
                  <a:pt x="2611118" y="0"/>
                </a:lnTo>
                <a:lnTo>
                  <a:pt x="2611118" y="2513201"/>
                </a:lnTo>
                <a:lnTo>
                  <a:pt x="0" y="25132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164388" y="2910196"/>
            <a:ext cx="3146669" cy="2501602"/>
          </a:xfrm>
          <a:custGeom>
            <a:avLst/>
            <a:gdLst/>
            <a:ahLst/>
            <a:cxnLst/>
            <a:rect l="l" t="t" r="r" b="b"/>
            <a:pathLst>
              <a:path w="3146669" h="2501602">
                <a:moveTo>
                  <a:pt x="3146669" y="0"/>
                </a:moveTo>
                <a:lnTo>
                  <a:pt x="0" y="0"/>
                </a:lnTo>
                <a:lnTo>
                  <a:pt x="0" y="2501602"/>
                </a:lnTo>
                <a:lnTo>
                  <a:pt x="3146669" y="2501602"/>
                </a:lnTo>
                <a:lnTo>
                  <a:pt x="314666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159548" y="5957507"/>
            <a:ext cx="2432967" cy="2521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958646" y="6759150"/>
            <a:ext cx="4000368" cy="2040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1940" y="1945127"/>
            <a:ext cx="16177360" cy="7313173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068862" cy="191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Các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con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phải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chăm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ngoan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,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đi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học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đều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,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vâng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lời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bố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mẹ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</a:p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và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cô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giáo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để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luôn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là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bé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ngoan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.</a:t>
              </a:r>
            </a:p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Các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con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không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được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nói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dối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 </a:t>
              </a:r>
              <a:r>
                <a:rPr lang="en-US" sz="3999" dirty="0" err="1">
                  <a:solidFill>
                    <a:srgbClr val="FE3936"/>
                  </a:solidFill>
                  <a:latin typeface="Open Sans Extra Bold"/>
                </a:rPr>
                <a:t>nhé</a:t>
              </a:r>
              <a:r>
                <a:rPr lang="en-US" sz="3999" dirty="0">
                  <a:solidFill>
                    <a:srgbClr val="FE3936"/>
                  </a:solidFill>
                  <a:latin typeface="Open Sans Extra Bold"/>
                </a:rPr>
                <a:t>!</a:t>
              </a:r>
            </a:p>
            <a:p>
              <a:pPr algn="ctr">
                <a:lnSpc>
                  <a:spcPts val="2659"/>
                </a:lnSpc>
              </a:pPr>
              <a:endParaRPr lang="en-US" sz="3999" dirty="0">
                <a:solidFill>
                  <a:srgbClr val="FE3936"/>
                </a:solidFill>
                <a:latin typeface="Open Sans Extra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80418" y="1143304"/>
            <a:ext cx="14163379" cy="1603646"/>
            <a:chOff x="0" y="0"/>
            <a:chExt cx="1406886" cy="1592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6886" cy="159294"/>
            </a:xfrm>
            <a:custGeom>
              <a:avLst/>
              <a:gdLst/>
              <a:ahLst/>
              <a:cxnLst/>
              <a:rect l="l" t="t" r="r" b="b"/>
              <a:pathLst>
                <a:path w="1406886" h="159294">
                  <a:moveTo>
                    <a:pt x="1406886" y="0"/>
                  </a:moveTo>
                  <a:lnTo>
                    <a:pt x="0" y="0"/>
                  </a:lnTo>
                  <a:lnTo>
                    <a:pt x="101600" y="79647"/>
                  </a:lnTo>
                  <a:lnTo>
                    <a:pt x="0" y="159294"/>
                  </a:lnTo>
                  <a:lnTo>
                    <a:pt x="1406886" y="159294"/>
                  </a:lnTo>
                  <a:lnTo>
                    <a:pt x="1305286" y="79647"/>
                  </a:lnTo>
                  <a:lnTo>
                    <a:pt x="1406886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229086" cy="197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453978" y="3033152"/>
            <a:ext cx="2489169" cy="2568561"/>
          </a:xfrm>
          <a:custGeom>
            <a:avLst/>
            <a:gdLst/>
            <a:ahLst/>
            <a:cxnLst/>
            <a:rect l="l" t="t" r="r" b="b"/>
            <a:pathLst>
              <a:path w="2489169" h="2568561">
                <a:moveTo>
                  <a:pt x="0" y="0"/>
                </a:moveTo>
                <a:lnTo>
                  <a:pt x="2489170" y="0"/>
                </a:lnTo>
                <a:lnTo>
                  <a:pt x="2489170" y="2568562"/>
                </a:lnTo>
                <a:lnTo>
                  <a:pt x="0" y="25685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9501" y="7026236"/>
            <a:ext cx="2779226" cy="2673110"/>
          </a:xfrm>
          <a:custGeom>
            <a:avLst/>
            <a:gdLst/>
            <a:ahLst/>
            <a:cxnLst/>
            <a:rect l="l" t="t" r="r" b="b"/>
            <a:pathLst>
              <a:path w="2779226" h="2673110">
                <a:moveTo>
                  <a:pt x="0" y="0"/>
                </a:moveTo>
                <a:lnTo>
                  <a:pt x="2779226" y="0"/>
                </a:lnTo>
                <a:lnTo>
                  <a:pt x="2779226" y="2673110"/>
                </a:lnTo>
                <a:lnTo>
                  <a:pt x="0" y="26731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28727" y="1443282"/>
            <a:ext cx="1206676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4"/>
              </a:lnSpc>
            </a:pPr>
            <a:r>
              <a:rPr lang="en-US" sz="9466" dirty="0">
                <a:solidFill>
                  <a:srgbClr val="483A00"/>
                </a:solidFill>
                <a:latin typeface="Bahnschrift SemiLight" panose="020B0502040204020203" pitchFamily="34" charset="0"/>
              </a:rPr>
              <a:t>GIÁO DỤC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7423" y="791306"/>
            <a:ext cx="16230600" cy="82296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7610" y="616156"/>
            <a:ext cx="2120824" cy="2455691"/>
          </a:xfrm>
          <a:custGeom>
            <a:avLst/>
            <a:gdLst/>
            <a:ahLst/>
            <a:cxnLst/>
            <a:rect l="l" t="t" r="r" b="b"/>
            <a:pathLst>
              <a:path w="2120824" h="2455691">
                <a:moveTo>
                  <a:pt x="0" y="0"/>
                </a:moveTo>
                <a:lnTo>
                  <a:pt x="2120824" y="0"/>
                </a:lnTo>
                <a:lnTo>
                  <a:pt x="2120824" y="2455690"/>
                </a:lnTo>
                <a:lnTo>
                  <a:pt x="0" y="2455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47170">
            <a:off x="15925726" y="7662105"/>
            <a:ext cx="2049937" cy="2042483"/>
          </a:xfrm>
          <a:custGeom>
            <a:avLst/>
            <a:gdLst/>
            <a:ahLst/>
            <a:cxnLst/>
            <a:rect l="l" t="t" r="r" b="b"/>
            <a:pathLst>
              <a:path w="2049937" h="2042483">
                <a:moveTo>
                  <a:pt x="0" y="0"/>
                </a:moveTo>
                <a:lnTo>
                  <a:pt x="2049937" y="0"/>
                </a:lnTo>
                <a:lnTo>
                  <a:pt x="2049937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4224" y="7747727"/>
            <a:ext cx="2687160" cy="1871240"/>
          </a:xfrm>
          <a:custGeom>
            <a:avLst/>
            <a:gdLst/>
            <a:ahLst/>
            <a:cxnLst/>
            <a:rect l="l" t="t" r="r" b="b"/>
            <a:pathLst>
              <a:path w="2687160" h="1871240">
                <a:moveTo>
                  <a:pt x="0" y="0"/>
                </a:moveTo>
                <a:lnTo>
                  <a:pt x="2687160" y="0"/>
                </a:lnTo>
                <a:lnTo>
                  <a:pt x="2687160" y="1871240"/>
                </a:lnTo>
                <a:lnTo>
                  <a:pt x="0" y="187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98388" y="-573667"/>
            <a:ext cx="1196434" cy="3204734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81838" y="1285875"/>
            <a:ext cx="9924324" cy="2468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5"/>
              </a:lnSpc>
            </a:pPr>
            <a:r>
              <a:rPr lang="en-US" sz="10081" dirty="0">
                <a:solidFill>
                  <a:srgbClr val="FF0000"/>
                </a:solidFill>
                <a:latin typeface="Bahnschrift" panose="020B0502040204020203" pitchFamily="34" charset="0"/>
              </a:rPr>
              <a:t>TRẺ ĐỌC THƠ</a:t>
            </a:r>
          </a:p>
          <a:p>
            <a:pPr algn="ctr">
              <a:lnSpc>
                <a:spcPts val="9375"/>
              </a:lnSpc>
            </a:pPr>
            <a:endParaRPr lang="en-US" sz="1008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90171" y="2259050"/>
            <a:ext cx="5913434" cy="2647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</a:pPr>
            <a:r>
              <a:rPr lang="en-US" sz="3035" dirty="0" err="1">
                <a:solidFill>
                  <a:srgbClr val="483A00"/>
                </a:solidFill>
                <a:latin typeface="Open Sans Extra Bold"/>
              </a:rPr>
              <a:t>Mèo</a:t>
            </a: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 ta </a:t>
            </a:r>
            <a:r>
              <a:rPr lang="en-US" sz="3035" dirty="0" err="1">
                <a:solidFill>
                  <a:srgbClr val="483A00"/>
                </a:solidFill>
                <a:latin typeface="Open Sans Extra Bold"/>
              </a:rPr>
              <a:t>buồn</a:t>
            </a: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3035" dirty="0" err="1">
                <a:solidFill>
                  <a:srgbClr val="483A00"/>
                </a:solidFill>
                <a:latin typeface="Open Sans Extra Bold"/>
              </a:rPr>
              <a:t>bực</a:t>
            </a: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 </a:t>
            </a:r>
          </a:p>
          <a:p>
            <a:pPr algn="l">
              <a:lnSpc>
                <a:spcPts val="4249"/>
              </a:lnSpc>
            </a:pP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Mai </a:t>
            </a:r>
            <a:r>
              <a:rPr lang="en-US" sz="3035" dirty="0" err="1">
                <a:solidFill>
                  <a:srgbClr val="483A00"/>
                </a:solidFill>
                <a:latin typeface="Open Sans Extra Bold"/>
              </a:rPr>
              <a:t>phải</a:t>
            </a: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3035" dirty="0" err="1">
                <a:solidFill>
                  <a:srgbClr val="483A00"/>
                </a:solidFill>
                <a:latin typeface="Open Sans Extra Bold"/>
              </a:rPr>
              <a:t>đến</a:t>
            </a: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3035" dirty="0" err="1">
                <a:solidFill>
                  <a:srgbClr val="483A00"/>
                </a:solidFill>
                <a:latin typeface="Open Sans Extra Bold"/>
              </a:rPr>
              <a:t>trường</a:t>
            </a:r>
            <a:endParaRPr lang="en-US" sz="3035" dirty="0">
              <a:solidFill>
                <a:srgbClr val="483A00"/>
              </a:solidFill>
              <a:latin typeface="Open Sans Extra Bold"/>
            </a:endParaRPr>
          </a:p>
          <a:p>
            <a:pPr algn="l">
              <a:lnSpc>
                <a:spcPts val="4249"/>
              </a:lnSpc>
            </a:pP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3035" dirty="0" err="1">
                <a:solidFill>
                  <a:srgbClr val="483A00"/>
                </a:solidFill>
                <a:latin typeface="Open Sans Extra Bold"/>
              </a:rPr>
              <a:t>Liền</a:t>
            </a: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3035" dirty="0" err="1">
                <a:solidFill>
                  <a:srgbClr val="483A00"/>
                </a:solidFill>
                <a:latin typeface="Open Sans Extra Bold"/>
              </a:rPr>
              <a:t>kiếm</a:t>
            </a: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3035" dirty="0" err="1">
                <a:solidFill>
                  <a:srgbClr val="483A00"/>
                </a:solidFill>
                <a:latin typeface="Open Sans Extra Bold"/>
              </a:rPr>
              <a:t>cớ</a:t>
            </a: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3035" dirty="0" err="1">
                <a:solidFill>
                  <a:srgbClr val="483A00"/>
                </a:solidFill>
                <a:latin typeface="Open Sans Extra Bold"/>
              </a:rPr>
              <a:t>luôn</a:t>
            </a:r>
            <a:endParaRPr lang="en-US" sz="3035" dirty="0">
              <a:solidFill>
                <a:srgbClr val="483A00"/>
              </a:solidFill>
              <a:latin typeface="Open Sans Extra Bold"/>
            </a:endParaRPr>
          </a:p>
          <a:p>
            <a:pPr algn="l">
              <a:lnSpc>
                <a:spcPts val="4249"/>
              </a:lnSpc>
            </a:pP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 “</a:t>
            </a:r>
            <a:r>
              <a:rPr lang="en-US" sz="3035" dirty="0" err="1">
                <a:solidFill>
                  <a:srgbClr val="483A00"/>
                </a:solidFill>
                <a:latin typeface="Open Sans Extra Bold"/>
              </a:rPr>
              <a:t>Cái</a:t>
            </a: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3035" dirty="0" err="1">
                <a:solidFill>
                  <a:srgbClr val="483A00"/>
                </a:solidFill>
                <a:latin typeface="Open Sans Extra Bold"/>
              </a:rPr>
              <a:t>đuôi</a:t>
            </a: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3035" dirty="0" err="1">
                <a:solidFill>
                  <a:srgbClr val="483A00"/>
                </a:solidFill>
                <a:latin typeface="Open Sans Extra Bold"/>
              </a:rPr>
              <a:t>tôi</a:t>
            </a: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 </a:t>
            </a:r>
            <a:r>
              <a:rPr lang="en-US" sz="3035" dirty="0" err="1">
                <a:solidFill>
                  <a:srgbClr val="483A00"/>
                </a:solidFill>
                <a:latin typeface="Open Sans Extra Bold"/>
              </a:rPr>
              <a:t>ốm</a:t>
            </a:r>
            <a:r>
              <a:rPr lang="en-US" sz="3035" dirty="0">
                <a:solidFill>
                  <a:srgbClr val="483A00"/>
                </a:solidFill>
                <a:latin typeface="Open Sans Extra Bold"/>
              </a:rPr>
              <a:t>”</a:t>
            </a:r>
          </a:p>
          <a:p>
            <a:pPr algn="l">
              <a:lnSpc>
                <a:spcPts val="4249"/>
              </a:lnSpc>
            </a:pPr>
            <a:endParaRPr lang="en-US" sz="3035" dirty="0">
              <a:solidFill>
                <a:srgbClr val="483A00"/>
              </a:solidFill>
              <a:latin typeface="Open Sans Extr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130592" y="3804285"/>
            <a:ext cx="4760714" cy="2535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3000">
                <a:solidFill>
                  <a:srgbClr val="483A00"/>
                </a:solidFill>
                <a:latin typeface="Open Sans Extra Bold"/>
              </a:rPr>
              <a:t>Cừu mới be toáng</a:t>
            </a:r>
          </a:p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3000">
                <a:solidFill>
                  <a:srgbClr val="483A00"/>
                </a:solidFill>
                <a:latin typeface="Open Sans Extra Bold"/>
              </a:rPr>
              <a:t>“Tôi sẽ chữa lành</a:t>
            </a:r>
          </a:p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3000">
                <a:solidFill>
                  <a:srgbClr val="483A00"/>
                </a:solidFill>
                <a:latin typeface="Open Sans Extra Bold"/>
              </a:rPr>
              <a:t>Nhưng muốn cho nhanh</a:t>
            </a:r>
          </a:p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3000">
                <a:solidFill>
                  <a:srgbClr val="483A00"/>
                </a:solidFill>
                <a:latin typeface="Open Sans Extra Bold"/>
              </a:rPr>
              <a:t>Cắt đuôi khỏi hết…”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83413" y="6008848"/>
            <a:ext cx="7913191" cy="2535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3000">
                <a:solidFill>
                  <a:srgbClr val="483A00"/>
                </a:solidFill>
                <a:latin typeface="Open Sans Extra Bold"/>
              </a:rPr>
              <a:t>                                     “Cắt đuôi…, ấy chết</a:t>
            </a:r>
          </a:p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3000">
                <a:solidFill>
                  <a:srgbClr val="483A00"/>
                </a:solidFill>
                <a:latin typeface="Open Sans Extra Bold"/>
              </a:rPr>
              <a:t>                                     Tôi xin đi học thôi</a:t>
            </a:r>
          </a:p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3000">
                <a:solidFill>
                  <a:srgbClr val="483A00"/>
                </a:solidFill>
                <a:latin typeface="Open Sans Extra Bold"/>
              </a:rPr>
              <a:t>                                       Cắt đuôi…, ấy chết</a:t>
            </a:r>
          </a:p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3000">
                <a:solidFill>
                  <a:srgbClr val="483A00"/>
                </a:solidFill>
                <a:latin typeface="Open Sans Extra Bold"/>
              </a:rPr>
              <a:t>                                      Tôi xin đi học ngay!""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468667">
            <a:off x="446641" y="144984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65059">
            <a:off x="14560121" y="1235976"/>
            <a:ext cx="1954592" cy="1904838"/>
          </a:xfrm>
          <a:custGeom>
            <a:avLst/>
            <a:gdLst/>
            <a:ahLst/>
            <a:cxnLst/>
            <a:rect l="l" t="t" r="r" b="b"/>
            <a:pathLst>
              <a:path w="1954592" h="1904838">
                <a:moveTo>
                  <a:pt x="0" y="0"/>
                </a:moveTo>
                <a:lnTo>
                  <a:pt x="1954592" y="0"/>
                </a:lnTo>
                <a:lnTo>
                  <a:pt x="1954592" y="1904839"/>
                </a:lnTo>
                <a:lnTo>
                  <a:pt x="0" y="190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13147">
            <a:off x="15144137" y="6436838"/>
            <a:ext cx="2115163" cy="2182626"/>
          </a:xfrm>
          <a:custGeom>
            <a:avLst/>
            <a:gdLst/>
            <a:ahLst/>
            <a:cxnLst/>
            <a:rect l="l" t="t" r="r" b="b"/>
            <a:pathLst>
              <a:path w="2115163" h="2182626">
                <a:moveTo>
                  <a:pt x="0" y="0"/>
                </a:moveTo>
                <a:lnTo>
                  <a:pt x="2115163" y="0"/>
                </a:lnTo>
                <a:lnTo>
                  <a:pt x="2115163" y="2182626"/>
                </a:lnTo>
                <a:lnTo>
                  <a:pt x="0" y="21826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0514" y="8335032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6"/>
                </a:lnTo>
                <a:lnTo>
                  <a:pt x="0" y="18465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67567" y="160515"/>
            <a:ext cx="11257491" cy="10188030"/>
          </a:xfrm>
          <a:custGeom>
            <a:avLst/>
            <a:gdLst/>
            <a:ahLst/>
            <a:cxnLst/>
            <a:rect l="l" t="t" r="r" b="b"/>
            <a:pathLst>
              <a:path w="11257491" h="10188030">
                <a:moveTo>
                  <a:pt x="0" y="0"/>
                </a:moveTo>
                <a:lnTo>
                  <a:pt x="11257492" y="0"/>
                </a:lnTo>
                <a:lnTo>
                  <a:pt x="11257492" y="10188030"/>
                </a:lnTo>
                <a:lnTo>
                  <a:pt x="0" y="10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08815" y="2647526"/>
            <a:ext cx="10201605" cy="1708769"/>
          </a:xfrm>
          <a:custGeom>
            <a:avLst/>
            <a:gdLst/>
            <a:ahLst/>
            <a:cxnLst/>
            <a:rect l="l" t="t" r="r" b="b"/>
            <a:pathLst>
              <a:path w="10201605" h="1708769">
                <a:moveTo>
                  <a:pt x="0" y="0"/>
                </a:moveTo>
                <a:lnTo>
                  <a:pt x="10201605" y="0"/>
                </a:lnTo>
                <a:lnTo>
                  <a:pt x="10201605" y="1708768"/>
                </a:lnTo>
                <a:lnTo>
                  <a:pt x="0" y="17087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62446" y="3983066"/>
            <a:ext cx="1509555" cy="1730149"/>
          </a:xfrm>
          <a:custGeom>
            <a:avLst/>
            <a:gdLst/>
            <a:ahLst/>
            <a:cxnLst/>
            <a:rect l="l" t="t" r="r" b="b"/>
            <a:pathLst>
              <a:path w="1509555" h="1730149">
                <a:moveTo>
                  <a:pt x="0" y="0"/>
                </a:moveTo>
                <a:lnTo>
                  <a:pt x="1509555" y="0"/>
                </a:lnTo>
                <a:lnTo>
                  <a:pt x="1509555" y="1730149"/>
                </a:lnTo>
                <a:lnTo>
                  <a:pt x="0" y="1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27667" y="4356294"/>
            <a:ext cx="2203561" cy="1333155"/>
          </a:xfrm>
          <a:custGeom>
            <a:avLst/>
            <a:gdLst/>
            <a:ahLst/>
            <a:cxnLst/>
            <a:rect l="l" t="t" r="r" b="b"/>
            <a:pathLst>
              <a:path w="2203561" h="1333155">
                <a:moveTo>
                  <a:pt x="0" y="0"/>
                </a:moveTo>
                <a:lnTo>
                  <a:pt x="2203562" y="0"/>
                </a:lnTo>
                <a:lnTo>
                  <a:pt x="2203562" y="1333155"/>
                </a:lnTo>
                <a:lnTo>
                  <a:pt x="0" y="13331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16688" y="3901704"/>
            <a:ext cx="1685764" cy="1352826"/>
          </a:xfrm>
          <a:custGeom>
            <a:avLst/>
            <a:gdLst/>
            <a:ahLst/>
            <a:cxnLst/>
            <a:rect l="l" t="t" r="r" b="b"/>
            <a:pathLst>
              <a:path w="1685764" h="1352826">
                <a:moveTo>
                  <a:pt x="0" y="0"/>
                </a:moveTo>
                <a:lnTo>
                  <a:pt x="1685764" y="0"/>
                </a:lnTo>
                <a:lnTo>
                  <a:pt x="1685764" y="1352826"/>
                </a:lnTo>
                <a:lnTo>
                  <a:pt x="0" y="13528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402452" y="3983066"/>
            <a:ext cx="1599326" cy="1271464"/>
          </a:xfrm>
          <a:custGeom>
            <a:avLst/>
            <a:gdLst/>
            <a:ahLst/>
            <a:cxnLst/>
            <a:rect l="l" t="t" r="r" b="b"/>
            <a:pathLst>
              <a:path w="1599326" h="1271464">
                <a:moveTo>
                  <a:pt x="1599326" y="0"/>
                </a:moveTo>
                <a:lnTo>
                  <a:pt x="0" y="0"/>
                </a:lnTo>
                <a:lnTo>
                  <a:pt x="0" y="1271464"/>
                </a:lnTo>
                <a:lnTo>
                  <a:pt x="1599326" y="1271464"/>
                </a:lnTo>
                <a:lnTo>
                  <a:pt x="1599326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25466" y="3568755"/>
            <a:ext cx="9837068" cy="3149490"/>
            <a:chOff x="0" y="0"/>
            <a:chExt cx="2474178" cy="79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4178" cy="792147"/>
            </a:xfrm>
            <a:custGeom>
              <a:avLst/>
              <a:gdLst/>
              <a:ahLst/>
              <a:cxnLst/>
              <a:rect l="l" t="t" r="r" b="b"/>
              <a:pathLst>
                <a:path w="2474178" h="792147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752009"/>
                  </a:lnTo>
                  <a:cubicBezTo>
                    <a:pt x="2474178" y="774176"/>
                    <a:pt x="2456208" y="792147"/>
                    <a:pt x="2434041" y="792147"/>
                  </a:cubicBezTo>
                  <a:lnTo>
                    <a:pt x="40138" y="792147"/>
                  </a:lnTo>
                  <a:cubicBezTo>
                    <a:pt x="29493" y="792147"/>
                    <a:pt x="19283" y="787918"/>
                    <a:pt x="11756" y="780391"/>
                  </a:cubicBezTo>
                  <a:cubicBezTo>
                    <a:pt x="4229" y="772863"/>
                    <a:pt x="0" y="762654"/>
                    <a:pt x="0" y="752009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74178" cy="830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468667">
            <a:off x="1681091" y="6718245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4" y="0"/>
                </a:lnTo>
                <a:lnTo>
                  <a:pt x="1741724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65059">
            <a:off x="14560121" y="1235976"/>
            <a:ext cx="1954592" cy="1904838"/>
          </a:xfrm>
          <a:custGeom>
            <a:avLst/>
            <a:gdLst/>
            <a:ahLst/>
            <a:cxnLst/>
            <a:rect l="l" t="t" r="r" b="b"/>
            <a:pathLst>
              <a:path w="1954592" h="1904838">
                <a:moveTo>
                  <a:pt x="0" y="0"/>
                </a:moveTo>
                <a:lnTo>
                  <a:pt x="1954592" y="0"/>
                </a:lnTo>
                <a:lnTo>
                  <a:pt x="1954592" y="1904839"/>
                </a:lnTo>
                <a:lnTo>
                  <a:pt x="0" y="190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13147">
            <a:off x="15144137" y="6436838"/>
            <a:ext cx="2115163" cy="2182626"/>
          </a:xfrm>
          <a:custGeom>
            <a:avLst/>
            <a:gdLst/>
            <a:ahLst/>
            <a:cxnLst/>
            <a:rect l="l" t="t" r="r" b="b"/>
            <a:pathLst>
              <a:path w="2115163" h="2182626">
                <a:moveTo>
                  <a:pt x="0" y="0"/>
                </a:moveTo>
                <a:lnTo>
                  <a:pt x="2115163" y="0"/>
                </a:lnTo>
                <a:lnTo>
                  <a:pt x="2115163" y="2182626"/>
                </a:lnTo>
                <a:lnTo>
                  <a:pt x="0" y="21826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64633">
            <a:off x="1727627" y="1214460"/>
            <a:ext cx="1648651" cy="2174479"/>
          </a:xfrm>
          <a:custGeom>
            <a:avLst/>
            <a:gdLst/>
            <a:ahLst/>
            <a:cxnLst/>
            <a:rect l="l" t="t" r="r" b="b"/>
            <a:pathLst>
              <a:path w="1648651" h="2174479">
                <a:moveTo>
                  <a:pt x="0" y="0"/>
                </a:moveTo>
                <a:lnTo>
                  <a:pt x="1648651" y="0"/>
                </a:lnTo>
                <a:lnTo>
                  <a:pt x="1648651" y="2174479"/>
                </a:lnTo>
                <a:lnTo>
                  <a:pt x="0" y="2174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04607" y="4557386"/>
            <a:ext cx="9078787" cy="1617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0"/>
              </a:lnSpc>
            </a:pPr>
            <a:r>
              <a:rPr lang="en-US" sz="5000" b="1" dirty="0">
                <a:solidFill>
                  <a:srgbClr val="FF0000"/>
                </a:solidFill>
                <a:latin typeface="Aptos" panose="020B0004020202020204" pitchFamily="34" charset="0"/>
              </a:rPr>
              <a:t>CHÚC CÁC BÉ </a:t>
            </a:r>
          </a:p>
          <a:p>
            <a:pPr algn="ctr">
              <a:lnSpc>
                <a:spcPts val="8650"/>
              </a:lnSpc>
            </a:pPr>
            <a:r>
              <a:rPr lang="en-US" sz="5000" b="1" dirty="0">
                <a:solidFill>
                  <a:srgbClr val="FF0000"/>
                </a:solidFill>
                <a:latin typeface="Aptos" panose="020B0004020202020204" pitchFamily="34" charset="0"/>
              </a:rPr>
              <a:t>NHỮNG GIỜ HỌC THẬT VUI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135896" y="5681614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259</Words>
  <Application>Microsoft Office PowerPoint</Application>
  <PresentationFormat>Custom</PresentationFormat>
  <Paragraphs>62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Bahnschrift SemiLight</vt:lpstr>
      <vt:lpstr>Times New Roman</vt:lpstr>
      <vt:lpstr>DejaVu Serif Bold</vt:lpstr>
      <vt:lpstr>Open Sans Extra Bold</vt:lpstr>
      <vt:lpstr>Calibri</vt:lpstr>
      <vt:lpstr>Arial</vt:lpstr>
      <vt:lpstr>Aptos</vt:lpstr>
      <vt:lpstr>Bahnschrift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thơ: Mèo con đi học</dc:title>
  <cp:lastModifiedBy>DOAN THI HAI YEN</cp:lastModifiedBy>
  <cp:revision>3</cp:revision>
  <dcterms:created xsi:type="dcterms:W3CDTF">2006-08-16T00:00:00Z</dcterms:created>
  <dcterms:modified xsi:type="dcterms:W3CDTF">2024-05-20T01:38:37Z</dcterms:modified>
  <dc:identifier>DAGFuIxxQc8</dc:identifier>
</cp:coreProperties>
</file>