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DejaVu Serif Bold" panose="020B0604020202020204" charset="0"/>
      <p:regular r:id="rId10"/>
    </p:embeddedFont>
    <p:embeddedFont>
      <p:font typeface="Garamond" panose="02020404030301010803" pitchFamily="18" charset="0"/>
      <p:regular r:id="rId11"/>
      <p:bold r:id="rId12"/>
      <p:italic r:id="rId13"/>
    </p:embeddedFont>
    <p:embeddedFont>
      <p:font typeface="Montserrat Bold" panose="020B0604020202020204" charset="0"/>
      <p:regular r:id="rId14"/>
    </p:embeddedFont>
    <p:embeddedFont>
      <p:font typeface="Noto Sans Bold" panose="020B0604020202020204" charset="0"/>
      <p:regular r:id="rId15"/>
    </p:embeddedFont>
    <p:embeddedFont>
      <p:font typeface="Noto Serif Display Bold" panose="020B0604020202020204"/>
      <p:regular r:id="rId16"/>
    </p:embeddedFont>
    <p:embeddedFont>
      <p:font typeface="Paytone One" panose="020B0604020202020204" charset="0"/>
      <p:regular r:id="rId1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5401" y="0"/>
            <a:ext cx="18346740" cy="10284321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8598" y="2806697"/>
            <a:ext cx="10223504" cy="2273300"/>
          </a:xfrm>
        </p:spPr>
        <p:txBody>
          <a:bodyPr anchor="b">
            <a:noAutofit/>
          </a:bodyPr>
          <a:lstStyle>
            <a:lvl1pPr algn="ctr">
              <a:defRPr sz="81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8598" y="5486396"/>
            <a:ext cx="10223504" cy="1981203"/>
          </a:xfrm>
        </p:spPr>
        <p:txBody>
          <a:bodyPr anchor="t">
            <a:normAutofit/>
          </a:bodyPr>
          <a:lstStyle>
            <a:lvl1pPr marL="0" indent="0" algn="ctr">
              <a:buNone/>
              <a:defRPr sz="3150">
                <a:solidFill>
                  <a:schemeClr val="tx1"/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974849" y="7556495"/>
            <a:ext cx="1346201" cy="4191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596" y="7556495"/>
            <a:ext cx="7821953" cy="4191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35351" y="7556495"/>
            <a:ext cx="826751" cy="4191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4038599" y="5283197"/>
            <a:ext cx="1022350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3807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102" y="7223122"/>
            <a:ext cx="14414499" cy="850107"/>
          </a:xfrm>
        </p:spPr>
        <p:txBody>
          <a:bodyPr anchor="b">
            <a:normAutofit/>
          </a:bodyPr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62141" y="1562099"/>
            <a:ext cx="15158958" cy="5003804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3102" y="8073230"/>
            <a:ext cx="14414499" cy="740568"/>
          </a:xfrm>
        </p:spPr>
        <p:txBody>
          <a:bodyPr>
            <a:normAutofit/>
          </a:bodyPr>
          <a:lstStyle>
            <a:lvl1pPr marL="0" indent="0" algn="ctr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128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5802" y="1473198"/>
            <a:ext cx="14389098" cy="4432302"/>
          </a:xfrm>
        </p:spPr>
        <p:txBody>
          <a:bodyPr anchor="ctr">
            <a:normAutofit/>
          </a:bodyPr>
          <a:lstStyle>
            <a:lvl1pPr algn="ctr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5802" y="6515099"/>
            <a:ext cx="14389098" cy="229870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94254" y="621029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6861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9320" y="1473198"/>
            <a:ext cx="13944597" cy="3556002"/>
          </a:xfrm>
        </p:spPr>
        <p:txBody>
          <a:bodyPr anchor="ctr">
            <a:normAutofit/>
          </a:bodyPr>
          <a:lstStyle>
            <a:lvl1pPr algn="ctr">
              <a:defRPr sz="48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12218" y="5029200"/>
            <a:ext cx="13258803" cy="8763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3000"/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3102" y="6515099"/>
            <a:ext cx="14414499" cy="229870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293020" y="1319942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900401" y="4241805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 algn="r"/>
            <a:r>
              <a:rPr lang="en-US" sz="12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094254" y="621029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7639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103" y="4962872"/>
            <a:ext cx="14414502" cy="2203200"/>
          </a:xfrm>
        </p:spPr>
        <p:txBody>
          <a:bodyPr anchor="b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3102" y="7166072"/>
            <a:ext cx="14414502" cy="1290600"/>
          </a:xfrm>
        </p:spPr>
        <p:txBody>
          <a:bodyPr anchor="t"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564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9320" y="1473198"/>
            <a:ext cx="13944597" cy="3365502"/>
          </a:xfrm>
        </p:spPr>
        <p:txBody>
          <a:bodyPr anchor="ctr">
            <a:normAutofit/>
          </a:bodyPr>
          <a:lstStyle>
            <a:lvl1pPr algn="ctr">
              <a:defRPr sz="48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943102" y="5458968"/>
            <a:ext cx="14414502" cy="1330452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36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3102" y="6794500"/>
            <a:ext cx="14414502" cy="2019300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293020" y="1319942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900401" y="3898892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 algn="r"/>
            <a:r>
              <a:rPr lang="en-US" sz="12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2094254" y="5143500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8572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102" y="1473198"/>
            <a:ext cx="14414499" cy="336550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943102" y="5445252"/>
            <a:ext cx="14414502" cy="1261872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42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3100" y="6705599"/>
            <a:ext cx="14414505" cy="210820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94254" y="5143500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6041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2094254" y="363219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82959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499035" y="1473197"/>
            <a:ext cx="2836343" cy="734060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3098" y="1473198"/>
            <a:ext cx="11149538" cy="7340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295835" y="1485900"/>
            <a:ext cx="0" cy="73152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9182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2094254" y="363219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00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2604" y="2628909"/>
            <a:ext cx="12238032" cy="2733771"/>
          </a:xfrm>
        </p:spPr>
        <p:txBody>
          <a:bodyPr anchor="b">
            <a:normAutofit/>
          </a:bodyPr>
          <a:lstStyle>
            <a:lvl1pPr algn="ctr">
              <a:defRPr sz="6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2601" y="5769077"/>
            <a:ext cx="12238035" cy="1431821"/>
          </a:xfrm>
        </p:spPr>
        <p:txBody>
          <a:bodyPr anchor="t">
            <a:normAutofit/>
          </a:bodyPr>
          <a:lstStyle>
            <a:lvl1pPr marL="0" indent="0" algn="ctr">
              <a:buNone/>
              <a:defRPr sz="36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3019085" y="5565878"/>
            <a:ext cx="1224507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2690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2094254" y="363219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7672" y="3840480"/>
            <a:ext cx="7077456" cy="496519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72016" y="3840480"/>
            <a:ext cx="7077456" cy="496519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748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3100" y="3987800"/>
            <a:ext cx="7077456" cy="864393"/>
          </a:xfrm>
        </p:spPr>
        <p:txBody>
          <a:bodyPr anchor="b">
            <a:noAutofit/>
          </a:bodyPr>
          <a:lstStyle>
            <a:lvl1pPr marL="0" indent="0">
              <a:spcBef>
                <a:spcPts val="1008"/>
              </a:spcBef>
              <a:spcAft>
                <a:spcPts val="900"/>
              </a:spcAft>
              <a:buNone/>
              <a:defRPr sz="4200" b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3100" y="4864894"/>
            <a:ext cx="7077456" cy="394890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71005" y="3987800"/>
            <a:ext cx="7077456" cy="864393"/>
          </a:xfrm>
        </p:spPr>
        <p:txBody>
          <a:bodyPr anchor="b">
            <a:noAutofit/>
          </a:bodyPr>
          <a:lstStyle>
            <a:lvl1pPr marL="0" indent="0">
              <a:spcBef>
                <a:spcPts val="1008"/>
              </a:spcBef>
              <a:spcAft>
                <a:spcPts val="900"/>
              </a:spcAft>
              <a:buNone/>
              <a:defRPr sz="4200" b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71005" y="4864894"/>
            <a:ext cx="7077456" cy="394890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2094254" y="363219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0331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2094254" y="363219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673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102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0717" y="2082801"/>
            <a:ext cx="5577683" cy="2057400"/>
          </a:xfrm>
        </p:spPr>
        <p:txBody>
          <a:bodyPr anchor="b">
            <a:normAutofit/>
          </a:bodyPr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2" y="1473197"/>
            <a:ext cx="8204199" cy="734060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0717" y="4546598"/>
            <a:ext cx="5577683" cy="3657606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94254" y="4368800"/>
            <a:ext cx="52717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4738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099" y="2825748"/>
            <a:ext cx="9362724" cy="2057400"/>
          </a:xfrm>
        </p:spPr>
        <p:txBody>
          <a:bodyPr anchor="b">
            <a:normAutofit/>
          </a:bodyPr>
          <a:lstStyle>
            <a:lvl1pPr algn="ctr">
              <a:defRPr sz="4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42247" y="1562100"/>
            <a:ext cx="4595021" cy="71628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3099" y="4883148"/>
            <a:ext cx="9362724" cy="2743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7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098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3604" y="0"/>
            <a:ext cx="18344943" cy="10284321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3103" y="1473199"/>
            <a:ext cx="14401794" cy="195580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3102" y="3835398"/>
            <a:ext cx="14401794" cy="49784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016252" y="8953500"/>
            <a:ext cx="2400300" cy="419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2" y="8953500"/>
            <a:ext cx="10958850" cy="419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30852" y="8953500"/>
            <a:ext cx="814046" cy="419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974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685800" rtl="0" eaLnBrk="1" latinLnBrk="0" hangingPunct="1">
        <a:spcBef>
          <a:spcPct val="0"/>
        </a:spcBef>
        <a:buNone/>
        <a:defRPr sz="66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28625" indent="-428625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3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1114425" indent="-428625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3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800225" indent="-428625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7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2314575" indent="-257175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3000375" indent="-257175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1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37719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1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1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1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1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f9lhHs6XD3A?si=62AopLi4XLN4XVse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6gAxkT5FuI?si=bnkjngiR-w5FtrQi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66800" y="1409700"/>
            <a:ext cx="11240193" cy="7153795"/>
          </a:xfrm>
          <a:custGeom>
            <a:avLst/>
            <a:gdLst/>
            <a:ahLst/>
            <a:cxnLst/>
            <a:rect l="l" t="t" r="r" b="b"/>
            <a:pathLst>
              <a:path w="14059593" h="10544695">
                <a:moveTo>
                  <a:pt x="0" y="0"/>
                </a:moveTo>
                <a:lnTo>
                  <a:pt x="14059593" y="0"/>
                </a:lnTo>
                <a:lnTo>
                  <a:pt x="14059593" y="10544695"/>
                </a:lnTo>
                <a:lnTo>
                  <a:pt x="0" y="105446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10800" y="1257300"/>
            <a:ext cx="7010400" cy="27828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452"/>
              </a:lnSpc>
            </a:pPr>
            <a:r>
              <a:rPr lang="en-US" sz="16751" dirty="0" err="1">
                <a:solidFill>
                  <a:srgbClr val="004AAD"/>
                </a:solidFill>
                <a:latin typeface="Paytone One"/>
              </a:rPr>
              <a:t>Chư</a:t>
            </a:r>
            <a:r>
              <a:rPr lang="en-US" sz="16751" dirty="0">
                <a:solidFill>
                  <a:srgbClr val="004AAD"/>
                </a:solidFill>
                <a:latin typeface="Paytone One"/>
              </a:rPr>
              <a:t>̃ d</a:t>
            </a: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667000" y="914428"/>
            <a:ext cx="12530617" cy="7048472"/>
          </a:xfrm>
          <a:custGeom>
            <a:avLst/>
            <a:gdLst/>
            <a:ahLst/>
            <a:cxnLst/>
            <a:rect l="l" t="t" r="r" b="b"/>
            <a:pathLst>
              <a:path w="12530617" h="7048472">
                <a:moveTo>
                  <a:pt x="0" y="0"/>
                </a:moveTo>
                <a:lnTo>
                  <a:pt x="12530617" y="0"/>
                </a:lnTo>
                <a:lnTo>
                  <a:pt x="12530617" y="7048472"/>
                </a:lnTo>
                <a:lnTo>
                  <a:pt x="0" y="70484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-304800" y="7962900"/>
            <a:ext cx="175641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u="sng" dirty="0" err="1">
                <a:solidFill>
                  <a:srgbClr val="004AAD"/>
                </a:solidFill>
                <a:latin typeface="Noto Sans Bold"/>
                <a:hlinkClick r:id="rId3" tooltip="https://youtu.be/f9lhHs6XD3A?si=62AopLi4XLN4XVse"/>
              </a:rPr>
              <a:t>Vận</a:t>
            </a:r>
            <a:r>
              <a:rPr lang="en-US" sz="4000" u="sng" dirty="0">
                <a:solidFill>
                  <a:srgbClr val="004AAD"/>
                </a:solidFill>
                <a:latin typeface="Noto Sans Bold"/>
                <a:hlinkClick r:id="rId3" tooltip="https://youtu.be/f9lhHs6XD3A?si=62AopLi4XLN4XVse"/>
              </a:rPr>
              <a:t> </a:t>
            </a:r>
            <a:r>
              <a:rPr lang="en-US" sz="4000" u="sng" dirty="0" err="1">
                <a:solidFill>
                  <a:srgbClr val="004AAD"/>
                </a:solidFill>
                <a:latin typeface="Noto Sans Bold"/>
                <a:hlinkClick r:id="rId3" tooltip="https://youtu.be/f9lhHs6XD3A?si=62AopLi4XLN4XVse"/>
              </a:rPr>
              <a:t>động</a:t>
            </a:r>
            <a:r>
              <a:rPr lang="en-US" sz="4000" u="sng" dirty="0">
                <a:solidFill>
                  <a:srgbClr val="004AAD"/>
                </a:solidFill>
                <a:latin typeface="Noto Sans Bold"/>
                <a:hlinkClick r:id="rId3" tooltip="https://youtu.be/f9lhHs6XD3A?si=62AopLi4XLN4XVse"/>
              </a:rPr>
              <a:t> </a:t>
            </a:r>
            <a:r>
              <a:rPr lang="en-US" sz="4000" u="sng" dirty="0" err="1">
                <a:solidFill>
                  <a:srgbClr val="004AAD"/>
                </a:solidFill>
                <a:latin typeface="Noto Sans Bold"/>
                <a:hlinkClick r:id="rId3" tooltip="https://youtu.be/f9lhHs6XD3A?si=62AopLi4XLN4XVse"/>
              </a:rPr>
              <a:t>theo</a:t>
            </a:r>
            <a:r>
              <a:rPr lang="en-US" sz="4000" u="sng" dirty="0">
                <a:solidFill>
                  <a:srgbClr val="004AAD"/>
                </a:solidFill>
                <a:latin typeface="Noto Sans Bold"/>
                <a:hlinkClick r:id="rId3" tooltip="https://youtu.be/f9lhHs6XD3A?si=62AopLi4XLN4XVse"/>
              </a:rPr>
              <a:t> </a:t>
            </a:r>
            <a:r>
              <a:rPr lang="en-US" sz="4000" u="sng" dirty="0" err="1">
                <a:solidFill>
                  <a:srgbClr val="004AAD"/>
                </a:solidFill>
                <a:latin typeface="Noto Sans Bold"/>
                <a:hlinkClick r:id="rId3" tooltip="https://youtu.be/f9lhHs6XD3A?si=62AopLi4XLN4XVse"/>
              </a:rPr>
              <a:t>giai</a:t>
            </a:r>
            <a:r>
              <a:rPr lang="en-US" sz="4000" u="sng" dirty="0">
                <a:solidFill>
                  <a:srgbClr val="004AAD"/>
                </a:solidFill>
                <a:latin typeface="Noto Sans Bold"/>
                <a:hlinkClick r:id="rId3" tooltip="https://youtu.be/f9lhHs6XD3A?si=62AopLi4XLN4XVse"/>
              </a:rPr>
              <a:t> </a:t>
            </a:r>
            <a:r>
              <a:rPr lang="en-US" sz="4000" u="sng" dirty="0" err="1">
                <a:solidFill>
                  <a:srgbClr val="004AAD"/>
                </a:solidFill>
                <a:latin typeface="Noto Sans Bold"/>
                <a:hlinkClick r:id="rId3" tooltip="https://youtu.be/f9lhHs6XD3A?si=62AopLi4XLN4XVse"/>
              </a:rPr>
              <a:t>điệu</a:t>
            </a:r>
            <a:r>
              <a:rPr lang="en-US" sz="4000" u="sng" dirty="0">
                <a:solidFill>
                  <a:srgbClr val="004AAD"/>
                </a:solidFill>
                <a:latin typeface="Noto Sans Bold"/>
                <a:hlinkClick r:id="rId3" tooltip="https://youtu.be/f9lhHs6XD3A?si=62AopLi4XLN4XVse"/>
              </a:rPr>
              <a:t> </a:t>
            </a:r>
            <a:r>
              <a:rPr lang="en-US" sz="4000" u="sng" dirty="0" err="1">
                <a:solidFill>
                  <a:srgbClr val="004AAD"/>
                </a:solidFill>
                <a:latin typeface="Noto Sans Bold"/>
                <a:hlinkClick r:id="rId3" tooltip="https://youtu.be/f9lhHs6XD3A?si=62AopLi4XLN4XVse"/>
              </a:rPr>
              <a:t>bài</a:t>
            </a:r>
            <a:r>
              <a:rPr lang="en-US" sz="4000" u="sng" dirty="0">
                <a:solidFill>
                  <a:srgbClr val="004AAD"/>
                </a:solidFill>
                <a:latin typeface="Noto Sans Bold"/>
                <a:hlinkClick r:id="rId3" tooltip="https://youtu.be/f9lhHs6XD3A?si=62AopLi4XLN4XVse"/>
              </a:rPr>
              <a:t> </a:t>
            </a:r>
            <a:r>
              <a:rPr lang="en-US" sz="4000" u="sng" dirty="0" err="1">
                <a:solidFill>
                  <a:srgbClr val="004AAD"/>
                </a:solidFill>
                <a:latin typeface="Noto Sans Bold"/>
                <a:hlinkClick r:id="rId3" tooltip="https://youtu.be/f9lhHs6XD3A?si=62AopLi4XLN4XVse"/>
              </a:rPr>
              <a:t>hát</a:t>
            </a:r>
            <a:r>
              <a:rPr lang="en-US" sz="4000" u="sng" dirty="0">
                <a:solidFill>
                  <a:srgbClr val="004AAD"/>
                </a:solidFill>
                <a:latin typeface="Noto Sans Bold"/>
                <a:hlinkClick r:id="rId3" tooltip="https://youtu.be/f9lhHs6XD3A?si=62AopLi4XLN4XVse"/>
              </a:rPr>
              <a:t>:</a:t>
            </a:r>
          </a:p>
          <a:p>
            <a:pPr algn="ctr"/>
            <a:r>
              <a:rPr lang="en-US" sz="4000" u="sng" dirty="0">
                <a:solidFill>
                  <a:srgbClr val="004AAD"/>
                </a:solidFill>
                <a:latin typeface="Noto Sans Bold"/>
                <a:hlinkClick r:id="rId3" tooltip="https://youtu.be/f9lhHs6XD3A?si=62AopLi4XLN4XVse"/>
              </a:rPr>
              <a:t>A B C </a:t>
            </a:r>
            <a:r>
              <a:rPr lang="en-US" sz="4000" u="sng" dirty="0" err="1">
                <a:solidFill>
                  <a:srgbClr val="004AAD"/>
                </a:solidFill>
                <a:latin typeface="Noto Sans Bold"/>
                <a:hlinkClick r:id="rId3" tooltip="https://youtu.be/f9lhHs6XD3A?si=62AopLi4XLN4XVse"/>
              </a:rPr>
              <a:t>Vui</a:t>
            </a:r>
            <a:r>
              <a:rPr lang="en-US" sz="4000" u="sng" dirty="0">
                <a:solidFill>
                  <a:srgbClr val="004AAD"/>
                </a:solidFill>
                <a:latin typeface="Noto Sans Bold"/>
                <a:hlinkClick r:id="rId3" tooltip="https://youtu.be/f9lhHs6XD3A?si=62AopLi4XLN4XVse"/>
              </a:rPr>
              <a:t> </a:t>
            </a:r>
            <a:r>
              <a:rPr lang="en-US" sz="4000" u="sng" dirty="0" err="1">
                <a:solidFill>
                  <a:srgbClr val="004AAD"/>
                </a:solidFill>
                <a:latin typeface="Noto Sans Bold"/>
                <a:hlinkClick r:id="rId3" tooltip="https://youtu.be/f9lhHs6XD3A?si=62AopLi4XLN4XVse"/>
              </a:rPr>
              <a:t>từng</a:t>
            </a:r>
            <a:r>
              <a:rPr lang="en-US" sz="4000" u="sng" dirty="0">
                <a:solidFill>
                  <a:srgbClr val="004AAD"/>
                </a:solidFill>
                <a:latin typeface="Noto Sans Bold"/>
                <a:hlinkClick r:id="rId3" tooltip="https://youtu.be/f9lhHs6XD3A?si=62AopLi4XLN4XVse"/>
              </a:rPr>
              <a:t> </a:t>
            </a:r>
            <a:r>
              <a:rPr lang="en-US" sz="4000" u="sng" dirty="0" err="1">
                <a:solidFill>
                  <a:srgbClr val="004AAD"/>
                </a:solidFill>
                <a:latin typeface="Noto Sans Bold"/>
                <a:hlinkClick r:id="rId3" tooltip="https://youtu.be/f9lhHs6XD3A?si=62AopLi4XLN4XVse"/>
              </a:rPr>
              <a:t>giơ</a:t>
            </a:r>
            <a:r>
              <a:rPr lang="en-US" sz="4000" u="sng" dirty="0">
                <a:solidFill>
                  <a:srgbClr val="004AAD"/>
                </a:solidFill>
                <a:latin typeface="Noto Sans Bold"/>
                <a:hlinkClick r:id="rId3" tooltip="https://youtu.be/f9lhHs6XD3A?si=62AopLi4XLN4XVse"/>
              </a:rPr>
              <a:t>̀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7276587" cy="1404505"/>
            <a:chOff x="0" y="0"/>
            <a:chExt cx="1916467" cy="3699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6467" cy="369911"/>
            </a:xfrm>
            <a:custGeom>
              <a:avLst/>
              <a:gdLst/>
              <a:ahLst/>
              <a:cxnLst/>
              <a:rect l="l" t="t" r="r" b="b"/>
              <a:pathLst>
                <a:path w="1916467" h="369911">
                  <a:moveTo>
                    <a:pt x="1713267" y="0"/>
                  </a:moveTo>
                  <a:lnTo>
                    <a:pt x="0" y="0"/>
                  </a:lnTo>
                  <a:lnTo>
                    <a:pt x="0" y="369911"/>
                  </a:lnTo>
                  <a:lnTo>
                    <a:pt x="1713267" y="369911"/>
                  </a:lnTo>
                  <a:lnTo>
                    <a:pt x="1916467" y="184955"/>
                  </a:lnTo>
                  <a:lnTo>
                    <a:pt x="1713267" y="0"/>
                  </a:lnTo>
                  <a:close/>
                </a:path>
              </a:pathLst>
            </a:custGeom>
            <a:solidFill>
              <a:srgbClr val="FFB84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802167" cy="4080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8381999" y="1028701"/>
            <a:ext cx="6481113" cy="5867400"/>
          </a:xfrm>
          <a:custGeom>
            <a:avLst/>
            <a:gdLst/>
            <a:ahLst/>
            <a:cxnLst/>
            <a:rect l="l" t="t" r="r" b="b"/>
            <a:pathLst>
              <a:path w="7702654" h="6651691">
                <a:moveTo>
                  <a:pt x="0" y="0"/>
                </a:moveTo>
                <a:lnTo>
                  <a:pt x="7702654" y="0"/>
                </a:lnTo>
                <a:lnTo>
                  <a:pt x="7702654" y="6651691"/>
                </a:lnTo>
                <a:lnTo>
                  <a:pt x="0" y="66516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8344" t="-27218" r="-7567" b="-18588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8001000" y="7029676"/>
            <a:ext cx="6692950" cy="2206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34"/>
              </a:lnSpc>
              <a:spcBef>
                <a:spcPct val="0"/>
              </a:spcBef>
            </a:pPr>
            <a:r>
              <a:rPr lang="en-US" sz="12882" dirty="0" err="1">
                <a:solidFill>
                  <a:srgbClr val="004AAD"/>
                </a:solidFill>
                <a:latin typeface="Montserrat Bold"/>
              </a:rPr>
              <a:t>Đôi</a:t>
            </a:r>
            <a:r>
              <a:rPr lang="en-US" sz="12882" dirty="0">
                <a:solidFill>
                  <a:srgbClr val="004AAD"/>
                </a:solidFill>
                <a:latin typeface="Montserrat Bold"/>
              </a:rPr>
              <a:t> </a:t>
            </a:r>
            <a:r>
              <a:rPr lang="en-US" sz="12882" dirty="0" err="1">
                <a:solidFill>
                  <a:srgbClr val="004AAD"/>
                </a:solidFill>
                <a:latin typeface="Montserrat Bold"/>
              </a:rPr>
              <a:t>dép</a:t>
            </a:r>
            <a:endParaRPr lang="en-US" sz="12882" dirty="0">
              <a:solidFill>
                <a:srgbClr val="004AAD"/>
              </a:solidFill>
              <a:latin typeface="Montserrat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0" y="304685"/>
            <a:ext cx="6828890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4AAD"/>
                </a:solidFill>
                <a:latin typeface="Noto Serif Display Bold"/>
              </a:rPr>
              <a:t>Tìm các chữ cái mà bé đã biết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618525" y="1515327"/>
            <a:ext cx="4965859" cy="6621145"/>
          </a:xfrm>
          <a:custGeom>
            <a:avLst/>
            <a:gdLst/>
            <a:ahLst/>
            <a:cxnLst/>
            <a:rect l="l" t="t" r="r" b="b"/>
            <a:pathLst>
              <a:path w="4965859" h="6621145">
                <a:moveTo>
                  <a:pt x="0" y="0"/>
                </a:moveTo>
                <a:lnTo>
                  <a:pt x="4965859" y="0"/>
                </a:lnTo>
                <a:lnTo>
                  <a:pt x="4965859" y="6621145"/>
                </a:lnTo>
                <a:lnTo>
                  <a:pt x="0" y="66211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05245" y="-250482"/>
            <a:ext cx="5474351" cy="9979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520"/>
              </a:lnSpc>
            </a:pPr>
            <a:r>
              <a:rPr lang="en-US" sz="58228">
                <a:solidFill>
                  <a:srgbClr val="8C52FF"/>
                </a:solidFill>
                <a:latin typeface="Noto Sans Bold"/>
              </a:rPr>
              <a:t>D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695314" y="180519"/>
            <a:ext cx="4897372" cy="9548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014"/>
              </a:lnSpc>
            </a:pPr>
            <a:r>
              <a:rPr lang="en-US" sz="55724">
                <a:solidFill>
                  <a:srgbClr val="FF5757"/>
                </a:solidFill>
                <a:latin typeface="Montserrat Bold"/>
              </a:rPr>
              <a:t>d</a:t>
            </a:r>
          </a:p>
        </p:txBody>
      </p:sp>
    </p:spTree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4000" y="952500"/>
            <a:ext cx="10668000" cy="5943600"/>
          </a:xfrm>
          <a:custGeom>
            <a:avLst/>
            <a:gdLst/>
            <a:ahLst/>
            <a:cxnLst/>
            <a:rect l="l" t="t" r="r" b="b"/>
            <a:pathLst>
              <a:path w="12106067" h="6802071">
                <a:moveTo>
                  <a:pt x="0" y="0"/>
                </a:moveTo>
                <a:lnTo>
                  <a:pt x="12106068" y="0"/>
                </a:lnTo>
                <a:lnTo>
                  <a:pt x="12106068" y="6802071"/>
                </a:lnTo>
                <a:lnTo>
                  <a:pt x="0" y="68020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715000" y="8039100"/>
            <a:ext cx="11523018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u="sng" dirty="0" err="1">
                <a:solidFill>
                  <a:srgbClr val="004AAD"/>
                </a:solidFill>
                <a:latin typeface="DejaVu Serif Bold"/>
                <a:hlinkClick r:id="rId3" tooltip="https://youtu.be/g6gAxkT5FuI?si=bnkjngiR-w5FtrQi"/>
              </a:rPr>
              <a:t>Tìm</a:t>
            </a:r>
            <a:r>
              <a:rPr lang="en-US" sz="5199" u="sng" dirty="0">
                <a:solidFill>
                  <a:srgbClr val="004AAD"/>
                </a:solidFill>
                <a:latin typeface="DejaVu Serif Bold"/>
                <a:hlinkClick r:id="rId3" tooltip="https://youtu.be/g6gAxkT5FuI?si=bnkjngiR-w5FtrQi"/>
              </a:rPr>
              <a:t> </a:t>
            </a:r>
            <a:r>
              <a:rPr lang="en-US" sz="5199" u="sng" dirty="0" err="1">
                <a:solidFill>
                  <a:srgbClr val="004AAD"/>
                </a:solidFill>
                <a:latin typeface="DejaVu Serif Bold"/>
                <a:hlinkClick r:id="rId3" tooltip="https://youtu.be/g6gAxkT5FuI?si=bnkjngiR-w5FtrQi"/>
              </a:rPr>
              <a:t>chư</a:t>
            </a:r>
            <a:r>
              <a:rPr lang="en-US" sz="5199" u="sng" dirty="0">
                <a:solidFill>
                  <a:srgbClr val="004AAD"/>
                </a:solidFill>
                <a:latin typeface="DejaVu Serif Bold"/>
                <a:hlinkClick r:id="rId3" tooltip="https://youtu.be/g6gAxkT5FuI?si=bnkjngiR-w5FtrQi"/>
              </a:rPr>
              <a:t>̃ d </a:t>
            </a:r>
            <a:r>
              <a:rPr lang="en-US" sz="5199" u="sng" dirty="0" err="1">
                <a:solidFill>
                  <a:srgbClr val="004AAD"/>
                </a:solidFill>
                <a:latin typeface="DejaVu Serif Bold"/>
                <a:hlinkClick r:id="rId3" tooltip="https://youtu.be/g6gAxkT5FuI?si=bnkjngiR-w5FtrQi"/>
              </a:rPr>
              <a:t>trong</a:t>
            </a:r>
            <a:r>
              <a:rPr lang="en-US" sz="5199" u="sng" dirty="0">
                <a:solidFill>
                  <a:srgbClr val="004AAD"/>
                </a:solidFill>
                <a:latin typeface="DejaVu Serif Bold"/>
                <a:hlinkClick r:id="rId3" tooltip="https://youtu.be/g6gAxkT5FuI?si=bnkjngiR-w5FtrQi"/>
              </a:rPr>
              <a:t> </a:t>
            </a:r>
            <a:r>
              <a:rPr lang="en-US" sz="5199" u="sng" dirty="0" err="1">
                <a:solidFill>
                  <a:srgbClr val="004AAD"/>
                </a:solidFill>
                <a:latin typeface="DejaVu Serif Bold"/>
                <a:hlinkClick r:id="rId3" tooltip="https://youtu.be/g6gAxkT5FuI?si=bnkjngiR-w5FtrQi"/>
              </a:rPr>
              <a:t>các</a:t>
            </a:r>
            <a:r>
              <a:rPr lang="en-US" sz="5199" u="sng" dirty="0">
                <a:solidFill>
                  <a:srgbClr val="004AAD"/>
                </a:solidFill>
                <a:latin typeface="DejaVu Serif Bold"/>
                <a:hlinkClick r:id="rId3" tooltip="https://youtu.be/g6gAxkT5FuI?si=bnkjngiR-w5FtrQi"/>
              </a:rPr>
              <a:t> </a:t>
            </a:r>
            <a:r>
              <a:rPr lang="en-US" sz="5199" u="sng" dirty="0" err="1">
                <a:solidFill>
                  <a:srgbClr val="004AAD"/>
                </a:solidFill>
                <a:latin typeface="DejaVu Serif Bold"/>
                <a:hlinkClick r:id="rId3" tooltip="https://youtu.be/g6gAxkT5FuI?si=bnkjngiR-w5FtrQi"/>
              </a:rPr>
              <a:t>tư</a:t>
            </a:r>
            <a:r>
              <a:rPr lang="en-US" sz="5199" u="sng" dirty="0">
                <a:solidFill>
                  <a:srgbClr val="004AAD"/>
                </a:solidFill>
                <a:latin typeface="DejaVu Serif Bold"/>
                <a:hlinkClick r:id="rId3" tooltip="https://youtu.be/g6gAxkT5FuI?si=bnkjngiR-w5FtrQi"/>
              </a:rPr>
              <a:t>̀, </a:t>
            </a:r>
            <a:r>
              <a:rPr lang="en-US" sz="5199" u="sng" dirty="0" err="1">
                <a:solidFill>
                  <a:srgbClr val="004AAD"/>
                </a:solidFill>
                <a:latin typeface="DejaVu Serif Bold"/>
                <a:hlinkClick r:id="rId3" tooltip="https://youtu.be/g6gAxkT5FuI?si=bnkjngiR-w5FtrQi"/>
              </a:rPr>
              <a:t>cụm</a:t>
            </a:r>
            <a:r>
              <a:rPr lang="en-US" sz="5199" u="sng" dirty="0">
                <a:solidFill>
                  <a:srgbClr val="004AAD"/>
                </a:solidFill>
                <a:latin typeface="DejaVu Serif Bold"/>
                <a:hlinkClick r:id="rId3" tooltip="https://youtu.be/g6gAxkT5FuI?si=bnkjngiR-w5FtrQi"/>
              </a:rPr>
              <a:t> </a:t>
            </a:r>
            <a:r>
              <a:rPr lang="en-US" sz="5199" u="sng" dirty="0" err="1">
                <a:solidFill>
                  <a:srgbClr val="004AAD"/>
                </a:solidFill>
                <a:latin typeface="DejaVu Serif Bold"/>
                <a:hlinkClick r:id="rId3" tooltip="https://youtu.be/g6gAxkT5FuI?si=bnkjngiR-w5FtrQi"/>
              </a:rPr>
              <a:t>tư</a:t>
            </a:r>
            <a:r>
              <a:rPr lang="en-US" sz="5199" u="sng" dirty="0">
                <a:solidFill>
                  <a:srgbClr val="004AAD"/>
                </a:solidFill>
                <a:latin typeface="DejaVu Serif Bold"/>
                <a:hlinkClick r:id="rId3" tooltip="https://youtu.be/g6gAxkT5FuI?si=bnkjngiR-w5FtrQi"/>
              </a:rPr>
              <a:t>̀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7276587" cy="1404505"/>
            <a:chOff x="0" y="0"/>
            <a:chExt cx="1916467" cy="3699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6467" cy="369911"/>
            </a:xfrm>
            <a:custGeom>
              <a:avLst/>
              <a:gdLst/>
              <a:ahLst/>
              <a:cxnLst/>
              <a:rect l="l" t="t" r="r" b="b"/>
              <a:pathLst>
                <a:path w="1916467" h="369911">
                  <a:moveTo>
                    <a:pt x="1713267" y="0"/>
                  </a:moveTo>
                  <a:lnTo>
                    <a:pt x="0" y="0"/>
                  </a:lnTo>
                  <a:lnTo>
                    <a:pt x="0" y="369911"/>
                  </a:lnTo>
                  <a:lnTo>
                    <a:pt x="1713267" y="369911"/>
                  </a:lnTo>
                  <a:lnTo>
                    <a:pt x="1916467" y="184955"/>
                  </a:lnTo>
                  <a:lnTo>
                    <a:pt x="1713267" y="0"/>
                  </a:lnTo>
                  <a:close/>
                </a:path>
              </a:pathLst>
            </a:custGeom>
            <a:solidFill>
              <a:srgbClr val="FFB84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802167" cy="4080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5400000">
            <a:off x="9372789" y="2357045"/>
            <a:ext cx="7706132" cy="5572910"/>
          </a:xfrm>
          <a:custGeom>
            <a:avLst/>
            <a:gdLst/>
            <a:ahLst/>
            <a:cxnLst/>
            <a:rect l="l" t="t" r="r" b="b"/>
            <a:pathLst>
              <a:path w="9925867" h="6792110">
                <a:moveTo>
                  <a:pt x="0" y="0"/>
                </a:moveTo>
                <a:lnTo>
                  <a:pt x="9925866" y="0"/>
                </a:lnTo>
                <a:lnTo>
                  <a:pt x="9925866" y="6792110"/>
                </a:lnTo>
                <a:lnTo>
                  <a:pt x="0" y="67921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354" t="-37580" r="-40201" b="-10019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0" y="304685"/>
            <a:ext cx="6828890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4AAD"/>
                </a:solidFill>
                <a:latin typeface="Noto Serif Display Bold"/>
              </a:rPr>
              <a:t>Tìm và tô màu chữ 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7276587" cy="1404505"/>
            <a:chOff x="0" y="0"/>
            <a:chExt cx="1916467" cy="3699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6467" cy="369911"/>
            </a:xfrm>
            <a:custGeom>
              <a:avLst/>
              <a:gdLst/>
              <a:ahLst/>
              <a:cxnLst/>
              <a:rect l="l" t="t" r="r" b="b"/>
              <a:pathLst>
                <a:path w="1916467" h="369911">
                  <a:moveTo>
                    <a:pt x="1713267" y="0"/>
                  </a:moveTo>
                  <a:lnTo>
                    <a:pt x="0" y="0"/>
                  </a:lnTo>
                  <a:lnTo>
                    <a:pt x="0" y="369911"/>
                  </a:lnTo>
                  <a:lnTo>
                    <a:pt x="1713267" y="369911"/>
                  </a:lnTo>
                  <a:lnTo>
                    <a:pt x="1916467" y="184955"/>
                  </a:lnTo>
                  <a:lnTo>
                    <a:pt x="1713267" y="0"/>
                  </a:lnTo>
                  <a:close/>
                </a:path>
              </a:pathLst>
            </a:custGeom>
            <a:solidFill>
              <a:srgbClr val="FFB84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802167" cy="4080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8534400" y="1334560"/>
            <a:ext cx="7619487" cy="7383982"/>
          </a:xfrm>
          <a:custGeom>
            <a:avLst/>
            <a:gdLst/>
            <a:ahLst/>
            <a:cxnLst/>
            <a:rect l="l" t="t" r="r" b="b"/>
            <a:pathLst>
              <a:path w="9258300" h="9258300">
                <a:moveTo>
                  <a:pt x="0" y="0"/>
                </a:moveTo>
                <a:lnTo>
                  <a:pt x="9258300" y="0"/>
                </a:lnTo>
                <a:lnTo>
                  <a:pt x="9258300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0" y="304685"/>
            <a:ext cx="6828890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4AAD"/>
                </a:solidFill>
                <a:latin typeface="Noto Serif Display Bold"/>
              </a:rPr>
              <a:t>Tìm và gạch chân dưới chữ d</a:t>
            </a:r>
          </a:p>
        </p:txBody>
      </p:sp>
    </p:spTree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5447959" y="1676741"/>
            <a:ext cx="8369862" cy="7226180"/>
          </a:xfrm>
          <a:custGeom>
            <a:avLst/>
            <a:gdLst/>
            <a:ahLst/>
            <a:cxnLst/>
            <a:rect l="l" t="t" r="r" b="b"/>
            <a:pathLst>
              <a:path w="9576927" h="8292980">
                <a:moveTo>
                  <a:pt x="0" y="0"/>
                </a:moveTo>
                <a:lnTo>
                  <a:pt x="9576927" y="0"/>
                </a:lnTo>
                <a:lnTo>
                  <a:pt x="9576927" y="8292980"/>
                </a:lnTo>
                <a:lnTo>
                  <a:pt x="0" y="82929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6644" t="-34386" r="-63198" b="-8421"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</TotalTime>
  <Words>50</Words>
  <Application>Microsoft Office PowerPoint</Application>
  <PresentationFormat>Custom</PresentationFormat>
  <Paragraphs>10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Noto Sans Bold</vt:lpstr>
      <vt:lpstr>Arial</vt:lpstr>
      <vt:lpstr>Montserrat Bold</vt:lpstr>
      <vt:lpstr>Noto Serif Display Bold</vt:lpstr>
      <vt:lpstr>DejaVu Serif Bold</vt:lpstr>
      <vt:lpstr>Paytone One</vt:lpstr>
      <vt:lpstr>Garamond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Chữ d và bài đọc chữ d</dc:title>
  <cp:lastModifiedBy>DOAN THI HAI YEN</cp:lastModifiedBy>
  <cp:revision>2</cp:revision>
  <dcterms:created xsi:type="dcterms:W3CDTF">2006-08-16T00:00:00Z</dcterms:created>
  <dcterms:modified xsi:type="dcterms:W3CDTF">2024-05-19T04:18:42Z</dcterms:modified>
  <dc:identifier>DAGD3HqonqU</dc:identifier>
</cp:coreProperties>
</file>