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84" r:id="rId4"/>
    <p:sldId id="285" r:id="rId5"/>
    <p:sldId id="286" r:id="rId6"/>
    <p:sldId id="287" r:id="rId7"/>
    <p:sldId id="288" r:id="rId8"/>
    <p:sldId id="290" r:id="rId9"/>
    <p:sldId id="292" r:id="rId10"/>
    <p:sldId id="293" r:id="rId11"/>
    <p:sldId id="294" r:id="rId12"/>
    <p:sldId id="295" r:id="rId13"/>
    <p:sldId id="296" r:id="rId14"/>
    <p:sldId id="297" r:id="rId15"/>
    <p:sldId id="298" r:id="rId16"/>
    <p:sldId id="299" r:id="rId17"/>
  </p:sldIdLst>
  <p:sldSz cx="18288000" cy="10287000"/>
  <p:notesSz cx="6858000" cy="9144000"/>
  <p:embeddedFontLst>
    <p:embeddedFont>
      <p:font typeface="Noto Serif Display Black" panose="020B0604020202020204"/>
      <p:regular r:id="rId18"/>
    </p:embeddedFont>
    <p:embeddedFont>
      <p:font typeface="Faustina Regular" panose="020B0604020202020204" charset="0"/>
      <p:regular r:id="rId19"/>
    </p:embeddedFont>
    <p:embeddedFont>
      <p:font typeface="Muli Bold Bold" panose="020B0604020202020204" charset="0"/>
      <p:regular r:id="rId20"/>
    </p:embeddedFont>
    <p:embeddedFont>
      <p:font typeface="Dancing Script" panose="020B0604020202020204" charset="0"/>
      <p:regular r:id="rId21"/>
    </p:embeddedFont>
    <p:embeddedFont>
      <p:font typeface="Dancing Script Bold" panose="020B0604020202020204" charset="0"/>
      <p:regular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</p:embeddedFontLst>
  <p:custDataLst>
    <p:tags r:id="rId2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7" d="100"/>
          <a:sy n="47" d="100"/>
        </p:scale>
        <p:origin x="696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svg"/><Relationship Id="rId5" Type="http://schemas.openxmlformats.org/officeDocument/2006/relationships/image" Target="../media/image20.png"/><Relationship Id="rId4" Type="http://schemas.openxmlformats.org/officeDocument/2006/relationships/image" Target="../media/image33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svg"/><Relationship Id="rId5" Type="http://schemas.openxmlformats.org/officeDocument/2006/relationships/image" Target="../media/image20.png"/><Relationship Id="rId4" Type="http://schemas.openxmlformats.org/officeDocument/2006/relationships/image" Target="../media/image33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svg"/><Relationship Id="rId5" Type="http://schemas.openxmlformats.org/officeDocument/2006/relationships/image" Target="../media/image20.png"/><Relationship Id="rId4" Type="http://schemas.openxmlformats.org/officeDocument/2006/relationships/image" Target="../media/image33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svg"/><Relationship Id="rId5" Type="http://schemas.openxmlformats.org/officeDocument/2006/relationships/image" Target="../media/image20.png"/><Relationship Id="rId4" Type="http://schemas.openxmlformats.org/officeDocument/2006/relationships/image" Target="../media/image33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7.svg"/><Relationship Id="rId5" Type="http://schemas.openxmlformats.org/officeDocument/2006/relationships/image" Target="../media/image11.svg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image" Target="../media/image15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9.svg"/><Relationship Id="rId18" Type="http://schemas.openxmlformats.org/officeDocument/2006/relationships/image" Target="../media/image19.png"/><Relationship Id="rId3" Type="http://schemas.openxmlformats.org/officeDocument/2006/relationships/image" Target="../media/image19.svg"/><Relationship Id="rId21" Type="http://schemas.openxmlformats.org/officeDocument/2006/relationships/image" Target="../media/image37.svg"/><Relationship Id="rId7" Type="http://schemas.openxmlformats.org/officeDocument/2006/relationships/image" Target="../media/image23.svg"/><Relationship Id="rId12" Type="http://schemas.openxmlformats.org/officeDocument/2006/relationships/image" Target="../media/image16.png"/><Relationship Id="rId17" Type="http://schemas.openxmlformats.org/officeDocument/2006/relationships/image" Target="../media/image33.svg"/><Relationship Id="rId2" Type="http://schemas.openxmlformats.org/officeDocument/2006/relationships/image" Target="../media/image11.png"/><Relationship Id="rId16" Type="http://schemas.openxmlformats.org/officeDocument/2006/relationships/image" Target="../media/image18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27.svg"/><Relationship Id="rId5" Type="http://schemas.openxmlformats.org/officeDocument/2006/relationships/image" Target="../media/image21.svg"/><Relationship Id="rId15" Type="http://schemas.openxmlformats.org/officeDocument/2006/relationships/image" Target="../media/image31.svg"/><Relationship Id="rId23" Type="http://schemas.openxmlformats.org/officeDocument/2006/relationships/image" Target="../media/image39.svg"/><Relationship Id="rId10" Type="http://schemas.openxmlformats.org/officeDocument/2006/relationships/image" Target="../media/image15.png"/><Relationship Id="rId19" Type="http://schemas.openxmlformats.org/officeDocument/2006/relationships/image" Target="../media/image35.svg"/><Relationship Id="rId4" Type="http://schemas.openxmlformats.org/officeDocument/2006/relationships/image" Target="../media/image12.png"/><Relationship Id="rId9" Type="http://schemas.openxmlformats.org/officeDocument/2006/relationships/image" Target="../media/image25.svg"/><Relationship Id="rId14" Type="http://schemas.openxmlformats.org/officeDocument/2006/relationships/image" Target="../media/image17.png"/><Relationship Id="rId22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9.svg"/><Relationship Id="rId18" Type="http://schemas.openxmlformats.org/officeDocument/2006/relationships/image" Target="../media/image19.png"/><Relationship Id="rId3" Type="http://schemas.openxmlformats.org/officeDocument/2006/relationships/image" Target="../media/image19.svg"/><Relationship Id="rId21" Type="http://schemas.openxmlformats.org/officeDocument/2006/relationships/image" Target="../media/image37.svg"/><Relationship Id="rId7" Type="http://schemas.openxmlformats.org/officeDocument/2006/relationships/image" Target="../media/image23.svg"/><Relationship Id="rId12" Type="http://schemas.openxmlformats.org/officeDocument/2006/relationships/image" Target="../media/image16.png"/><Relationship Id="rId17" Type="http://schemas.openxmlformats.org/officeDocument/2006/relationships/image" Target="../media/image33.svg"/><Relationship Id="rId2" Type="http://schemas.openxmlformats.org/officeDocument/2006/relationships/image" Target="../media/image11.png"/><Relationship Id="rId16" Type="http://schemas.openxmlformats.org/officeDocument/2006/relationships/image" Target="../media/image18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27.svg"/><Relationship Id="rId5" Type="http://schemas.openxmlformats.org/officeDocument/2006/relationships/image" Target="../media/image21.svg"/><Relationship Id="rId15" Type="http://schemas.openxmlformats.org/officeDocument/2006/relationships/image" Target="../media/image31.svg"/><Relationship Id="rId23" Type="http://schemas.openxmlformats.org/officeDocument/2006/relationships/image" Target="../media/image39.svg"/><Relationship Id="rId10" Type="http://schemas.openxmlformats.org/officeDocument/2006/relationships/image" Target="../media/image15.png"/><Relationship Id="rId19" Type="http://schemas.openxmlformats.org/officeDocument/2006/relationships/image" Target="../media/image35.svg"/><Relationship Id="rId4" Type="http://schemas.openxmlformats.org/officeDocument/2006/relationships/image" Target="../media/image12.png"/><Relationship Id="rId9" Type="http://schemas.openxmlformats.org/officeDocument/2006/relationships/image" Target="../media/image25.svg"/><Relationship Id="rId14" Type="http://schemas.openxmlformats.org/officeDocument/2006/relationships/image" Target="../media/image17.png"/><Relationship Id="rId22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46.svg"/><Relationship Id="rId7" Type="http://schemas.openxmlformats.org/officeDocument/2006/relationships/image" Target="../media/image50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48.sv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E1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3994325" y="250879"/>
            <a:ext cx="10363200" cy="14619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739"/>
              </a:lnSpc>
            </a:pPr>
            <a:r>
              <a:rPr lang="vi-VN" sz="3600" dirty="0" smtClean="0">
                <a:solidFill>
                  <a:srgbClr val="004A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</a:t>
            </a:r>
            <a:r>
              <a:rPr lang="en-US" sz="3600" dirty="0" smtClean="0">
                <a:solidFill>
                  <a:srgbClr val="004A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QUẬN </a:t>
            </a:r>
            <a:r>
              <a:rPr lang="en-US" sz="3600" dirty="0">
                <a:solidFill>
                  <a:srgbClr val="004A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 BIÊN</a:t>
            </a:r>
          </a:p>
          <a:p>
            <a:pPr algn="ctr">
              <a:lnSpc>
                <a:spcPts val="5739"/>
              </a:lnSpc>
            </a:pPr>
            <a:r>
              <a:rPr lang="en-US" sz="3600" dirty="0">
                <a:solidFill>
                  <a:srgbClr val="004A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sng" dirty="0">
                <a:solidFill>
                  <a:srgbClr val="004A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SƠN CA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543711" y="1846528"/>
            <a:ext cx="13501163" cy="829843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 l="55296" t="5263" r="3614" b="57044"/>
          <a:stretch>
            <a:fillRect/>
          </a:stretch>
        </p:blipFill>
        <p:spPr>
          <a:xfrm rot="-1453941">
            <a:off x="13718469" y="2123082"/>
            <a:ext cx="2427632" cy="222688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994255">
            <a:off x="372944" y="7756575"/>
            <a:ext cx="2578958" cy="2208526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4419600" y="4873588"/>
            <a:ext cx="9072390" cy="35679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600">
                <a:solidFill>
                  <a:srgbClr val="32478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</a:p>
          <a:p>
            <a:pPr algn="ctr">
              <a:lnSpc>
                <a:spcPct val="120000"/>
              </a:lnSpc>
            </a:pPr>
            <a:r>
              <a:rPr lang="en-US" sz="3600">
                <a:solidFill>
                  <a:srgbClr val="32478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KHÁM PHÁ</a:t>
            </a:r>
          </a:p>
          <a:p>
            <a:pPr algn="ctr">
              <a:lnSpc>
                <a:spcPct val="120000"/>
              </a:lnSpc>
            </a:pPr>
            <a:endParaRPr lang="en-US" sz="2000">
              <a:solidFill>
                <a:srgbClr val="32478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</a:pPr>
            <a:endParaRPr lang="en-US" sz="2000">
              <a:solidFill>
                <a:srgbClr val="32478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</a:pPr>
            <a:endParaRPr lang="en-US" sz="2000">
              <a:solidFill>
                <a:srgbClr val="32478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</a:pPr>
            <a:r>
              <a:rPr lang="en-US" sz="3200">
                <a:solidFill>
                  <a:srgbClr val="F041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tài: Trang phục mùa hè</a:t>
            </a:r>
          </a:p>
          <a:p>
            <a:pPr>
              <a:lnSpc>
                <a:spcPct val="120000"/>
              </a:lnSpc>
            </a:pPr>
            <a:r>
              <a:rPr lang="en-US" sz="3200">
                <a:solidFill>
                  <a:srgbClr val="F041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Lứa tuổi: 4 – 5 tuổi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1048C29-4674-4CBF-AA8B-17EFADF8D3D2}"/>
              </a:ext>
            </a:extLst>
          </p:cNvPr>
          <p:cNvSpPr txBox="1"/>
          <p:nvPr/>
        </p:nvSpPr>
        <p:spPr>
          <a:xfrm>
            <a:off x="7315200" y="9640048"/>
            <a:ext cx="365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4799" y="1900862"/>
            <a:ext cx="2038985" cy="20210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2500" b="1250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2412439">
            <a:off x="475089" y="1718221"/>
            <a:ext cx="1107222" cy="49724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858036" y="209217"/>
            <a:ext cx="316867" cy="54632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611999" y="349370"/>
            <a:ext cx="787228" cy="812337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028700" y="339503"/>
            <a:ext cx="14779038" cy="2548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219"/>
              </a:lnSpc>
              <a:spcBef>
                <a:spcPct val="0"/>
              </a:spcBef>
            </a:pPr>
            <a:r>
              <a:rPr lang="en-US" sz="7299">
                <a:solidFill>
                  <a:srgbClr val="004AAD"/>
                </a:solidFill>
                <a:latin typeface="Dancing Script Bold"/>
              </a:rPr>
              <a:t>Khi ra ngoài thời tiết nắng thì chúng ta cần chuẩn bị những gì?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2500" b="1250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2412439">
            <a:off x="475089" y="1718221"/>
            <a:ext cx="1107222" cy="49724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858036" y="209217"/>
            <a:ext cx="316867" cy="54632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611999" y="349370"/>
            <a:ext cx="787228" cy="812337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2399228" y="3593849"/>
            <a:ext cx="10058400" cy="2349685"/>
            <a:chOff x="0" y="0"/>
            <a:chExt cx="6226810" cy="1454609"/>
          </a:xfrm>
        </p:grpSpPr>
        <p:sp>
          <p:nvSpPr>
            <p:cNvPr id="7" name="Freeform 7"/>
            <p:cNvSpPr/>
            <p:nvPr/>
          </p:nvSpPr>
          <p:spPr>
            <a:xfrm>
              <a:off x="0" y="-123190"/>
              <a:ext cx="6226810" cy="1700989"/>
            </a:xfrm>
            <a:custGeom>
              <a:avLst/>
              <a:gdLst/>
              <a:ahLst/>
              <a:cxnLst/>
              <a:rect l="l" t="t" r="r" b="b"/>
              <a:pathLst>
                <a:path w="6226810" h="1700989">
                  <a:moveTo>
                    <a:pt x="6226810" y="574040"/>
                  </a:moveTo>
                  <a:lnTo>
                    <a:pt x="0" y="574040"/>
                  </a:lnTo>
                  <a:lnTo>
                    <a:pt x="0" y="1134569"/>
                  </a:lnTo>
                  <a:lnTo>
                    <a:pt x="6226810" y="1134569"/>
                  </a:lnTo>
                  <a:lnTo>
                    <a:pt x="6226810" y="574040"/>
                  </a:lnTo>
                  <a:close/>
                  <a:moveTo>
                    <a:pt x="0" y="1134569"/>
                  </a:moveTo>
                  <a:lnTo>
                    <a:pt x="0" y="1210769"/>
                  </a:lnTo>
                  <a:cubicBezTo>
                    <a:pt x="2360930" y="1700989"/>
                    <a:pt x="3865880" y="1700989"/>
                    <a:pt x="6226810" y="1210769"/>
                  </a:cubicBezTo>
                  <a:lnTo>
                    <a:pt x="6226810" y="1134569"/>
                  </a:lnTo>
                  <a:lnTo>
                    <a:pt x="0" y="1134569"/>
                  </a:lnTo>
                  <a:close/>
                  <a:moveTo>
                    <a:pt x="6226810" y="490220"/>
                  </a:moveTo>
                  <a:cubicBezTo>
                    <a:pt x="3865880" y="0"/>
                    <a:pt x="2360930" y="0"/>
                    <a:pt x="0" y="490220"/>
                  </a:cubicBezTo>
                  <a:lnTo>
                    <a:pt x="0" y="574040"/>
                  </a:lnTo>
                  <a:lnTo>
                    <a:pt x="6226810" y="574040"/>
                  </a:lnTo>
                  <a:cubicBezTo>
                    <a:pt x="6226810" y="574040"/>
                    <a:pt x="6226810" y="490220"/>
                    <a:pt x="6226810" y="490220"/>
                  </a:cubicBezTo>
                  <a:close/>
                </a:path>
              </a:pathLst>
            </a:custGeom>
            <a:solidFill>
              <a:srgbClr val="ADDCF4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839366" y="1028357"/>
            <a:ext cx="14779038" cy="22377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  <a:spcBef>
                <a:spcPct val="0"/>
              </a:spcBef>
            </a:pPr>
            <a:r>
              <a:rPr lang="en-US" sz="6399">
                <a:solidFill>
                  <a:srgbClr val="004AAD"/>
                </a:solidFill>
                <a:latin typeface="Dancing Script Bold"/>
              </a:rPr>
              <a:t>Khi ra ngoài thời tiết nắng thì chúng ta cần chuẩn bị những gì?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849298" y="3935251"/>
            <a:ext cx="4712196" cy="22531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29"/>
              </a:lnSpc>
              <a:spcBef>
                <a:spcPct val="0"/>
              </a:spcBef>
            </a:pPr>
            <a:r>
              <a:rPr lang="en-US" sz="5592">
                <a:solidFill>
                  <a:srgbClr val="000000"/>
                </a:solidFill>
                <a:latin typeface="Faustina Regular"/>
              </a:rPr>
              <a:t>1: Áo khoác lông</a:t>
            </a:r>
          </a:p>
          <a:p>
            <a:pPr algn="ctr">
              <a:lnSpc>
                <a:spcPts val="10489"/>
              </a:lnSpc>
              <a:spcBef>
                <a:spcPct val="0"/>
              </a:spcBef>
            </a:pPr>
            <a:endParaRPr lang="en-US" sz="5592">
              <a:solidFill>
                <a:srgbClr val="000000"/>
              </a:solidFill>
              <a:latin typeface="Faustina Regular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2176196" y="8250806"/>
            <a:ext cx="10281432" cy="2143856"/>
            <a:chOff x="0" y="0"/>
            <a:chExt cx="5982288" cy="1247410"/>
          </a:xfrm>
        </p:grpSpPr>
        <p:sp>
          <p:nvSpPr>
            <p:cNvPr id="11" name="Freeform 11"/>
            <p:cNvSpPr/>
            <p:nvPr/>
          </p:nvSpPr>
          <p:spPr>
            <a:xfrm>
              <a:off x="0" y="-123190"/>
              <a:ext cx="5982288" cy="1493790"/>
            </a:xfrm>
            <a:custGeom>
              <a:avLst/>
              <a:gdLst/>
              <a:ahLst/>
              <a:cxnLst/>
              <a:rect l="l" t="t" r="r" b="b"/>
              <a:pathLst>
                <a:path w="5982288" h="1493790">
                  <a:moveTo>
                    <a:pt x="5982288" y="574040"/>
                  </a:moveTo>
                  <a:lnTo>
                    <a:pt x="0" y="574040"/>
                  </a:lnTo>
                  <a:lnTo>
                    <a:pt x="0" y="927370"/>
                  </a:lnTo>
                  <a:lnTo>
                    <a:pt x="5982288" y="927370"/>
                  </a:lnTo>
                  <a:lnTo>
                    <a:pt x="5982288" y="574040"/>
                  </a:lnTo>
                  <a:close/>
                  <a:moveTo>
                    <a:pt x="0" y="927370"/>
                  </a:moveTo>
                  <a:lnTo>
                    <a:pt x="0" y="1003570"/>
                  </a:lnTo>
                  <a:cubicBezTo>
                    <a:pt x="2327316" y="1493790"/>
                    <a:pt x="3654971" y="1493790"/>
                    <a:pt x="5982288" y="1003570"/>
                  </a:cubicBezTo>
                  <a:lnTo>
                    <a:pt x="5982288" y="927370"/>
                  </a:lnTo>
                  <a:lnTo>
                    <a:pt x="0" y="927370"/>
                  </a:lnTo>
                  <a:close/>
                  <a:moveTo>
                    <a:pt x="5982288" y="490220"/>
                  </a:moveTo>
                  <a:cubicBezTo>
                    <a:pt x="3654971" y="0"/>
                    <a:pt x="2327316" y="0"/>
                    <a:pt x="0" y="490220"/>
                  </a:cubicBezTo>
                  <a:lnTo>
                    <a:pt x="0" y="574040"/>
                  </a:lnTo>
                  <a:lnTo>
                    <a:pt x="5982288" y="574040"/>
                  </a:lnTo>
                  <a:cubicBezTo>
                    <a:pt x="5982288" y="574040"/>
                    <a:pt x="5982288" y="490220"/>
                    <a:pt x="5982288" y="490220"/>
                  </a:cubicBezTo>
                  <a:close/>
                </a:path>
              </a:pathLst>
            </a:custGeom>
            <a:solidFill>
              <a:srgbClr val="FAEA84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2399228" y="5943534"/>
            <a:ext cx="10058400" cy="2307272"/>
            <a:chOff x="0" y="0"/>
            <a:chExt cx="6226810" cy="1428353"/>
          </a:xfrm>
        </p:grpSpPr>
        <p:sp>
          <p:nvSpPr>
            <p:cNvPr id="13" name="Freeform 13"/>
            <p:cNvSpPr/>
            <p:nvPr/>
          </p:nvSpPr>
          <p:spPr>
            <a:xfrm>
              <a:off x="0" y="-123190"/>
              <a:ext cx="6226810" cy="1674733"/>
            </a:xfrm>
            <a:custGeom>
              <a:avLst/>
              <a:gdLst/>
              <a:ahLst/>
              <a:cxnLst/>
              <a:rect l="l" t="t" r="r" b="b"/>
              <a:pathLst>
                <a:path w="6226810" h="1674733">
                  <a:moveTo>
                    <a:pt x="6226810" y="574040"/>
                  </a:moveTo>
                  <a:lnTo>
                    <a:pt x="0" y="574040"/>
                  </a:lnTo>
                  <a:lnTo>
                    <a:pt x="0" y="1108313"/>
                  </a:lnTo>
                  <a:lnTo>
                    <a:pt x="6226810" y="1108313"/>
                  </a:lnTo>
                  <a:lnTo>
                    <a:pt x="6226810" y="574040"/>
                  </a:lnTo>
                  <a:close/>
                  <a:moveTo>
                    <a:pt x="0" y="1108313"/>
                  </a:moveTo>
                  <a:lnTo>
                    <a:pt x="0" y="1184513"/>
                  </a:lnTo>
                  <a:cubicBezTo>
                    <a:pt x="2360930" y="1674733"/>
                    <a:pt x="3865880" y="1674733"/>
                    <a:pt x="6226810" y="1184513"/>
                  </a:cubicBezTo>
                  <a:lnTo>
                    <a:pt x="6226810" y="1108313"/>
                  </a:lnTo>
                  <a:lnTo>
                    <a:pt x="0" y="1108313"/>
                  </a:lnTo>
                  <a:close/>
                  <a:moveTo>
                    <a:pt x="6226810" y="490220"/>
                  </a:moveTo>
                  <a:cubicBezTo>
                    <a:pt x="3865880" y="0"/>
                    <a:pt x="2360930" y="0"/>
                    <a:pt x="0" y="490220"/>
                  </a:cubicBezTo>
                  <a:lnTo>
                    <a:pt x="0" y="574040"/>
                  </a:lnTo>
                  <a:lnTo>
                    <a:pt x="6226810" y="574040"/>
                  </a:lnTo>
                  <a:cubicBezTo>
                    <a:pt x="6226810" y="574040"/>
                    <a:pt x="6226810" y="490220"/>
                    <a:pt x="6226810" y="490220"/>
                  </a:cubicBezTo>
                  <a:close/>
                </a:path>
              </a:pathLst>
            </a:custGeom>
            <a:solidFill>
              <a:srgbClr val="FFDFFF"/>
            </a:solidFill>
          </p:spPr>
        </p:sp>
      </p:grpSp>
      <p:sp>
        <p:nvSpPr>
          <p:cNvPr id="14" name="TextBox 14"/>
          <p:cNvSpPr txBox="1"/>
          <p:nvPr/>
        </p:nvSpPr>
        <p:spPr>
          <a:xfrm>
            <a:off x="2176196" y="6631358"/>
            <a:ext cx="10058400" cy="19081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  <a:spcBef>
                <a:spcPct val="0"/>
              </a:spcBef>
            </a:pPr>
            <a:r>
              <a:rPr lang="en-US" sz="5499">
                <a:solidFill>
                  <a:srgbClr val="000000"/>
                </a:solidFill>
                <a:latin typeface="Faustina Regular"/>
              </a:rPr>
              <a:t>2: Áo chống nắng, khẩu trang</a:t>
            </a:r>
          </a:p>
          <a:p>
            <a:pPr algn="ctr">
              <a:lnSpc>
                <a:spcPts val="7699"/>
              </a:lnSpc>
              <a:spcBef>
                <a:spcPct val="0"/>
              </a:spcBef>
            </a:pPr>
            <a:endParaRPr lang="en-US" sz="5499">
              <a:solidFill>
                <a:srgbClr val="000000"/>
              </a:solidFill>
              <a:latin typeface="Faustina Regular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4154835" y="8737599"/>
            <a:ext cx="4989165" cy="936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  <a:spcBef>
                <a:spcPct val="0"/>
              </a:spcBef>
            </a:pPr>
            <a:r>
              <a:rPr lang="en-US" sz="5499">
                <a:solidFill>
                  <a:srgbClr val="000000"/>
                </a:solidFill>
                <a:latin typeface="Faustina Regular"/>
              </a:rPr>
              <a:t>3: ô, mũ che nắng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2500" b="1250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2412439">
            <a:off x="475089" y="1718221"/>
            <a:ext cx="1107222" cy="49724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858036" y="209217"/>
            <a:ext cx="316867" cy="54632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611999" y="349370"/>
            <a:ext cx="787228" cy="812337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2399228" y="3593849"/>
            <a:ext cx="10058400" cy="2349685"/>
            <a:chOff x="0" y="0"/>
            <a:chExt cx="6226810" cy="1454609"/>
          </a:xfrm>
        </p:grpSpPr>
        <p:sp>
          <p:nvSpPr>
            <p:cNvPr id="7" name="Freeform 7"/>
            <p:cNvSpPr/>
            <p:nvPr/>
          </p:nvSpPr>
          <p:spPr>
            <a:xfrm>
              <a:off x="0" y="-123190"/>
              <a:ext cx="6226810" cy="1700989"/>
            </a:xfrm>
            <a:custGeom>
              <a:avLst/>
              <a:gdLst/>
              <a:ahLst/>
              <a:cxnLst/>
              <a:rect l="l" t="t" r="r" b="b"/>
              <a:pathLst>
                <a:path w="6226810" h="1700989">
                  <a:moveTo>
                    <a:pt x="6226810" y="574040"/>
                  </a:moveTo>
                  <a:lnTo>
                    <a:pt x="0" y="574040"/>
                  </a:lnTo>
                  <a:lnTo>
                    <a:pt x="0" y="1134569"/>
                  </a:lnTo>
                  <a:lnTo>
                    <a:pt x="6226810" y="1134569"/>
                  </a:lnTo>
                  <a:lnTo>
                    <a:pt x="6226810" y="574040"/>
                  </a:lnTo>
                  <a:close/>
                  <a:moveTo>
                    <a:pt x="0" y="1134569"/>
                  </a:moveTo>
                  <a:lnTo>
                    <a:pt x="0" y="1210769"/>
                  </a:lnTo>
                  <a:cubicBezTo>
                    <a:pt x="2360930" y="1700989"/>
                    <a:pt x="3865880" y="1700989"/>
                    <a:pt x="6226810" y="1210769"/>
                  </a:cubicBezTo>
                  <a:lnTo>
                    <a:pt x="6226810" y="1134569"/>
                  </a:lnTo>
                  <a:lnTo>
                    <a:pt x="0" y="1134569"/>
                  </a:lnTo>
                  <a:close/>
                  <a:moveTo>
                    <a:pt x="6226810" y="490220"/>
                  </a:moveTo>
                  <a:cubicBezTo>
                    <a:pt x="3865880" y="0"/>
                    <a:pt x="2360930" y="0"/>
                    <a:pt x="0" y="490220"/>
                  </a:cubicBezTo>
                  <a:lnTo>
                    <a:pt x="0" y="574040"/>
                  </a:lnTo>
                  <a:lnTo>
                    <a:pt x="6226810" y="574040"/>
                  </a:lnTo>
                  <a:cubicBezTo>
                    <a:pt x="6226810" y="574040"/>
                    <a:pt x="6226810" y="490220"/>
                    <a:pt x="6226810" y="490220"/>
                  </a:cubicBezTo>
                  <a:close/>
                </a:path>
              </a:pathLst>
            </a:custGeom>
            <a:solidFill>
              <a:srgbClr val="ADDCF4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839366" y="1028357"/>
            <a:ext cx="14779038" cy="22377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  <a:spcBef>
                <a:spcPct val="0"/>
              </a:spcBef>
            </a:pPr>
            <a:r>
              <a:rPr lang="en-US" sz="6399">
                <a:solidFill>
                  <a:srgbClr val="004AAD"/>
                </a:solidFill>
                <a:latin typeface="Dancing Script Bold"/>
              </a:rPr>
              <a:t>Khi ra ngoài thời tiết nắng thì chúng ta cần chuẩn bị những gì?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849298" y="3935251"/>
            <a:ext cx="4712196" cy="22531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29"/>
              </a:lnSpc>
              <a:spcBef>
                <a:spcPct val="0"/>
              </a:spcBef>
            </a:pPr>
            <a:r>
              <a:rPr lang="en-US" sz="5592">
                <a:solidFill>
                  <a:srgbClr val="000000"/>
                </a:solidFill>
                <a:latin typeface="Faustina Regular"/>
              </a:rPr>
              <a:t>1: Áo khoác lông</a:t>
            </a:r>
          </a:p>
          <a:p>
            <a:pPr algn="ctr">
              <a:lnSpc>
                <a:spcPts val="10489"/>
              </a:lnSpc>
              <a:spcBef>
                <a:spcPct val="0"/>
              </a:spcBef>
            </a:pPr>
            <a:endParaRPr lang="en-US" sz="5592">
              <a:solidFill>
                <a:srgbClr val="000000"/>
              </a:solidFill>
              <a:latin typeface="Faustina Regular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2176196" y="8250806"/>
            <a:ext cx="10281432" cy="2143856"/>
            <a:chOff x="0" y="0"/>
            <a:chExt cx="5982288" cy="1247410"/>
          </a:xfrm>
        </p:grpSpPr>
        <p:sp>
          <p:nvSpPr>
            <p:cNvPr id="11" name="Freeform 11"/>
            <p:cNvSpPr/>
            <p:nvPr/>
          </p:nvSpPr>
          <p:spPr>
            <a:xfrm>
              <a:off x="0" y="-123190"/>
              <a:ext cx="5982288" cy="1493790"/>
            </a:xfrm>
            <a:custGeom>
              <a:avLst/>
              <a:gdLst/>
              <a:ahLst/>
              <a:cxnLst/>
              <a:rect l="l" t="t" r="r" b="b"/>
              <a:pathLst>
                <a:path w="5982288" h="1493790">
                  <a:moveTo>
                    <a:pt x="5982288" y="574040"/>
                  </a:moveTo>
                  <a:lnTo>
                    <a:pt x="0" y="574040"/>
                  </a:lnTo>
                  <a:lnTo>
                    <a:pt x="0" y="927370"/>
                  </a:lnTo>
                  <a:lnTo>
                    <a:pt x="5982288" y="927370"/>
                  </a:lnTo>
                  <a:lnTo>
                    <a:pt x="5982288" y="574040"/>
                  </a:lnTo>
                  <a:close/>
                  <a:moveTo>
                    <a:pt x="0" y="927370"/>
                  </a:moveTo>
                  <a:lnTo>
                    <a:pt x="0" y="1003570"/>
                  </a:lnTo>
                  <a:cubicBezTo>
                    <a:pt x="2327316" y="1493790"/>
                    <a:pt x="3654971" y="1493790"/>
                    <a:pt x="5982288" y="1003570"/>
                  </a:cubicBezTo>
                  <a:lnTo>
                    <a:pt x="5982288" y="927370"/>
                  </a:lnTo>
                  <a:lnTo>
                    <a:pt x="0" y="927370"/>
                  </a:lnTo>
                  <a:close/>
                  <a:moveTo>
                    <a:pt x="5982288" y="490220"/>
                  </a:moveTo>
                  <a:cubicBezTo>
                    <a:pt x="3654971" y="0"/>
                    <a:pt x="2327316" y="0"/>
                    <a:pt x="0" y="490220"/>
                  </a:cubicBezTo>
                  <a:lnTo>
                    <a:pt x="0" y="574040"/>
                  </a:lnTo>
                  <a:lnTo>
                    <a:pt x="5982288" y="574040"/>
                  </a:lnTo>
                  <a:cubicBezTo>
                    <a:pt x="5982288" y="574040"/>
                    <a:pt x="5982288" y="490220"/>
                    <a:pt x="5982288" y="490220"/>
                  </a:cubicBezTo>
                  <a:close/>
                </a:path>
              </a:pathLst>
            </a:custGeom>
            <a:solidFill>
              <a:srgbClr val="FAEA84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2399228" y="5943534"/>
            <a:ext cx="10058400" cy="2307272"/>
            <a:chOff x="0" y="0"/>
            <a:chExt cx="6226810" cy="1428353"/>
          </a:xfrm>
        </p:grpSpPr>
        <p:sp>
          <p:nvSpPr>
            <p:cNvPr id="13" name="Freeform 13"/>
            <p:cNvSpPr/>
            <p:nvPr/>
          </p:nvSpPr>
          <p:spPr>
            <a:xfrm>
              <a:off x="0" y="-123190"/>
              <a:ext cx="6226810" cy="1674733"/>
            </a:xfrm>
            <a:custGeom>
              <a:avLst/>
              <a:gdLst/>
              <a:ahLst/>
              <a:cxnLst/>
              <a:rect l="l" t="t" r="r" b="b"/>
              <a:pathLst>
                <a:path w="6226810" h="1674733">
                  <a:moveTo>
                    <a:pt x="6226810" y="574040"/>
                  </a:moveTo>
                  <a:lnTo>
                    <a:pt x="0" y="574040"/>
                  </a:lnTo>
                  <a:lnTo>
                    <a:pt x="0" y="1108313"/>
                  </a:lnTo>
                  <a:lnTo>
                    <a:pt x="6226810" y="1108313"/>
                  </a:lnTo>
                  <a:lnTo>
                    <a:pt x="6226810" y="574040"/>
                  </a:lnTo>
                  <a:close/>
                  <a:moveTo>
                    <a:pt x="0" y="1108313"/>
                  </a:moveTo>
                  <a:lnTo>
                    <a:pt x="0" y="1184513"/>
                  </a:lnTo>
                  <a:cubicBezTo>
                    <a:pt x="2360930" y="1674733"/>
                    <a:pt x="3865880" y="1674733"/>
                    <a:pt x="6226810" y="1184513"/>
                  </a:cubicBezTo>
                  <a:lnTo>
                    <a:pt x="6226810" y="1108313"/>
                  </a:lnTo>
                  <a:lnTo>
                    <a:pt x="0" y="1108313"/>
                  </a:lnTo>
                  <a:close/>
                  <a:moveTo>
                    <a:pt x="6226810" y="490220"/>
                  </a:moveTo>
                  <a:cubicBezTo>
                    <a:pt x="3865880" y="0"/>
                    <a:pt x="2360930" y="0"/>
                    <a:pt x="0" y="490220"/>
                  </a:cubicBezTo>
                  <a:lnTo>
                    <a:pt x="0" y="574040"/>
                  </a:lnTo>
                  <a:lnTo>
                    <a:pt x="6226810" y="574040"/>
                  </a:lnTo>
                  <a:cubicBezTo>
                    <a:pt x="6226810" y="574040"/>
                    <a:pt x="6226810" y="490220"/>
                    <a:pt x="6226810" y="490220"/>
                  </a:cubicBezTo>
                  <a:close/>
                </a:path>
              </a:pathLst>
            </a:custGeom>
            <a:solidFill>
              <a:srgbClr val="FFDFFF"/>
            </a:solidFill>
          </p:spPr>
        </p:sp>
      </p:grpSp>
      <p:sp>
        <p:nvSpPr>
          <p:cNvPr id="14" name="TextBox 14"/>
          <p:cNvSpPr txBox="1"/>
          <p:nvPr/>
        </p:nvSpPr>
        <p:spPr>
          <a:xfrm>
            <a:off x="2176196" y="6631358"/>
            <a:ext cx="10058400" cy="19081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  <a:spcBef>
                <a:spcPct val="0"/>
              </a:spcBef>
            </a:pPr>
            <a:r>
              <a:rPr lang="en-US" sz="5499">
                <a:solidFill>
                  <a:srgbClr val="000000"/>
                </a:solidFill>
                <a:latin typeface="Faustina Regular"/>
              </a:rPr>
              <a:t>2: Áo chống nắng, khẩu trang</a:t>
            </a:r>
          </a:p>
          <a:p>
            <a:pPr algn="ctr">
              <a:lnSpc>
                <a:spcPts val="7699"/>
              </a:lnSpc>
              <a:spcBef>
                <a:spcPct val="0"/>
              </a:spcBef>
            </a:pPr>
            <a:endParaRPr lang="en-US" sz="5499">
              <a:solidFill>
                <a:srgbClr val="000000"/>
              </a:solidFill>
              <a:latin typeface="Faustina Regular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4154835" y="8737599"/>
            <a:ext cx="4989165" cy="936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  <a:spcBef>
                <a:spcPct val="0"/>
              </a:spcBef>
            </a:pPr>
            <a:r>
              <a:rPr lang="en-US" sz="5499">
                <a:solidFill>
                  <a:srgbClr val="000000"/>
                </a:solidFill>
                <a:latin typeface="Faustina Regular"/>
              </a:rPr>
              <a:t>3: ô, mũ che nắng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2500" b="1250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2412439">
            <a:off x="475089" y="1718221"/>
            <a:ext cx="1107222" cy="49724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858036" y="209217"/>
            <a:ext cx="316867" cy="54632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611999" y="349370"/>
            <a:ext cx="787228" cy="812337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539537" y="7295124"/>
            <a:ext cx="14448341" cy="3206723"/>
            <a:chOff x="0" y="0"/>
            <a:chExt cx="5620381" cy="1247410"/>
          </a:xfrm>
        </p:grpSpPr>
        <p:sp>
          <p:nvSpPr>
            <p:cNvPr id="7" name="Freeform 7"/>
            <p:cNvSpPr/>
            <p:nvPr/>
          </p:nvSpPr>
          <p:spPr>
            <a:xfrm>
              <a:off x="0" y="-123190"/>
              <a:ext cx="5620381" cy="1493790"/>
            </a:xfrm>
            <a:custGeom>
              <a:avLst/>
              <a:gdLst/>
              <a:ahLst/>
              <a:cxnLst/>
              <a:rect l="l" t="t" r="r" b="b"/>
              <a:pathLst>
                <a:path w="5620381" h="1493790">
                  <a:moveTo>
                    <a:pt x="5620381" y="574040"/>
                  </a:moveTo>
                  <a:lnTo>
                    <a:pt x="0" y="574040"/>
                  </a:lnTo>
                  <a:lnTo>
                    <a:pt x="0" y="927370"/>
                  </a:lnTo>
                  <a:lnTo>
                    <a:pt x="5620381" y="927370"/>
                  </a:lnTo>
                  <a:lnTo>
                    <a:pt x="5620381" y="574040"/>
                  </a:lnTo>
                  <a:close/>
                  <a:moveTo>
                    <a:pt x="0" y="927370"/>
                  </a:moveTo>
                  <a:lnTo>
                    <a:pt x="0" y="1003570"/>
                  </a:lnTo>
                  <a:cubicBezTo>
                    <a:pt x="2277566" y="1493790"/>
                    <a:pt x="3342815" y="1493790"/>
                    <a:pt x="5620381" y="1003570"/>
                  </a:cubicBezTo>
                  <a:lnTo>
                    <a:pt x="5620381" y="927370"/>
                  </a:lnTo>
                  <a:lnTo>
                    <a:pt x="0" y="927370"/>
                  </a:lnTo>
                  <a:close/>
                  <a:moveTo>
                    <a:pt x="5620381" y="490220"/>
                  </a:moveTo>
                  <a:cubicBezTo>
                    <a:pt x="3342815" y="0"/>
                    <a:pt x="2277566" y="0"/>
                    <a:pt x="0" y="490220"/>
                  </a:cubicBezTo>
                  <a:lnTo>
                    <a:pt x="0" y="574040"/>
                  </a:lnTo>
                  <a:lnTo>
                    <a:pt x="5620381" y="574040"/>
                  </a:lnTo>
                  <a:cubicBezTo>
                    <a:pt x="5620381" y="574040"/>
                    <a:pt x="5620381" y="490220"/>
                    <a:pt x="5620381" y="490220"/>
                  </a:cubicBezTo>
                  <a:close/>
                </a:path>
              </a:pathLst>
            </a:custGeom>
            <a:solidFill>
              <a:srgbClr val="FAEA84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649444" y="3946744"/>
            <a:ext cx="14338434" cy="3602920"/>
            <a:chOff x="0" y="0"/>
            <a:chExt cx="5155566" cy="1295476"/>
          </a:xfrm>
        </p:grpSpPr>
        <p:sp>
          <p:nvSpPr>
            <p:cNvPr id="9" name="Freeform 9"/>
            <p:cNvSpPr/>
            <p:nvPr/>
          </p:nvSpPr>
          <p:spPr>
            <a:xfrm>
              <a:off x="0" y="-123190"/>
              <a:ext cx="5155566" cy="1541856"/>
            </a:xfrm>
            <a:custGeom>
              <a:avLst/>
              <a:gdLst/>
              <a:ahLst/>
              <a:cxnLst/>
              <a:rect l="l" t="t" r="r" b="b"/>
              <a:pathLst>
                <a:path w="5155566" h="1541856">
                  <a:moveTo>
                    <a:pt x="5155566" y="574040"/>
                  </a:moveTo>
                  <a:lnTo>
                    <a:pt x="0" y="574040"/>
                  </a:lnTo>
                  <a:lnTo>
                    <a:pt x="0" y="975436"/>
                  </a:lnTo>
                  <a:lnTo>
                    <a:pt x="5155566" y="975436"/>
                  </a:lnTo>
                  <a:lnTo>
                    <a:pt x="5155566" y="574040"/>
                  </a:lnTo>
                  <a:close/>
                  <a:moveTo>
                    <a:pt x="0" y="975436"/>
                  </a:moveTo>
                  <a:lnTo>
                    <a:pt x="0" y="1051636"/>
                  </a:lnTo>
                  <a:cubicBezTo>
                    <a:pt x="2213670" y="1541856"/>
                    <a:pt x="2941897" y="1541856"/>
                    <a:pt x="5155566" y="1051636"/>
                  </a:cubicBezTo>
                  <a:lnTo>
                    <a:pt x="5155566" y="975436"/>
                  </a:lnTo>
                  <a:lnTo>
                    <a:pt x="0" y="975436"/>
                  </a:lnTo>
                  <a:close/>
                  <a:moveTo>
                    <a:pt x="5155566" y="490220"/>
                  </a:moveTo>
                  <a:cubicBezTo>
                    <a:pt x="2941897" y="0"/>
                    <a:pt x="2213670" y="0"/>
                    <a:pt x="0" y="490220"/>
                  </a:cubicBezTo>
                  <a:lnTo>
                    <a:pt x="0" y="574040"/>
                  </a:lnTo>
                  <a:lnTo>
                    <a:pt x="5155566" y="574040"/>
                  </a:lnTo>
                  <a:cubicBezTo>
                    <a:pt x="5155566" y="574040"/>
                    <a:pt x="5155566" y="490220"/>
                    <a:pt x="5155566" y="490220"/>
                  </a:cubicBezTo>
                  <a:close/>
                </a:path>
              </a:pathLst>
            </a:custGeom>
            <a:solidFill>
              <a:srgbClr val="FFDFFF"/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839366" y="1028357"/>
            <a:ext cx="14779038" cy="22377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  <a:spcBef>
                <a:spcPct val="0"/>
              </a:spcBef>
            </a:pPr>
            <a:r>
              <a:rPr lang="en-US" sz="6399">
                <a:solidFill>
                  <a:srgbClr val="004AAD"/>
                </a:solidFill>
                <a:latin typeface="Dancing Script Bold"/>
              </a:rPr>
              <a:t>Khi ra ngoài thời tiết nắng thì chúng ta cần chuẩn bị những gì?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45401" y="4445527"/>
            <a:ext cx="12937502" cy="24624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03"/>
              </a:lnSpc>
              <a:spcBef>
                <a:spcPct val="0"/>
              </a:spcBef>
            </a:pPr>
            <a:r>
              <a:rPr lang="en-US" sz="7074">
                <a:solidFill>
                  <a:srgbClr val="000000"/>
                </a:solidFill>
                <a:latin typeface="Faustina Regular"/>
              </a:rPr>
              <a:t>2: Áo chống nắng, khẩu trang</a:t>
            </a:r>
          </a:p>
          <a:p>
            <a:pPr algn="ctr">
              <a:lnSpc>
                <a:spcPts val="9903"/>
              </a:lnSpc>
              <a:spcBef>
                <a:spcPct val="0"/>
              </a:spcBef>
            </a:pPr>
            <a:endParaRPr lang="en-US" sz="7074">
              <a:solidFill>
                <a:srgbClr val="000000"/>
              </a:solidFill>
              <a:latin typeface="Faustina Regular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0" y="7726594"/>
            <a:ext cx="12544396" cy="15317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1"/>
              </a:lnSpc>
              <a:spcBef>
                <a:spcPct val="0"/>
              </a:spcBef>
            </a:pPr>
            <a:r>
              <a:rPr lang="en-US" sz="8993">
                <a:solidFill>
                  <a:srgbClr val="000000"/>
                </a:solidFill>
                <a:latin typeface="Faustina Regular"/>
              </a:rPr>
              <a:t>3: ô, mũ che nắng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DDC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12871" y="5143500"/>
            <a:ext cx="4745475" cy="474547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12871" y="252368"/>
            <a:ext cx="4956981" cy="420199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929121" y="1028700"/>
            <a:ext cx="5329096" cy="5329096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DDC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12871" y="5143500"/>
            <a:ext cx="4745475" cy="474547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242480" y="357884"/>
            <a:ext cx="4956981" cy="420199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486990" y="0"/>
            <a:ext cx="5329096" cy="532909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199462" y="4859658"/>
            <a:ext cx="5029317" cy="5029317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52533" y="476365"/>
            <a:ext cx="6366469" cy="956709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620010" y="476365"/>
            <a:ext cx="5081735" cy="5654325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7726706" y="6938286"/>
            <a:ext cx="8975038" cy="27217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130"/>
              </a:lnSpc>
            </a:pPr>
            <a:r>
              <a:rPr lang="en-US" sz="8664">
                <a:solidFill>
                  <a:srgbClr val="32478C"/>
                </a:solidFill>
                <a:latin typeface="Noto Serif Display Black"/>
              </a:rPr>
              <a:t>KHÁM PHÁ </a:t>
            </a:r>
          </a:p>
          <a:p>
            <a:pPr algn="ctr">
              <a:lnSpc>
                <a:spcPts val="9649"/>
              </a:lnSpc>
            </a:pPr>
            <a:r>
              <a:rPr lang="en-US" sz="6892">
                <a:solidFill>
                  <a:srgbClr val="F0412D"/>
                </a:solidFill>
                <a:latin typeface="Noto Serif Display Black"/>
              </a:rPr>
              <a:t> Trang phục mùa hè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8343" b="2834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2740000" y="198463"/>
            <a:ext cx="12630892" cy="20953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10"/>
              </a:lnSpc>
            </a:pPr>
            <a:r>
              <a:rPr lang="en-US" sz="6007">
                <a:solidFill>
                  <a:srgbClr val="000000"/>
                </a:solidFill>
                <a:latin typeface="Noto Serif Display Black"/>
              </a:rPr>
              <a:t>MỤC ĐÍCH – YÊU CẦU</a:t>
            </a:r>
          </a:p>
          <a:p>
            <a:pPr algn="ctr">
              <a:lnSpc>
                <a:spcPts val="8410"/>
              </a:lnSpc>
            </a:pPr>
            <a:r>
              <a:rPr lang="en-US" sz="6007">
                <a:solidFill>
                  <a:srgbClr val="000000"/>
                </a:solidFill>
                <a:latin typeface="Noto Serif Display Black"/>
              </a:rPr>
              <a:t>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884036" y="1657762"/>
            <a:ext cx="15375264" cy="86376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685"/>
              </a:lnSpc>
            </a:pPr>
            <a:r>
              <a:rPr lang="en-US" sz="406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Kiến thức:</a:t>
            </a:r>
          </a:p>
          <a:p>
            <a:pPr algn="just">
              <a:lnSpc>
                <a:spcPts val="5685"/>
              </a:lnSpc>
            </a:pPr>
            <a:r>
              <a:rPr lang="en-US" sz="406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biết một số trang phục trong mùa hè.</a:t>
            </a:r>
          </a:p>
          <a:p>
            <a:pPr algn="just">
              <a:lnSpc>
                <a:spcPts val="5685"/>
              </a:lnSpc>
            </a:pPr>
            <a:r>
              <a:rPr lang="en-US" sz="406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biết mặc quần áo phù hợp với thời tiết.</a:t>
            </a:r>
          </a:p>
          <a:p>
            <a:pPr algn="just">
              <a:lnSpc>
                <a:spcPts val="5685"/>
              </a:lnSpc>
            </a:pPr>
            <a:r>
              <a:rPr lang="en-US" sz="406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Kỹ năng: </a:t>
            </a:r>
          </a:p>
          <a:p>
            <a:pPr algn="just">
              <a:lnSpc>
                <a:spcPts val="5685"/>
              </a:lnSpc>
            </a:pPr>
            <a:r>
              <a:rPr lang="en-US" sz="406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có kĩ năng nhận biết, so sánh, phân biệt được trang phục mùa hè và trang phục mùa đông.</a:t>
            </a:r>
          </a:p>
          <a:p>
            <a:pPr algn="just">
              <a:lnSpc>
                <a:spcPts val="5685"/>
              </a:lnSpc>
            </a:pPr>
            <a:r>
              <a:rPr lang="en-US" sz="406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Rèn kĩ năng trả lời cô to, rõ rang, mạch lạc.</a:t>
            </a:r>
          </a:p>
          <a:p>
            <a:pPr algn="just">
              <a:lnSpc>
                <a:spcPts val="5685"/>
              </a:lnSpc>
            </a:pPr>
            <a:r>
              <a:rPr lang="en-US" sz="406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 Thái độ:</a:t>
            </a:r>
          </a:p>
          <a:p>
            <a:pPr algn="just">
              <a:lnSpc>
                <a:spcPts val="5685"/>
              </a:lnSpc>
            </a:pPr>
            <a:r>
              <a:rPr lang="en-US" sz="406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hào hứng khi chơi trò chơi.</a:t>
            </a:r>
          </a:p>
          <a:p>
            <a:pPr algn="just">
              <a:lnSpc>
                <a:spcPts val="5685"/>
              </a:lnSpc>
            </a:pPr>
            <a:r>
              <a:rPr lang="en-US" sz="406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Giáo dục trẻ biết giữ gìn vệ sinh sạch sẽ.</a:t>
            </a:r>
          </a:p>
          <a:p>
            <a:pPr algn="just">
              <a:lnSpc>
                <a:spcPts val="5405"/>
              </a:lnSpc>
            </a:pPr>
            <a:r>
              <a:rPr lang="en-US" sz="386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ts val="5405"/>
              </a:lnSpc>
              <a:spcBef>
                <a:spcPct val="0"/>
              </a:spcBef>
            </a:pPr>
            <a:endParaRPr lang="en-US" sz="386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E30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352800" y="2633158"/>
            <a:ext cx="11129412" cy="1686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393"/>
              </a:lnSpc>
            </a:pPr>
            <a:r>
              <a:rPr lang="en-US" sz="10978" dirty="0">
                <a:solidFill>
                  <a:srgbClr val="0F0550"/>
                </a:solidFill>
                <a:latin typeface="Muli Bold Bold"/>
              </a:rPr>
              <a:t>TRÒ CHƠI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957571">
            <a:off x="13605605" y="-2288897"/>
            <a:ext cx="7608765" cy="503561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968502">
            <a:off x="5636067" y="9044627"/>
            <a:ext cx="7670661" cy="507658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6324223">
            <a:off x="6168565" y="8461784"/>
            <a:ext cx="4572000" cy="428936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84635">
            <a:off x="-4089775" y="-2760058"/>
            <a:ext cx="6323275" cy="500113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477158" flipV="1">
            <a:off x="-2969382" y="1431904"/>
            <a:ext cx="5192410" cy="2124168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4561606" y="4709778"/>
            <a:ext cx="9687793" cy="12920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659"/>
              </a:lnSpc>
              <a:spcBef>
                <a:spcPct val="0"/>
              </a:spcBef>
            </a:pPr>
            <a:r>
              <a:rPr lang="en-US" sz="10000" dirty="0">
                <a:solidFill>
                  <a:srgbClr val="0F0550"/>
                </a:solidFill>
                <a:latin typeface="Dancing Script"/>
              </a:rPr>
              <a:t>“Ai </a:t>
            </a:r>
            <a:r>
              <a:rPr lang="en-US" sz="10000" dirty="0" err="1">
                <a:solidFill>
                  <a:srgbClr val="0F0550"/>
                </a:solidFill>
                <a:latin typeface="Dancing Script"/>
              </a:rPr>
              <a:t>thông</a:t>
            </a:r>
            <a:r>
              <a:rPr lang="en-US" sz="10000" dirty="0">
                <a:solidFill>
                  <a:srgbClr val="0F0550"/>
                </a:solidFill>
                <a:latin typeface="Dancing Script"/>
              </a:rPr>
              <a:t> </a:t>
            </a:r>
            <a:r>
              <a:rPr lang="en-US" sz="10000" dirty="0" err="1">
                <a:solidFill>
                  <a:srgbClr val="0F0550"/>
                </a:solidFill>
                <a:latin typeface="Dancing Script"/>
              </a:rPr>
              <a:t>minh</a:t>
            </a:r>
            <a:r>
              <a:rPr lang="en-US" sz="10000" dirty="0">
                <a:solidFill>
                  <a:srgbClr val="0F0550"/>
                </a:solidFill>
                <a:latin typeface="Dancing Script"/>
              </a:rPr>
              <a:t> </a:t>
            </a:r>
            <a:r>
              <a:rPr lang="en-US" sz="10000" dirty="0" err="1">
                <a:solidFill>
                  <a:srgbClr val="0F0550"/>
                </a:solidFill>
                <a:latin typeface="Dancing Script"/>
              </a:rPr>
              <a:t>nhất</a:t>
            </a:r>
            <a:r>
              <a:rPr lang="en-US" sz="10000" dirty="0">
                <a:solidFill>
                  <a:srgbClr val="0F0550"/>
                </a:solidFill>
                <a:latin typeface="Dancing Script"/>
              </a:rPr>
              <a:t>”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DDC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35756" t="8258" b="339"/>
          <a:stretch>
            <a:fillRect/>
          </a:stretch>
        </p:blipFill>
        <p:spPr>
          <a:xfrm rot="-5400000" flipH="1">
            <a:off x="4809036" y="-6160222"/>
            <a:ext cx="11183936" cy="2348604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722308">
            <a:off x="-1837955" y="-763998"/>
            <a:ext cx="9326622" cy="249275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10314">
            <a:off x="4189103" y="-1613826"/>
            <a:ext cx="9326622" cy="2492752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10237214" y="6302073"/>
            <a:ext cx="8313219" cy="5032319"/>
            <a:chOff x="0" y="0"/>
            <a:chExt cx="11084292" cy="6709759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7758815" y="0"/>
              <a:ext cx="2645138" cy="5531657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 r="50955" b="6157"/>
            <a:stretch>
              <a:fillRect/>
            </a:stretch>
          </p:blipFill>
          <p:spPr>
            <a:xfrm rot="-840405" flipH="1">
              <a:off x="193115" y="4143720"/>
              <a:ext cx="4106857" cy="2100258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2759748" y="3496543"/>
              <a:ext cx="3952377" cy="2328309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5736138" y="1824220"/>
              <a:ext cx="2918764" cy="3707437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 rot="-6716125">
              <a:off x="7715920" y="2705468"/>
              <a:ext cx="2885909" cy="2989171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 rot="5299670">
              <a:off x="5300041" y="1330040"/>
              <a:ext cx="1894670" cy="2968856"/>
            </a:xfrm>
            <a:prstGeom prst="rect">
              <a:avLst/>
            </a:prstGeom>
          </p:spPr>
        </p:pic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2412439">
            <a:off x="475089" y="1718221"/>
            <a:ext cx="1107222" cy="49724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3232776" y="7930681"/>
            <a:ext cx="700858" cy="69321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4858036" y="209217"/>
            <a:ext cx="316867" cy="54632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1611999" y="349370"/>
            <a:ext cx="787228" cy="812337"/>
          </a:xfrm>
          <a:prstGeom prst="rect">
            <a:avLst/>
          </a:prstGeom>
        </p:spPr>
      </p:pic>
      <p:sp>
        <p:nvSpPr>
          <p:cNvPr id="16" name="AutoShape 16"/>
          <p:cNvSpPr/>
          <p:nvPr/>
        </p:nvSpPr>
        <p:spPr>
          <a:xfrm rot="2288297">
            <a:off x="9243722" y="4724616"/>
            <a:ext cx="2247004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17" name="AutoShape 17"/>
          <p:cNvSpPr/>
          <p:nvPr/>
        </p:nvSpPr>
        <p:spPr>
          <a:xfrm rot="8512878">
            <a:off x="4788372" y="4776757"/>
            <a:ext cx="2276934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grpSp>
        <p:nvGrpSpPr>
          <p:cNvPr id="18" name="Group 18"/>
          <p:cNvGrpSpPr/>
          <p:nvPr/>
        </p:nvGrpSpPr>
        <p:grpSpPr>
          <a:xfrm>
            <a:off x="1689749" y="5774217"/>
            <a:ext cx="5147459" cy="1940835"/>
            <a:chOff x="0" y="0"/>
            <a:chExt cx="1645268" cy="620344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645268" cy="620344"/>
            </a:xfrm>
            <a:custGeom>
              <a:avLst/>
              <a:gdLst/>
              <a:ahLst/>
              <a:cxnLst/>
              <a:rect l="l" t="t" r="r" b="b"/>
              <a:pathLst>
                <a:path w="1645268" h="620344">
                  <a:moveTo>
                    <a:pt x="0" y="0"/>
                  </a:moveTo>
                  <a:lnTo>
                    <a:pt x="1645268" y="0"/>
                  </a:lnTo>
                  <a:lnTo>
                    <a:pt x="1645268" y="620344"/>
                  </a:lnTo>
                  <a:lnTo>
                    <a:pt x="0" y="620344"/>
                  </a:lnTo>
                  <a:close/>
                </a:path>
              </a:pathLst>
            </a:custGeom>
            <a:solidFill>
              <a:srgbClr val="F2ACA1"/>
            </a:solidFill>
          </p:spPr>
        </p:sp>
      </p:grpSp>
      <p:grpSp>
        <p:nvGrpSpPr>
          <p:cNvPr id="20" name="Group 20"/>
          <p:cNvGrpSpPr/>
          <p:nvPr/>
        </p:nvGrpSpPr>
        <p:grpSpPr>
          <a:xfrm>
            <a:off x="8852414" y="5774217"/>
            <a:ext cx="5155335" cy="1940835"/>
            <a:chOff x="0" y="0"/>
            <a:chExt cx="1645268" cy="619396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645268" cy="619396"/>
            </a:xfrm>
            <a:custGeom>
              <a:avLst/>
              <a:gdLst/>
              <a:ahLst/>
              <a:cxnLst/>
              <a:rect l="l" t="t" r="r" b="b"/>
              <a:pathLst>
                <a:path w="1645268" h="619396">
                  <a:moveTo>
                    <a:pt x="0" y="0"/>
                  </a:moveTo>
                  <a:lnTo>
                    <a:pt x="1645268" y="0"/>
                  </a:lnTo>
                  <a:lnTo>
                    <a:pt x="1645268" y="619396"/>
                  </a:lnTo>
                  <a:lnTo>
                    <a:pt x="0" y="619396"/>
                  </a:lnTo>
                  <a:close/>
                </a:path>
              </a:pathLst>
            </a:custGeom>
            <a:solidFill>
              <a:srgbClr val="F2ACA1"/>
            </a:solidFill>
          </p:spPr>
        </p:sp>
      </p:grpSp>
      <p:grpSp>
        <p:nvGrpSpPr>
          <p:cNvPr id="22" name="Group 22"/>
          <p:cNvGrpSpPr/>
          <p:nvPr/>
        </p:nvGrpSpPr>
        <p:grpSpPr>
          <a:xfrm>
            <a:off x="1028700" y="1419580"/>
            <a:ext cx="14998028" cy="2616288"/>
            <a:chOff x="0" y="0"/>
            <a:chExt cx="6350000" cy="6350000"/>
          </a:xfrm>
        </p:grpSpPr>
        <p:sp>
          <p:nvSpPr>
            <p:cNvPr id="23" name="Freeform 2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AEA84"/>
            </a:solidFill>
          </p:spPr>
        </p:sp>
      </p:grpSp>
      <p:sp>
        <p:nvSpPr>
          <p:cNvPr id="24" name="TextBox 24"/>
          <p:cNvSpPr txBox="1"/>
          <p:nvPr/>
        </p:nvSpPr>
        <p:spPr>
          <a:xfrm>
            <a:off x="2825356" y="1353009"/>
            <a:ext cx="11568467" cy="2726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19"/>
              </a:lnSpc>
              <a:spcBef>
                <a:spcPct val="0"/>
              </a:spcBef>
            </a:pPr>
            <a:r>
              <a:rPr lang="en-US" sz="7799">
                <a:solidFill>
                  <a:srgbClr val="000000"/>
                </a:solidFill>
                <a:latin typeface="Dancing Script"/>
              </a:rPr>
              <a:t>Các con vừa tìm hiểu về trang phục gì? 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374193" y="6081548"/>
            <a:ext cx="5413743" cy="1543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97"/>
              </a:lnSpc>
              <a:spcBef>
                <a:spcPct val="0"/>
              </a:spcBef>
            </a:pPr>
            <a:r>
              <a:rPr lang="en-US" sz="5081">
                <a:solidFill>
                  <a:srgbClr val="000000"/>
                </a:solidFill>
                <a:latin typeface="Faustina Regular"/>
              </a:rPr>
              <a:t>1: Trang phục mùa đông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8852414" y="6091073"/>
            <a:ext cx="5155335" cy="1495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99"/>
              </a:lnSpc>
              <a:spcBef>
                <a:spcPct val="0"/>
              </a:spcBef>
            </a:pPr>
            <a:r>
              <a:rPr lang="en-US" sz="4999">
                <a:solidFill>
                  <a:srgbClr val="000000"/>
                </a:solidFill>
                <a:latin typeface="Faustina Regular"/>
              </a:rPr>
              <a:t>2: Trang phục mùa hè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DDC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35756" t="8258" b="339"/>
          <a:stretch>
            <a:fillRect/>
          </a:stretch>
        </p:blipFill>
        <p:spPr>
          <a:xfrm rot="-5400000" flipH="1">
            <a:off x="4320774" y="-5671960"/>
            <a:ext cx="10296170" cy="2162175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722308">
            <a:off x="-1837955" y="-763998"/>
            <a:ext cx="9326622" cy="249275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10314">
            <a:off x="4189103" y="-1613826"/>
            <a:ext cx="9326622" cy="2492752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10237214" y="6302073"/>
            <a:ext cx="8313219" cy="5032319"/>
            <a:chOff x="0" y="0"/>
            <a:chExt cx="11084292" cy="6709759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7758815" y="0"/>
              <a:ext cx="2645138" cy="5531657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 r="50955" b="6157"/>
            <a:stretch>
              <a:fillRect/>
            </a:stretch>
          </p:blipFill>
          <p:spPr>
            <a:xfrm rot="-840405" flipH="1">
              <a:off x="193115" y="4143720"/>
              <a:ext cx="4106857" cy="2100258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2759748" y="3496543"/>
              <a:ext cx="3952377" cy="2328309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5736138" y="1824220"/>
              <a:ext cx="2918764" cy="3707437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 rot="-6716125">
              <a:off x="7715920" y="2705468"/>
              <a:ext cx="2885909" cy="2989171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 rot="5299670">
              <a:off x="5300041" y="1330040"/>
              <a:ext cx="1894670" cy="2968856"/>
            </a:xfrm>
            <a:prstGeom prst="rect">
              <a:avLst/>
            </a:prstGeom>
          </p:spPr>
        </p:pic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2412439">
            <a:off x="475089" y="1718221"/>
            <a:ext cx="1107222" cy="49724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3232776" y="7930681"/>
            <a:ext cx="700858" cy="69321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4858036" y="209217"/>
            <a:ext cx="316867" cy="54632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1611999" y="349370"/>
            <a:ext cx="787228" cy="812337"/>
          </a:xfrm>
          <a:prstGeom prst="rect">
            <a:avLst/>
          </a:prstGeom>
        </p:spPr>
      </p:pic>
      <p:sp>
        <p:nvSpPr>
          <p:cNvPr id="16" name="AutoShape 16"/>
          <p:cNvSpPr/>
          <p:nvPr/>
        </p:nvSpPr>
        <p:spPr>
          <a:xfrm rot="2288297">
            <a:off x="9243722" y="4724616"/>
            <a:ext cx="2247004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17" name="AutoShape 17"/>
          <p:cNvSpPr/>
          <p:nvPr/>
        </p:nvSpPr>
        <p:spPr>
          <a:xfrm rot="8512878">
            <a:off x="4788372" y="4776757"/>
            <a:ext cx="2276934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grpSp>
        <p:nvGrpSpPr>
          <p:cNvPr id="18" name="Group 18"/>
          <p:cNvGrpSpPr/>
          <p:nvPr/>
        </p:nvGrpSpPr>
        <p:grpSpPr>
          <a:xfrm>
            <a:off x="1689749" y="5774217"/>
            <a:ext cx="5147459" cy="1940835"/>
            <a:chOff x="0" y="0"/>
            <a:chExt cx="1645268" cy="620344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645268" cy="620344"/>
            </a:xfrm>
            <a:custGeom>
              <a:avLst/>
              <a:gdLst/>
              <a:ahLst/>
              <a:cxnLst/>
              <a:rect l="l" t="t" r="r" b="b"/>
              <a:pathLst>
                <a:path w="1645268" h="620344">
                  <a:moveTo>
                    <a:pt x="0" y="0"/>
                  </a:moveTo>
                  <a:lnTo>
                    <a:pt x="1645268" y="0"/>
                  </a:lnTo>
                  <a:lnTo>
                    <a:pt x="1645268" y="620344"/>
                  </a:lnTo>
                  <a:lnTo>
                    <a:pt x="0" y="620344"/>
                  </a:lnTo>
                  <a:close/>
                </a:path>
              </a:pathLst>
            </a:custGeom>
            <a:solidFill>
              <a:srgbClr val="F2ACA1"/>
            </a:solidFill>
          </p:spPr>
        </p:sp>
      </p:grpSp>
      <p:grpSp>
        <p:nvGrpSpPr>
          <p:cNvPr id="20" name="Group 20"/>
          <p:cNvGrpSpPr/>
          <p:nvPr/>
        </p:nvGrpSpPr>
        <p:grpSpPr>
          <a:xfrm>
            <a:off x="8852414" y="5774217"/>
            <a:ext cx="5155335" cy="1940835"/>
            <a:chOff x="0" y="0"/>
            <a:chExt cx="1645268" cy="619396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645268" cy="619396"/>
            </a:xfrm>
            <a:custGeom>
              <a:avLst/>
              <a:gdLst/>
              <a:ahLst/>
              <a:cxnLst/>
              <a:rect l="l" t="t" r="r" b="b"/>
              <a:pathLst>
                <a:path w="1645268" h="619396">
                  <a:moveTo>
                    <a:pt x="0" y="0"/>
                  </a:moveTo>
                  <a:lnTo>
                    <a:pt x="1645268" y="0"/>
                  </a:lnTo>
                  <a:lnTo>
                    <a:pt x="1645268" y="619396"/>
                  </a:lnTo>
                  <a:lnTo>
                    <a:pt x="0" y="619396"/>
                  </a:lnTo>
                  <a:close/>
                </a:path>
              </a:pathLst>
            </a:custGeom>
            <a:solidFill>
              <a:srgbClr val="F2ACA1"/>
            </a:solidFill>
          </p:spPr>
        </p:sp>
      </p:grpSp>
      <p:grpSp>
        <p:nvGrpSpPr>
          <p:cNvPr id="22" name="Group 22"/>
          <p:cNvGrpSpPr/>
          <p:nvPr/>
        </p:nvGrpSpPr>
        <p:grpSpPr>
          <a:xfrm>
            <a:off x="1028700" y="1419580"/>
            <a:ext cx="14998028" cy="2616288"/>
            <a:chOff x="0" y="0"/>
            <a:chExt cx="6350000" cy="6350000"/>
          </a:xfrm>
        </p:grpSpPr>
        <p:sp>
          <p:nvSpPr>
            <p:cNvPr id="23" name="Freeform 2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AEA84"/>
            </a:solidFill>
          </p:spPr>
        </p:sp>
      </p:grpSp>
      <p:sp>
        <p:nvSpPr>
          <p:cNvPr id="24" name="TextBox 24"/>
          <p:cNvSpPr txBox="1"/>
          <p:nvPr/>
        </p:nvSpPr>
        <p:spPr>
          <a:xfrm>
            <a:off x="2825356" y="1353009"/>
            <a:ext cx="11568467" cy="2726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19"/>
              </a:lnSpc>
              <a:spcBef>
                <a:spcPct val="0"/>
              </a:spcBef>
            </a:pPr>
            <a:r>
              <a:rPr lang="en-US" sz="7799">
                <a:solidFill>
                  <a:srgbClr val="000000"/>
                </a:solidFill>
                <a:latin typeface="Dancing Script"/>
              </a:rPr>
              <a:t>Các con vừa tìm hiểu về trang phục gì? 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344048" y="6062498"/>
            <a:ext cx="5838862" cy="161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92"/>
              </a:lnSpc>
              <a:spcBef>
                <a:spcPct val="0"/>
              </a:spcBef>
            </a:pPr>
            <a:r>
              <a:rPr lang="en-US" sz="5327">
                <a:solidFill>
                  <a:srgbClr val="000000"/>
                </a:solidFill>
                <a:latin typeface="Faustina Regular"/>
              </a:rPr>
              <a:t>1: Trang phục mùa đông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8852414" y="6081548"/>
            <a:ext cx="5155335" cy="1600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59"/>
              </a:lnSpc>
              <a:spcBef>
                <a:spcPct val="0"/>
              </a:spcBef>
            </a:pPr>
            <a:r>
              <a:rPr lang="en-US" sz="5299">
                <a:solidFill>
                  <a:srgbClr val="000000"/>
                </a:solidFill>
                <a:latin typeface="Faustina Regular"/>
              </a:rPr>
              <a:t>2: Trang phục mùa hè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17" r="11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t="1968" b="1968"/>
          <a:stretch>
            <a:fillRect/>
          </a:stretch>
        </p:blipFill>
        <p:spPr>
          <a:xfrm>
            <a:off x="9144000" y="884999"/>
            <a:ext cx="8115300" cy="8684594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4367333" y="2464506"/>
            <a:ext cx="3966804" cy="3519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49"/>
              </a:lnSpc>
              <a:spcBef>
                <a:spcPct val="0"/>
              </a:spcBef>
            </a:pPr>
            <a:r>
              <a:rPr lang="en-US" sz="7708">
                <a:solidFill>
                  <a:srgbClr val="000000"/>
                </a:solidFill>
                <a:latin typeface="Dancing Script Bold Italics"/>
              </a:rPr>
              <a:t>2: Trang phục mùa hè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3605" b="565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0"/>
            <a:ext cx="3279996" cy="2770794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2699134" y="866775"/>
            <a:ext cx="13430252" cy="2726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19"/>
              </a:lnSpc>
              <a:spcBef>
                <a:spcPct val="0"/>
              </a:spcBef>
            </a:pPr>
            <a:r>
              <a:rPr lang="en-US" sz="7799">
                <a:solidFill>
                  <a:srgbClr val="000000"/>
                </a:solidFill>
                <a:latin typeface="Dancing Script"/>
              </a:rPr>
              <a:t>Bé hãy chọn trang phục mùa hè sau đây mà bé cho là đúng nhất?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3605" b="565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0"/>
            <a:ext cx="3279996" cy="2770794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3143533" y="4361137"/>
            <a:ext cx="4596043" cy="4596043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5CE1E6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6567520" y="4579681"/>
            <a:ext cx="4395623" cy="4395623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C8F906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619656" y="4579681"/>
            <a:ext cx="4158955" cy="4158955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B9E1FF"/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2699134" y="866775"/>
            <a:ext cx="13430252" cy="2726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19"/>
              </a:lnSpc>
              <a:spcBef>
                <a:spcPct val="0"/>
              </a:spcBef>
            </a:pPr>
            <a:r>
              <a:rPr lang="en-US" sz="7799">
                <a:solidFill>
                  <a:srgbClr val="000000"/>
                </a:solidFill>
                <a:latin typeface="Dancing Script"/>
              </a:rPr>
              <a:t>Bé hãy chọn trang phục mùa hè sau đây mà bé cho là đúng nhất?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69688" y="5652683"/>
            <a:ext cx="3458890" cy="19081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  <a:spcBef>
                <a:spcPct val="0"/>
              </a:spcBef>
            </a:pPr>
            <a:r>
              <a:rPr lang="en-US" sz="5499">
                <a:solidFill>
                  <a:srgbClr val="000000"/>
                </a:solidFill>
                <a:latin typeface="Faustina Regular"/>
              </a:rPr>
              <a:t>1: Quần đùi, áo cộc tay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367648" y="5771017"/>
            <a:ext cx="4795367" cy="19081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  <a:spcBef>
                <a:spcPct val="0"/>
              </a:spcBef>
            </a:pPr>
            <a:r>
              <a:rPr lang="en-US" sz="5499">
                <a:solidFill>
                  <a:srgbClr val="000000"/>
                </a:solidFill>
                <a:latin typeface="Faustina Regular"/>
              </a:rPr>
              <a:t>2: Quần dài,</a:t>
            </a:r>
          </a:p>
          <a:p>
            <a:pPr algn="ctr">
              <a:lnSpc>
                <a:spcPts val="7699"/>
              </a:lnSpc>
              <a:spcBef>
                <a:spcPct val="0"/>
              </a:spcBef>
            </a:pPr>
            <a:r>
              <a:rPr lang="en-US" sz="5499">
                <a:solidFill>
                  <a:srgbClr val="000000"/>
                </a:solidFill>
                <a:latin typeface="Faustina Regular"/>
              </a:rPr>
              <a:t> áo khoác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3731296" y="5771017"/>
            <a:ext cx="3420517" cy="19081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  <a:spcBef>
                <a:spcPct val="0"/>
              </a:spcBef>
            </a:pPr>
            <a:r>
              <a:rPr lang="en-US" sz="5499">
                <a:solidFill>
                  <a:srgbClr val="000000"/>
                </a:solidFill>
                <a:latin typeface="Faustina Regular"/>
              </a:rPr>
              <a:t>3: áo khoác, </a:t>
            </a:r>
          </a:p>
          <a:p>
            <a:pPr algn="ctr">
              <a:lnSpc>
                <a:spcPts val="7699"/>
              </a:lnSpc>
              <a:spcBef>
                <a:spcPct val="0"/>
              </a:spcBef>
            </a:pPr>
            <a:r>
              <a:rPr lang="en-US" sz="5499">
                <a:solidFill>
                  <a:srgbClr val="000000"/>
                </a:solidFill>
                <a:latin typeface="Faustina Regular"/>
              </a:rPr>
              <a:t>Váy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31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625035" y="5955238"/>
            <a:ext cx="1933030" cy="174675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957035" y="-622735"/>
            <a:ext cx="1976128" cy="223607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645163" y="8673664"/>
            <a:ext cx="1976128" cy="223607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4493315">
            <a:off x="2886390" y="6701823"/>
            <a:ext cx="800513" cy="2305143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613754" y="3155649"/>
            <a:ext cx="5779909" cy="31945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66"/>
              </a:lnSpc>
              <a:spcBef>
                <a:spcPct val="0"/>
              </a:spcBef>
            </a:pPr>
            <a:r>
              <a:rPr lang="en-US" sz="9190">
                <a:solidFill>
                  <a:srgbClr val="000000"/>
                </a:solidFill>
                <a:latin typeface="Faustina Regular"/>
              </a:rPr>
              <a:t>1: Quần đùi, áo cộc tay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8727435" y="1028700"/>
            <a:ext cx="8229600" cy="822960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84&quot;/&gt;&lt;/object&gt;&lt;object type=&quot;3&quot; unique_id=&quot;10006&quot;&gt;&lt;property id=&quot;20148&quot; value=&quot;5&quot;/&gt;&lt;property id=&quot;20300&quot; value=&quot;Slide 4&quot;/&gt;&lt;property id=&quot;20307&quot; value=&quot;285&quot;/&gt;&lt;/object&gt;&lt;object type=&quot;3&quot; unique_id=&quot;10007&quot;&gt;&lt;property id=&quot;20148&quot; value=&quot;5&quot;/&gt;&lt;property id=&quot;20300&quot; value=&quot;Slide 5&quot;/&gt;&lt;property id=&quot;20307&quot; value=&quot;286&quot;/&gt;&lt;/object&gt;&lt;object type=&quot;3&quot; unique_id=&quot;10008&quot;&gt;&lt;property id=&quot;20148&quot; value=&quot;5&quot;/&gt;&lt;property id=&quot;20300&quot; value=&quot;Slide 6&quot;/&gt;&lt;property id=&quot;20307&quot; value=&quot;287&quot;/&gt;&lt;/object&gt;&lt;object type=&quot;3&quot; unique_id=&quot;10009&quot;&gt;&lt;property id=&quot;20148&quot; value=&quot;5&quot;/&gt;&lt;property id=&quot;20300&quot; value=&quot;Slide 7&quot;/&gt;&lt;property id=&quot;20307&quot; value=&quot;288&quot;/&gt;&lt;/object&gt;&lt;object type=&quot;3&quot; unique_id=&quot;10010&quot;&gt;&lt;property id=&quot;20148&quot; value=&quot;5&quot;/&gt;&lt;property id=&quot;20300&quot; value=&quot;Slide 8&quot;/&gt;&lt;property id=&quot;20307&quot; value=&quot;290&quot;/&gt;&lt;/object&gt;&lt;object type=&quot;3&quot; unique_id=&quot;10011&quot;&gt;&lt;property id=&quot;20148&quot; value=&quot;5&quot;/&gt;&lt;property id=&quot;20300&quot; value=&quot;Slide 9&quot;/&gt;&lt;property id=&quot;20307&quot; value=&quot;292&quot;/&gt;&lt;/object&gt;&lt;object type=&quot;3&quot; unique_id=&quot;10012&quot;&gt;&lt;property id=&quot;20148&quot; value=&quot;5&quot;/&gt;&lt;property id=&quot;20300&quot; value=&quot;Slide 10&quot;/&gt;&lt;property id=&quot;20307&quot; value=&quot;293&quot;/&gt;&lt;/object&gt;&lt;object type=&quot;3&quot; unique_id=&quot;10013&quot;&gt;&lt;property id=&quot;20148&quot; value=&quot;5&quot;/&gt;&lt;property id=&quot;20300&quot; value=&quot;Slide 11&quot;/&gt;&lt;property id=&quot;20307&quot; value=&quot;294&quot;/&gt;&lt;/object&gt;&lt;object type=&quot;3&quot; unique_id=&quot;10014&quot;&gt;&lt;property id=&quot;20148&quot; value=&quot;5&quot;/&gt;&lt;property id=&quot;20300&quot; value=&quot;Slide 12&quot;/&gt;&lt;property id=&quot;20307&quot; value=&quot;295&quot;/&gt;&lt;/object&gt;&lt;object type=&quot;3&quot; unique_id=&quot;10015&quot;&gt;&lt;property id=&quot;20148&quot; value=&quot;5&quot;/&gt;&lt;property id=&quot;20300&quot; value=&quot;Slide 13&quot;/&gt;&lt;property id=&quot;20307&quot; value=&quot;296&quot;/&gt;&lt;/object&gt;&lt;object type=&quot;3&quot; unique_id=&quot;10016&quot;&gt;&lt;property id=&quot;20148&quot; value=&quot;5&quot;/&gt;&lt;property id=&quot;20300&quot; value=&quot;Slide 14&quot;/&gt;&lt;property id=&quot;20307&quot; value=&quot;297&quot;/&gt;&lt;/object&gt;&lt;object type=&quot;3&quot; unique_id=&quot;10017&quot;&gt;&lt;property id=&quot;20148&quot; value=&quot;5&quot;/&gt;&lt;property id=&quot;20300&quot; value=&quot;Slide 15&quot;/&gt;&lt;property id=&quot;20307&quot; value=&quot;298&quot;/&gt;&lt;/object&gt;&lt;object type=&quot;3&quot; unique_id=&quot;10018&quot;&gt;&lt;property id=&quot;20148&quot; value=&quot;5&quot;/&gt;&lt;property id=&quot;20300&quot; value=&quot;Slide 16&quot;/&gt;&lt;property id=&quot;20307&quot; value=&quot;299&quot;/&gt;&lt;/object&gt;&lt;/object&gt;&lt;object type=&quot;8&quot; unique_id=&quot;10036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390</Words>
  <Application>Microsoft Office PowerPoint</Application>
  <PresentationFormat>Custom</PresentationFormat>
  <Paragraphs>53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Times New Roman</vt:lpstr>
      <vt:lpstr>Noto Serif Display Black</vt:lpstr>
      <vt:lpstr>Arial</vt:lpstr>
      <vt:lpstr>Faustina Regular</vt:lpstr>
      <vt:lpstr>Muli Bold Bold</vt:lpstr>
      <vt:lpstr>Dancing Script</vt:lpstr>
      <vt:lpstr>Dancing Script Bold Italics</vt:lpstr>
      <vt:lpstr>Dancing Script Bold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Trang phục mùa hè</dc:title>
  <dc:creator>PhoHT</dc:creator>
  <cp:lastModifiedBy>Administrator</cp:lastModifiedBy>
  <cp:revision>6</cp:revision>
  <dcterms:created xsi:type="dcterms:W3CDTF">2006-08-16T00:00:00Z</dcterms:created>
  <dcterms:modified xsi:type="dcterms:W3CDTF">2023-10-19T00:55:27Z</dcterms:modified>
  <dc:identifier>DAE7NK4zW30</dc:identifier>
</cp:coreProperties>
</file>