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8" r:id="rId3"/>
  </p:sldMasterIdLst>
  <p:notesMasterIdLst>
    <p:notesMasterId r:id="rId20"/>
  </p:notesMasterIdLst>
  <p:sldIdLst>
    <p:sldId id="306" r:id="rId4"/>
    <p:sldId id="301" r:id="rId5"/>
    <p:sldId id="287" r:id="rId6"/>
    <p:sldId id="288" r:id="rId7"/>
    <p:sldId id="277" r:id="rId8"/>
    <p:sldId id="303" r:id="rId9"/>
    <p:sldId id="305" r:id="rId10"/>
    <p:sldId id="304" r:id="rId11"/>
    <p:sldId id="290" r:id="rId12"/>
    <p:sldId id="302" r:id="rId13"/>
    <p:sldId id="293" r:id="rId14"/>
    <p:sldId id="294" r:id="rId15"/>
    <p:sldId id="295" r:id="rId16"/>
    <p:sldId id="296" r:id="rId17"/>
    <p:sldId id="300" r:id="rId18"/>
    <p:sldId id="2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5037B-E896-4482-B791-C5C6BB9DE86D}" type="datetimeFigureOut">
              <a:rPr lang="en-US" smtClean="0"/>
              <a:t>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BEAF5-01A3-4273-8DCE-6917B5B11836}" type="slidenum">
              <a:rPr lang="en-US" smtClean="0"/>
              <a:t>‹#›</a:t>
            </a:fld>
            <a:endParaRPr lang="en-US"/>
          </a:p>
        </p:txBody>
      </p:sp>
    </p:spTree>
    <p:extLst>
      <p:ext uri="{BB962C8B-B14F-4D97-AF65-F5344CB8AC3E}">
        <p14:creationId xmlns:p14="http://schemas.microsoft.com/office/powerpoint/2010/main" val="2549369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987057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34849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75595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910593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738550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0.emf"/><Relationship Id="rId12"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2.xml"/><Relationship Id="rId6" Type="http://schemas.openxmlformats.org/officeDocument/2006/relationships/image" Target="../media/image25.emf"/><Relationship Id="rId11" Type="http://schemas.openxmlformats.org/officeDocument/2006/relationships/image" Target="../media/image16.emf"/><Relationship Id="rId5" Type="http://schemas.openxmlformats.org/officeDocument/2006/relationships/image" Target="../media/image24.emf"/><Relationship Id="rId10" Type="http://schemas.openxmlformats.org/officeDocument/2006/relationships/image" Target="../media/image17.emf"/><Relationship Id="rId4" Type="http://schemas.openxmlformats.org/officeDocument/2006/relationships/image" Target="../media/image23.emf"/><Relationship Id="rId9"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5.emf"/><Relationship Id="rId7" Type="http://schemas.openxmlformats.org/officeDocument/2006/relationships/image" Target="../media/image16.emf"/><Relationship Id="rId2" Type="http://schemas.openxmlformats.org/officeDocument/2006/relationships/image" Target="../media/image23.emf"/><Relationship Id="rId1" Type="http://schemas.openxmlformats.org/officeDocument/2006/relationships/slideMaster" Target="../slideMasters/slideMaster2.xml"/><Relationship Id="rId6" Type="http://schemas.openxmlformats.org/officeDocument/2006/relationships/image" Target="../media/image17.emf"/><Relationship Id="rId5" Type="http://schemas.openxmlformats.org/officeDocument/2006/relationships/image" Target="../media/image8.emf"/><Relationship Id="rId4" Type="http://schemas.openxmlformats.org/officeDocument/2006/relationships/image" Target="../media/image26.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5.emf"/><Relationship Id="rId12"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3.emf"/><Relationship Id="rId11" Type="http://schemas.openxmlformats.org/officeDocument/2006/relationships/image" Target="../media/image19.emf"/><Relationship Id="rId5" Type="http://schemas.openxmlformats.org/officeDocument/2006/relationships/image" Target="../media/image32.emf"/><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hyperlink" Target="http://ibaotu.com/ppt/" TargetMode="External"/><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0.emf"/><Relationship Id="rId12"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1.xml"/><Relationship Id="rId6" Type="http://schemas.openxmlformats.org/officeDocument/2006/relationships/image" Target="../media/image25.emf"/><Relationship Id="rId11" Type="http://schemas.openxmlformats.org/officeDocument/2006/relationships/image" Target="../media/image16.emf"/><Relationship Id="rId5" Type="http://schemas.openxmlformats.org/officeDocument/2006/relationships/image" Target="../media/image24.emf"/><Relationship Id="rId10" Type="http://schemas.openxmlformats.org/officeDocument/2006/relationships/image" Target="../media/image17.emf"/><Relationship Id="rId4" Type="http://schemas.openxmlformats.org/officeDocument/2006/relationships/image" Target="../media/image23.emf"/><Relationship Id="rId9"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31.emf"/><Relationship Id="rId3" Type="http://schemas.openxmlformats.org/officeDocument/2006/relationships/image" Target="../media/image25.emf"/><Relationship Id="rId7" Type="http://schemas.openxmlformats.org/officeDocument/2006/relationships/image" Target="../media/image16.emf"/><Relationship Id="rId12" Type="http://schemas.openxmlformats.org/officeDocument/2006/relationships/image" Target="../media/image30.emf"/><Relationship Id="rId2" Type="http://schemas.openxmlformats.org/officeDocument/2006/relationships/image" Target="../media/image23.emf"/><Relationship Id="rId1" Type="http://schemas.openxmlformats.org/officeDocument/2006/relationships/slideMaster" Target="../slideMasters/slideMaster1.xml"/><Relationship Id="rId6" Type="http://schemas.openxmlformats.org/officeDocument/2006/relationships/image" Target="../media/image17.emf"/><Relationship Id="rId11" Type="http://schemas.openxmlformats.org/officeDocument/2006/relationships/image" Target="../media/image29.emf"/><Relationship Id="rId5" Type="http://schemas.openxmlformats.org/officeDocument/2006/relationships/image" Target="../media/image8.emf"/><Relationship Id="rId10" Type="http://schemas.openxmlformats.org/officeDocument/2006/relationships/image" Target="../media/image28.emf"/><Relationship Id="rId4" Type="http://schemas.openxmlformats.org/officeDocument/2006/relationships/image" Target="../media/image26.emf"/><Relationship Id="rId9" Type="http://schemas.openxmlformats.org/officeDocument/2006/relationships/image" Target="../media/image27.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5.emf"/><Relationship Id="rId12"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3.emf"/><Relationship Id="rId11" Type="http://schemas.openxmlformats.org/officeDocument/2006/relationships/image" Target="../media/image19.emf"/><Relationship Id="rId5" Type="http://schemas.openxmlformats.org/officeDocument/2006/relationships/image" Target="../media/image32.emf"/><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hyperlink" Target="http://ibaotu.com/ppt/" TargetMode="External"/><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2024/4/1</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7634923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7496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4473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388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2024/4/1</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5691863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2024/4/1</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3798126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2024/4/1</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9973648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2024/4/1</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5781213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2024/4/1</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6324518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2024/4/1</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8807570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2024/4/1</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37576678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2024/4/1</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41637638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2024/4/1</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20860015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2024/4/1</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788632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1257956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1373596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624522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7225518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6356823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xmlns=""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15889401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3954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3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2024/4/1</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18711665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122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2024/4/1</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216539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2024/4/1</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6113825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2024/4/1</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9565045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2024/4/1</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3363950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2024/4/1</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6795190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2024/4/1</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4532971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2127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4069208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9119339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1280520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2" name="图片 1">
            <a:extLst>
              <a:ext uri="{FF2B5EF4-FFF2-40B4-BE49-F238E27FC236}">
                <a16:creationId xmlns:a16="http://schemas.microsoft.com/office/drawing/2014/main" id="{5ECF45F9-EE21-4577-9567-587E685234D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598829">
            <a:off x="3037395" y="5813875"/>
            <a:ext cx="1866300" cy="1492359"/>
          </a:xfrm>
          <a:prstGeom prst="rect">
            <a:avLst/>
          </a:prstGeom>
        </p:spPr>
      </p:pic>
      <p:pic>
        <p:nvPicPr>
          <p:cNvPr id="3" name="图片 2">
            <a:extLst>
              <a:ext uri="{FF2B5EF4-FFF2-40B4-BE49-F238E27FC236}">
                <a16:creationId xmlns:a16="http://schemas.microsoft.com/office/drawing/2014/main" id="{37F81CC4-918D-4EF0-BBFD-38382722D98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4755776"/>
            <a:ext cx="1531686" cy="1008164"/>
          </a:xfrm>
          <a:prstGeom prst="rect">
            <a:avLst/>
          </a:prstGeom>
        </p:spPr>
      </p:pic>
      <p:pic>
        <p:nvPicPr>
          <p:cNvPr id="4" name="图片 3">
            <a:extLst>
              <a:ext uri="{FF2B5EF4-FFF2-40B4-BE49-F238E27FC236}">
                <a16:creationId xmlns:a16="http://schemas.microsoft.com/office/drawing/2014/main" id="{BF81C2A7-BAD4-4376-95C9-E47052AD98C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115209" y="605922"/>
            <a:ext cx="1769706" cy="1156203"/>
          </a:xfrm>
          <a:prstGeom prst="rect">
            <a:avLst/>
          </a:prstGeom>
        </p:spPr>
      </p:pic>
      <p:pic>
        <p:nvPicPr>
          <p:cNvPr id="5" name="图片 4">
            <a:extLst>
              <a:ext uri="{FF2B5EF4-FFF2-40B4-BE49-F238E27FC236}">
                <a16:creationId xmlns:a16="http://schemas.microsoft.com/office/drawing/2014/main" id="{D734C552-FEF8-4FAB-8032-669B4AE87E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20763630">
            <a:off x="9690847" y="3955409"/>
            <a:ext cx="1853147" cy="1858779"/>
          </a:xfrm>
          <a:prstGeom prst="rect">
            <a:avLst/>
          </a:prstGeom>
        </p:spPr>
      </p:pic>
      <p:pic>
        <p:nvPicPr>
          <p:cNvPr id="6" name="图片 5">
            <a:extLst>
              <a:ext uri="{FF2B5EF4-FFF2-40B4-BE49-F238E27FC236}">
                <a16:creationId xmlns:a16="http://schemas.microsoft.com/office/drawing/2014/main" id="{C729EC85-0A27-45B6-8C19-F511DDF60B2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9106" y="180588"/>
            <a:ext cx="1244835" cy="1238637"/>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3724891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4193883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xmlns=""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36359359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pic>
        <p:nvPicPr>
          <p:cNvPr id="3" name="Picture 2" descr="A picture containing shape&#10;&#10;Description automatically generated">
            <a:extLst>
              <a:ext uri="{FF2B5EF4-FFF2-40B4-BE49-F238E27FC236}">
                <a16:creationId xmlns:a16="http://schemas.microsoft.com/office/drawing/2014/main" id="{38FDFAC8-07A2-F7FF-9F27-35DADEF084E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819910" y="187960"/>
            <a:ext cx="1549400" cy="1549400"/>
          </a:xfrm>
          <a:prstGeom prst="rect">
            <a:avLst/>
          </a:prstGeom>
        </p:spPr>
      </p:pic>
    </p:spTree>
    <p:extLst>
      <p:ext uri="{BB962C8B-B14F-4D97-AF65-F5344CB8AC3E}">
        <p14:creationId xmlns:p14="http://schemas.microsoft.com/office/powerpoint/2010/main" val="4261992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spTree>
    <p:extLst>
      <p:ext uri="{BB962C8B-B14F-4D97-AF65-F5344CB8AC3E}">
        <p14:creationId xmlns:p14="http://schemas.microsoft.com/office/powerpoint/2010/main" val="28943852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184988800"/>
      </p:ext>
    </p:extLst>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image" Target="../media/image50.jpg"/><Relationship Id="rId1" Type="http://schemas.openxmlformats.org/officeDocument/2006/relationships/slideLayout" Target="../slideLayouts/slideLayout13.xml"/><Relationship Id="rId4" Type="http://schemas.openxmlformats.org/officeDocument/2006/relationships/image" Target="../media/image52.jp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8.emf"/><Relationship Id="rId5" Type="http://schemas.microsoft.com/office/2007/relationships/hdphoto" Target="../media/hdphoto1.wdp"/><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8.emf"/><Relationship Id="rId5" Type="http://schemas.microsoft.com/office/2007/relationships/hdphoto" Target="../media/hdphoto1.wdp"/><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5.xml"/><Relationship Id="rId4" Type="http://schemas.openxmlformats.org/officeDocument/2006/relationships/image" Target="../media/image58.sv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44.sv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image" Target="../media/image47.jpe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6"/>
          <p:cNvSpPr txBox="1"/>
          <p:nvPr/>
        </p:nvSpPr>
        <p:spPr>
          <a:xfrm>
            <a:off x="4397278" y="92273"/>
            <a:ext cx="3235759" cy="646331"/>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stStyle>
          <a:p>
            <a:pPr marL="0" lvl="0" indent="0" algn="ctr" eaLnBrk="1" hangingPunct="1">
              <a:spcBef>
                <a:spcPct val="0"/>
              </a:spcBef>
              <a:buClrTx/>
              <a:buSzTx/>
              <a:buFontTx/>
              <a:buNone/>
            </a:pPr>
            <a:r>
              <a:rPr lang="en-US" altLang="vi-VN" sz="1800" b="1" dirty="0">
                <a:solidFill>
                  <a:srgbClr val="002060"/>
                </a:solidFill>
                <a:latin typeface="Times New Roman" panose="02020603050405020304" charset="0"/>
                <a:cs typeface="Times New Roman" panose="02020603050405020304" charset="0"/>
              </a:rPr>
              <a:t>UBND Quận Long Biên</a:t>
            </a:r>
          </a:p>
          <a:p>
            <a:pPr marL="0" lvl="0" indent="0" algn="ctr" eaLnBrk="1" hangingPunct="1">
              <a:spcBef>
                <a:spcPct val="0"/>
              </a:spcBef>
              <a:buClrTx/>
              <a:buSzTx/>
              <a:buFontTx/>
              <a:buNone/>
            </a:pPr>
            <a:r>
              <a:rPr lang="en-US" altLang="vi-VN" sz="1800" b="1" dirty="0">
                <a:solidFill>
                  <a:srgbClr val="002060"/>
                </a:solidFill>
                <a:latin typeface="Times New Roman" panose="02020603050405020304" charset="0"/>
                <a:cs typeface="Times New Roman" panose="02020603050405020304" charset="0"/>
              </a:rPr>
              <a:t>Trường Mầm non Long Biên A</a:t>
            </a:r>
            <a:endParaRPr lang="en-US" altLang="vi-VN" sz="1800" b="1" dirty="0">
              <a:solidFill>
                <a:srgbClr val="002060"/>
              </a:solidFill>
              <a:latin typeface="Times New Roman" panose="02020603050405020304" charset="0"/>
              <a:ea typeface="Times New Roman" panose="02020603050405020304" charset="0"/>
              <a:cs typeface="Times New Roman" panose="02020603050405020304" charset="0"/>
            </a:endParaRPr>
          </a:p>
        </p:txBody>
      </p:sp>
      <p:sp>
        <p:nvSpPr>
          <p:cNvPr id="3" name="Rectangle 2"/>
          <p:cNvSpPr/>
          <p:nvPr/>
        </p:nvSpPr>
        <p:spPr>
          <a:xfrm>
            <a:off x="2328565" y="1152351"/>
            <a:ext cx="7265002" cy="769441"/>
          </a:xfrm>
          <a:prstGeom prst="rect">
            <a:avLst/>
          </a:prstGeom>
          <a:noFill/>
        </p:spPr>
        <p:txBody>
          <a:bodyPr wrap="none" lIns="91440" tIns="45720" rIns="91440" bIns="45720">
            <a:spAutoFit/>
          </a:bodyPr>
          <a:lstStyle/>
          <a:p>
            <a:pPr algn="ctr"/>
            <a:r>
              <a:rPr lang="en-US" sz="4400" b="1" dirty="0" smtClean="0">
                <a:ln w="0"/>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PHÁT </a:t>
            </a:r>
            <a:r>
              <a:rPr lang="en-US" sz="4400" b="1" smtClean="0">
                <a:ln w="0"/>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TRIỂN NHẬN THỨC</a:t>
            </a:r>
          </a:p>
        </p:txBody>
      </p:sp>
      <p:sp>
        <p:nvSpPr>
          <p:cNvPr id="4" name="TextBox 3"/>
          <p:cNvSpPr txBox="1"/>
          <p:nvPr/>
        </p:nvSpPr>
        <p:spPr>
          <a:xfrm>
            <a:off x="1360087" y="2988427"/>
            <a:ext cx="9260612" cy="523220"/>
          </a:xfrm>
          <a:prstGeom prst="rect">
            <a:avLst/>
          </a:prstGeom>
          <a:noFill/>
        </p:spPr>
        <p:txBody>
          <a:bodyPr wrap="square" rtlCol="0">
            <a:spAutoFit/>
          </a:bodyPr>
          <a:lstStyle/>
          <a:p>
            <a:pPr algn="ctr"/>
            <a:r>
              <a:rPr lang="en-US" sz="2800" b="1" dirty="0" err="1" smtClean="0">
                <a:solidFill>
                  <a:srgbClr val="002060"/>
                </a:solidFill>
                <a:latin typeface="Times New Roman" panose="02020603050405020304" charset="0"/>
                <a:cs typeface="Times New Roman" panose="02020603050405020304" charset="0"/>
              </a:rPr>
              <a:t>Đề</a:t>
            </a:r>
            <a:r>
              <a:rPr lang="en-US" sz="2800" b="1" dirty="0" smtClean="0">
                <a:solidFill>
                  <a:srgbClr val="002060"/>
                </a:solidFill>
                <a:latin typeface="Times New Roman" panose="02020603050405020304" charset="0"/>
                <a:cs typeface="Times New Roman" panose="02020603050405020304" charset="0"/>
              </a:rPr>
              <a:t> </a:t>
            </a:r>
            <a:r>
              <a:rPr lang="en-US" sz="2800" b="1" dirty="0" err="1" smtClean="0">
                <a:solidFill>
                  <a:srgbClr val="002060"/>
                </a:solidFill>
                <a:latin typeface="Times New Roman" panose="02020603050405020304" charset="0"/>
                <a:cs typeface="Times New Roman" panose="02020603050405020304" charset="0"/>
              </a:rPr>
              <a:t>tài</a:t>
            </a:r>
            <a:r>
              <a:rPr lang="en-US" sz="2800" b="1" smtClean="0">
                <a:solidFill>
                  <a:srgbClr val="002060"/>
                </a:solidFill>
                <a:latin typeface="Times New Roman" panose="02020603050405020304" charset="0"/>
                <a:cs typeface="Times New Roman" panose="02020603050405020304" charset="0"/>
              </a:rPr>
              <a:t>: </a:t>
            </a:r>
            <a:r>
              <a:rPr lang="vi-VN" sz="2800" b="1">
                <a:solidFill>
                  <a:srgbClr val="002060"/>
                </a:solidFill>
                <a:latin typeface="Times New Roman" panose="02020603050405020304" charset="0"/>
                <a:cs typeface="Times New Roman" panose="02020603050405020304" charset="0"/>
              </a:rPr>
              <a:t>Tìm hiểu về trái đất, mặt trời, mặt trăng</a:t>
            </a:r>
            <a:endParaRPr lang="en-US" dirty="0">
              <a:solidFill>
                <a:srgbClr val="002060"/>
              </a:solidFill>
              <a:latin typeface="Times New Roman" panose="02020603050405020304" charset="0"/>
              <a:cs typeface="Times New Roman" panose="02020603050405020304" charset="0"/>
            </a:endParaRPr>
          </a:p>
        </p:txBody>
      </p:sp>
      <p:sp>
        <p:nvSpPr>
          <p:cNvPr id="5" name="TextBox 4"/>
          <p:cNvSpPr txBox="1"/>
          <p:nvPr/>
        </p:nvSpPr>
        <p:spPr>
          <a:xfrm>
            <a:off x="3829163" y="3536062"/>
            <a:ext cx="4371988" cy="1277273"/>
          </a:xfrm>
          <a:prstGeom prst="rect">
            <a:avLst/>
          </a:prstGeom>
          <a:noFill/>
        </p:spPr>
        <p:txBody>
          <a:bodyPr wrap="square" rtlCol="0">
            <a:spAutoFit/>
          </a:bodyPr>
          <a:lstStyle/>
          <a:p>
            <a:pPr>
              <a:lnSpc>
                <a:spcPct val="150000"/>
              </a:lnSpc>
              <a:spcBef>
                <a:spcPts val="300"/>
              </a:spcBef>
              <a:spcAft>
                <a:spcPts val="300"/>
              </a:spcAft>
            </a:pPr>
            <a:r>
              <a:rPr lang="en-US" sz="2400" dirty="0" err="1" smtClean="0">
                <a:solidFill>
                  <a:srgbClr val="002060"/>
                </a:solidFill>
                <a:latin typeface="Times New Roman" panose="02020603050405020304" charset="0"/>
                <a:cs typeface="Times New Roman" panose="02020603050405020304" charset="0"/>
              </a:rPr>
              <a:t>Lứa</a:t>
            </a:r>
            <a:r>
              <a:rPr lang="en-US" sz="2400" dirty="0" smtClean="0">
                <a:solidFill>
                  <a:srgbClr val="002060"/>
                </a:solidFill>
                <a:latin typeface="Times New Roman" panose="02020603050405020304" charset="0"/>
                <a:cs typeface="Times New Roman" panose="02020603050405020304" charset="0"/>
              </a:rPr>
              <a:t> </a:t>
            </a:r>
            <a:r>
              <a:rPr lang="en-US" sz="2400" dirty="0" err="1" smtClean="0">
                <a:solidFill>
                  <a:srgbClr val="002060"/>
                </a:solidFill>
                <a:latin typeface="Times New Roman" panose="02020603050405020304" charset="0"/>
                <a:cs typeface="Times New Roman" panose="02020603050405020304" charset="0"/>
              </a:rPr>
              <a:t>tuổi</a:t>
            </a:r>
            <a:r>
              <a:rPr lang="en-US" sz="2400" dirty="0" smtClean="0">
                <a:solidFill>
                  <a:srgbClr val="002060"/>
                </a:solidFill>
                <a:latin typeface="Times New Roman" panose="02020603050405020304" charset="0"/>
                <a:cs typeface="Times New Roman" panose="02020603050405020304" charset="0"/>
              </a:rPr>
              <a:t>: </a:t>
            </a:r>
            <a:r>
              <a:rPr lang="en-US" sz="2400" dirty="0" err="1" smtClean="0">
                <a:solidFill>
                  <a:srgbClr val="002060"/>
                </a:solidFill>
                <a:latin typeface="Times New Roman" panose="02020603050405020304" charset="0"/>
                <a:cs typeface="Times New Roman" panose="02020603050405020304" charset="0"/>
              </a:rPr>
              <a:t>Mẫu</a:t>
            </a:r>
            <a:r>
              <a:rPr lang="en-US" sz="2400" dirty="0" smtClean="0">
                <a:solidFill>
                  <a:srgbClr val="002060"/>
                </a:solidFill>
                <a:latin typeface="Times New Roman" panose="02020603050405020304" charset="0"/>
                <a:cs typeface="Times New Roman" panose="02020603050405020304" charset="0"/>
              </a:rPr>
              <a:t> </a:t>
            </a:r>
            <a:r>
              <a:rPr lang="en-US" sz="2400" dirty="0" err="1" smtClean="0">
                <a:solidFill>
                  <a:srgbClr val="002060"/>
                </a:solidFill>
                <a:latin typeface="Times New Roman" panose="02020603050405020304" charset="0"/>
                <a:cs typeface="Times New Roman" panose="02020603050405020304" charset="0"/>
              </a:rPr>
              <a:t>giáo</a:t>
            </a:r>
            <a:r>
              <a:rPr lang="en-US" sz="2400" dirty="0" smtClean="0">
                <a:solidFill>
                  <a:srgbClr val="002060"/>
                </a:solidFill>
                <a:latin typeface="Times New Roman" panose="02020603050405020304" charset="0"/>
                <a:cs typeface="Times New Roman" panose="02020603050405020304" charset="0"/>
              </a:rPr>
              <a:t> </a:t>
            </a:r>
            <a:r>
              <a:rPr lang="en-US" sz="2400" dirty="0" err="1" smtClean="0">
                <a:solidFill>
                  <a:srgbClr val="002060"/>
                </a:solidFill>
                <a:latin typeface="Times New Roman" panose="02020603050405020304" charset="0"/>
                <a:cs typeface="Times New Roman" panose="02020603050405020304" charset="0"/>
              </a:rPr>
              <a:t>Lớn</a:t>
            </a:r>
            <a:r>
              <a:rPr lang="en-US" sz="2400" dirty="0" smtClean="0">
                <a:solidFill>
                  <a:srgbClr val="002060"/>
                </a:solidFill>
                <a:latin typeface="Times New Roman" panose="02020603050405020304" charset="0"/>
                <a:cs typeface="Times New Roman" panose="02020603050405020304" charset="0"/>
              </a:rPr>
              <a:t> 5 - 6 </a:t>
            </a:r>
            <a:r>
              <a:rPr lang="en-US" sz="2400" dirty="0" err="1" smtClean="0">
                <a:solidFill>
                  <a:srgbClr val="002060"/>
                </a:solidFill>
                <a:latin typeface="Times New Roman" panose="02020603050405020304" charset="0"/>
                <a:cs typeface="Times New Roman" panose="02020603050405020304" charset="0"/>
              </a:rPr>
              <a:t>tuổi</a:t>
            </a:r>
            <a:endParaRPr lang="en-US" sz="2400" dirty="0" smtClean="0">
              <a:solidFill>
                <a:srgbClr val="002060"/>
              </a:solidFill>
              <a:latin typeface="Times New Roman" panose="02020603050405020304" charset="0"/>
              <a:cs typeface="Times New Roman" panose="02020603050405020304" charset="0"/>
            </a:endParaRPr>
          </a:p>
          <a:p>
            <a:pPr>
              <a:lnSpc>
                <a:spcPct val="150000"/>
              </a:lnSpc>
              <a:spcBef>
                <a:spcPts val="300"/>
              </a:spcBef>
              <a:spcAft>
                <a:spcPts val="300"/>
              </a:spcAft>
            </a:pPr>
            <a:r>
              <a:rPr lang="en-US" sz="2400" dirty="0" err="1" smtClean="0">
                <a:solidFill>
                  <a:srgbClr val="002060"/>
                </a:solidFill>
                <a:latin typeface="Times New Roman" panose="02020603050405020304" charset="0"/>
                <a:cs typeface="Times New Roman" panose="02020603050405020304" charset="0"/>
              </a:rPr>
              <a:t>Giáo</a:t>
            </a:r>
            <a:r>
              <a:rPr lang="en-US" sz="2400" dirty="0" smtClean="0">
                <a:solidFill>
                  <a:srgbClr val="002060"/>
                </a:solidFill>
                <a:latin typeface="Times New Roman" panose="02020603050405020304" charset="0"/>
                <a:cs typeface="Times New Roman" panose="02020603050405020304" charset="0"/>
              </a:rPr>
              <a:t> </a:t>
            </a:r>
            <a:r>
              <a:rPr lang="en-US" sz="2400" dirty="0" err="1" smtClean="0">
                <a:solidFill>
                  <a:srgbClr val="002060"/>
                </a:solidFill>
                <a:latin typeface="Times New Roman" panose="02020603050405020304" charset="0"/>
                <a:cs typeface="Times New Roman" panose="02020603050405020304" charset="0"/>
              </a:rPr>
              <a:t>viên</a:t>
            </a:r>
            <a:r>
              <a:rPr lang="en-US" sz="2400" smtClean="0">
                <a:solidFill>
                  <a:srgbClr val="002060"/>
                </a:solidFill>
                <a:latin typeface="Times New Roman" panose="02020603050405020304" charset="0"/>
                <a:cs typeface="Times New Roman" panose="02020603050405020304" charset="0"/>
              </a:rPr>
              <a:t>: </a:t>
            </a:r>
            <a:r>
              <a:rPr lang="en-US" sz="2400" smtClean="0">
                <a:solidFill>
                  <a:srgbClr val="002060"/>
                </a:solidFill>
                <a:latin typeface="Times New Roman" panose="02020603050405020304" charset="0"/>
                <a:cs typeface="Times New Roman" panose="02020603050405020304" charset="0"/>
              </a:rPr>
              <a:t>Lưu Thị Nga</a:t>
            </a:r>
            <a:endParaRPr lang="en-US" sz="2400" dirty="0">
              <a:solidFill>
                <a:srgbClr val="002060"/>
              </a:solidFill>
              <a:latin typeface="Times New Roman" panose="02020603050405020304" charset="0"/>
              <a:cs typeface="Times New Roman" panose="02020603050405020304" charset="0"/>
            </a:endParaRPr>
          </a:p>
        </p:txBody>
      </p:sp>
      <p:sp>
        <p:nvSpPr>
          <p:cNvPr id="6" name="TextBox 5"/>
          <p:cNvSpPr txBox="1"/>
          <p:nvPr/>
        </p:nvSpPr>
        <p:spPr>
          <a:xfrm>
            <a:off x="4932071" y="5060051"/>
            <a:ext cx="2116644" cy="338554"/>
          </a:xfrm>
          <a:prstGeom prst="rect">
            <a:avLst/>
          </a:prstGeom>
          <a:noFill/>
        </p:spPr>
        <p:txBody>
          <a:bodyPr wrap="square" rtlCol="0">
            <a:spAutoFit/>
          </a:bodyPr>
          <a:lstStyle/>
          <a:p>
            <a:r>
              <a:rPr lang="en-US" sz="1600" dirty="0" err="1" smtClean="0">
                <a:solidFill>
                  <a:srgbClr val="002060"/>
                </a:solidFill>
                <a:latin typeface="Times New Roman" panose="02020603050405020304" charset="0"/>
                <a:cs typeface="Times New Roman" panose="02020603050405020304" charset="0"/>
              </a:rPr>
              <a:t>Năm</a:t>
            </a:r>
            <a:r>
              <a:rPr lang="en-US" sz="1600" dirty="0" smtClean="0">
                <a:solidFill>
                  <a:srgbClr val="002060"/>
                </a:solidFill>
                <a:latin typeface="Times New Roman" panose="02020603050405020304" charset="0"/>
                <a:cs typeface="Times New Roman" panose="02020603050405020304" charset="0"/>
              </a:rPr>
              <a:t> </a:t>
            </a:r>
            <a:r>
              <a:rPr lang="en-US" sz="1600" dirty="0" err="1" smtClean="0">
                <a:solidFill>
                  <a:srgbClr val="002060"/>
                </a:solidFill>
                <a:latin typeface="Times New Roman" panose="02020603050405020304" charset="0"/>
                <a:cs typeface="Times New Roman" panose="02020603050405020304" charset="0"/>
              </a:rPr>
              <a:t>học</a:t>
            </a:r>
            <a:r>
              <a:rPr lang="en-US" sz="1600" smtClean="0">
                <a:solidFill>
                  <a:srgbClr val="002060"/>
                </a:solidFill>
                <a:latin typeface="Times New Roman" panose="02020603050405020304" charset="0"/>
                <a:cs typeface="Times New Roman" panose="02020603050405020304" charset="0"/>
              </a:rPr>
              <a:t>: 2023 - 2024</a:t>
            </a:r>
            <a:endParaRPr lang="en-US" sz="1600" dirty="0">
              <a:solidFill>
                <a:srgbClr val="002060"/>
              </a:solidFill>
              <a:latin typeface="Times New Roman" panose="02020603050405020304" charset="0"/>
              <a:cs typeface="Times New Roman" panose="02020603050405020304" charset="0"/>
            </a:endParaRPr>
          </a:p>
        </p:txBody>
      </p:sp>
      <p:sp>
        <p:nvSpPr>
          <p:cNvPr id="7" name="Rectangle 6"/>
          <p:cNvSpPr/>
          <p:nvPr/>
        </p:nvSpPr>
        <p:spPr>
          <a:xfrm>
            <a:off x="2752547" y="2031800"/>
            <a:ext cx="6353021" cy="646331"/>
          </a:xfrm>
          <a:prstGeom prst="rect">
            <a:avLst/>
          </a:prstGeom>
        </p:spPr>
        <p:txBody>
          <a:bodyPr wrap="none">
            <a:spAutoFit/>
          </a:bodyPr>
          <a:lstStyle/>
          <a:p>
            <a:pPr algn="ctr"/>
            <a:r>
              <a:rPr lang="en-US" sz="3600" b="1">
                <a:ln w="0"/>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Hoạt động Khám phá khoa học</a:t>
            </a:r>
            <a:endParaRPr lang="en-US" sz="3600" b="1" dirty="0">
              <a:ln w="0"/>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22797806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540" r="10122" b="37399"/>
          <a:stretch/>
        </p:blipFill>
        <p:spPr>
          <a:xfrm>
            <a:off x="759855" y="151931"/>
            <a:ext cx="3889418" cy="310809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452" y="591191"/>
            <a:ext cx="6738071" cy="419943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1195" b="37173"/>
          <a:stretch/>
        </p:blipFill>
        <p:spPr>
          <a:xfrm>
            <a:off x="759855" y="3399245"/>
            <a:ext cx="3889418" cy="3458755"/>
          </a:xfrm>
          <a:prstGeom prst="rect">
            <a:avLst/>
          </a:prstGeom>
        </p:spPr>
      </p:pic>
    </p:spTree>
    <p:extLst>
      <p:ext uri="{BB962C8B-B14F-4D97-AF65-F5344CB8AC3E}">
        <p14:creationId xmlns:p14="http://schemas.microsoft.com/office/powerpoint/2010/main" val="12332118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EDDD49-E9B5-A8CF-3BB0-60CA1BB9133A}"/>
              </a:ext>
            </a:extLst>
          </p:cNvPr>
          <p:cNvPicPr>
            <a:picLocks noChangeAspect="1"/>
          </p:cNvPicPr>
          <p:nvPr/>
        </p:nvPicPr>
        <p:blipFill>
          <a:blip r:embed="rId3"/>
          <a:stretch>
            <a:fillRect/>
          </a:stretch>
        </p:blipFill>
        <p:spPr>
          <a:xfrm>
            <a:off x="2787465" y="244514"/>
            <a:ext cx="8829277" cy="6277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id="{4CC26F53-8791-FCCD-D570-7F6B9D3CCEAA}"/>
              </a:ext>
            </a:extLst>
          </p:cNvPr>
          <p:cNvSpPr/>
          <p:nvPr/>
        </p:nvSpPr>
        <p:spPr>
          <a:xfrm>
            <a:off x="132081" y="2275841"/>
            <a:ext cx="2250512" cy="1433274"/>
          </a:xfrm>
          <a:prstGeom prst="roundRect">
            <a:avLst>
              <a:gd name="adj" fmla="val 36795"/>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b="1" dirty="0">
                <a:solidFill>
                  <a:srgbClr val="FF0000"/>
                </a:solidFill>
                <a:latin typeface="+mj-lt"/>
                <a:ea typeface="Cambria" panose="02040503050406030204" pitchFamily="18" charset="0"/>
              </a:rPr>
              <a:t>Mặt Trăng quay quanh Trái </a:t>
            </a:r>
            <a:r>
              <a:rPr lang="vi-VN" altLang="zh-CN" b="1" dirty="0" smtClean="0">
                <a:solidFill>
                  <a:srgbClr val="FF0000"/>
                </a:solidFill>
                <a:latin typeface="+mj-lt"/>
                <a:ea typeface="Cambria" panose="02040503050406030204" pitchFamily="18" charset="0"/>
              </a:rPr>
              <a:t>Đất</a:t>
            </a:r>
            <a:endParaRPr lang="vi-VN" altLang="zh-CN" b="1" dirty="0">
              <a:solidFill>
                <a:srgbClr val="FF0000"/>
              </a:solidFill>
              <a:latin typeface="+mj-lt"/>
              <a:ea typeface="Cambria" panose="02040503050406030204" pitchFamily="18" charset="0"/>
            </a:endParaRPr>
          </a:p>
        </p:txBody>
      </p:sp>
    </p:spTree>
    <p:extLst>
      <p:ext uri="{BB962C8B-B14F-4D97-AF65-F5344CB8AC3E}">
        <p14:creationId xmlns:p14="http://schemas.microsoft.com/office/powerpoint/2010/main" val="30630484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3D1206-3FEA-FDDF-61DE-D89969575577}"/>
              </a:ext>
            </a:extLst>
          </p:cNvPr>
          <p:cNvPicPr>
            <a:picLocks noChangeAspect="1"/>
          </p:cNvPicPr>
          <p:nvPr/>
        </p:nvPicPr>
        <p:blipFill>
          <a:blip r:embed="rId2"/>
          <a:stretch>
            <a:fillRect/>
          </a:stretch>
        </p:blipFill>
        <p:spPr>
          <a:xfrm>
            <a:off x="321972" y="222152"/>
            <a:ext cx="2539713" cy="19826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8A9B8E84-33AF-2D68-A621-0CF93A34663B}"/>
              </a:ext>
            </a:extLst>
          </p:cNvPr>
          <p:cNvPicPr>
            <a:picLocks noChangeAspect="1"/>
          </p:cNvPicPr>
          <p:nvPr/>
        </p:nvPicPr>
        <p:blipFill>
          <a:blip r:embed="rId3"/>
          <a:stretch>
            <a:fillRect/>
          </a:stretch>
        </p:blipFill>
        <p:spPr>
          <a:xfrm>
            <a:off x="2768958" y="2063535"/>
            <a:ext cx="8949448" cy="4259075"/>
          </a:xfrm>
          <a:prstGeom prst="rect">
            <a:avLst/>
          </a:prstGeom>
        </p:spPr>
      </p:pic>
    </p:spTree>
    <p:extLst>
      <p:ext uri="{BB962C8B-B14F-4D97-AF65-F5344CB8AC3E}">
        <p14:creationId xmlns:p14="http://schemas.microsoft.com/office/powerpoint/2010/main" val="42631913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A9B6-82CF-5773-61CF-B9D86CB46479}"/>
              </a:ext>
            </a:extLst>
          </p:cNvPr>
          <p:cNvPicPr>
            <a:picLocks noChangeAspect="1"/>
          </p:cNvPicPr>
          <p:nvPr/>
        </p:nvPicPr>
        <p:blipFill>
          <a:blip r:embed="rId3"/>
          <a:stretch>
            <a:fillRect/>
          </a:stretch>
        </p:blipFill>
        <p:spPr>
          <a:xfrm>
            <a:off x="1377128" y="2812437"/>
            <a:ext cx="2154414" cy="3184934"/>
          </a:xfrm>
          <a:prstGeom prst="rect">
            <a:avLst/>
          </a:prstGeom>
        </p:spPr>
      </p:pic>
      <p:grpSp>
        <p:nvGrpSpPr>
          <p:cNvPr id="4" name="Group 3">
            <a:extLst>
              <a:ext uri="{FF2B5EF4-FFF2-40B4-BE49-F238E27FC236}">
                <a16:creationId xmlns:a16="http://schemas.microsoft.com/office/drawing/2014/main"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id="{AFFA3D99-6948-B34A-773F-674A652E4EBD}"/>
                </a:ext>
              </a:extLst>
            </p:cNvPr>
            <p:cNvSpPr txBox="1"/>
            <p:nvPr/>
          </p:nvSpPr>
          <p:spPr>
            <a:xfrm>
              <a:off x="5081138" y="779526"/>
              <a:ext cx="5138641" cy="646331"/>
            </a:xfrm>
            <a:prstGeom prst="rect">
              <a:avLst/>
            </a:prstGeom>
            <a:noFill/>
          </p:spPr>
          <p:txBody>
            <a:bodyPr wrap="square" rtlCol="0">
              <a:spAutoFit/>
            </a:bodyPr>
            <a:lstStyle/>
            <a:p>
              <a:pPr algn="just"/>
              <a:endParaRPr lang="en-US" sz="3600" b="1" dirty="0"/>
            </a:p>
          </p:txBody>
        </p:sp>
      </p:grpSp>
      <p:sp>
        <p:nvSpPr>
          <p:cNvPr id="5" name="TextBox 4">
            <a:extLst>
              <a:ext uri="{FF2B5EF4-FFF2-40B4-BE49-F238E27FC236}">
                <a16:creationId xmlns:a16="http://schemas.microsoft.com/office/drawing/2014/main" id="{A098E4C2-3D3E-8EF6-DC99-189B42EBB025}"/>
              </a:ext>
            </a:extLst>
          </p:cNvPr>
          <p:cNvSpPr txBox="1"/>
          <p:nvPr/>
        </p:nvSpPr>
        <p:spPr>
          <a:xfrm>
            <a:off x="3586479" y="1126811"/>
            <a:ext cx="5120641" cy="1077218"/>
          </a:xfrm>
          <a:prstGeom prst="rect">
            <a:avLst/>
          </a:prstGeom>
          <a:noFill/>
        </p:spPr>
        <p:txBody>
          <a:bodyPr wrap="square">
            <a:spAutoFit/>
          </a:bodyPr>
          <a:lstStyle/>
          <a:p>
            <a:pPr algn="ctr"/>
            <a:r>
              <a:rPr lang="vi-VN" sz="3200" b="1" dirty="0">
                <a:latin typeface="Calibri" panose="020F0502020204030204" pitchFamily="34" charset="0"/>
                <a:cs typeface="Calibri" panose="020F0502020204030204" pitchFamily="34" charset="0"/>
              </a:rPr>
              <a:t>Vì sao Trái Đất được gọi là hành tinh trong hệ Mặt Trời?</a:t>
            </a:r>
          </a:p>
        </p:txBody>
      </p:sp>
      <p:pic>
        <p:nvPicPr>
          <p:cNvPr id="8" name="Picture 7">
            <a:extLst>
              <a:ext uri="{FF2B5EF4-FFF2-40B4-BE49-F238E27FC236}">
                <a16:creationId xmlns:a16="http://schemas.microsoft.com/office/drawing/2014/main"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a:solidFill>
                  <a:prstClr val="black"/>
                </a:solidFill>
                <a:latin typeface="Calibri" panose="020F0502020204030204" pitchFamily="34" charset="0"/>
                <a:cs typeface="Calibri" panose="020F0502020204030204" pitchFamily="34" charset="0"/>
              </a:rPr>
              <a:t>Do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a:t>
            </a:r>
            <a:r>
              <a:rPr lang="en-US" sz="3300" b="1" dirty="0" err="1">
                <a:solidFill>
                  <a:prstClr val="black"/>
                </a:solidFill>
                <a:latin typeface="Calibri" panose="020F0502020204030204" pitchFamily="34" charset="0"/>
                <a:cs typeface="Calibri" panose="020F0502020204030204" pitchFamily="34" charset="0"/>
              </a:rPr>
              <a:t>sao</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36788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A9B6-82CF-5773-61CF-B9D86CB46479}"/>
              </a:ext>
            </a:extLst>
          </p:cNvPr>
          <p:cNvPicPr>
            <a:picLocks noChangeAspect="1"/>
          </p:cNvPicPr>
          <p:nvPr/>
        </p:nvPicPr>
        <p:blipFill>
          <a:blip r:embed="rId3"/>
          <a:stretch>
            <a:fillRect/>
          </a:stretch>
        </p:blipFill>
        <p:spPr>
          <a:xfrm>
            <a:off x="1386653" y="2764812"/>
            <a:ext cx="2154414" cy="3184934"/>
          </a:xfrm>
          <a:prstGeom prst="rect">
            <a:avLst/>
          </a:prstGeom>
        </p:spPr>
      </p:pic>
      <p:grpSp>
        <p:nvGrpSpPr>
          <p:cNvPr id="4" name="Group 3">
            <a:extLst>
              <a:ext uri="{FF2B5EF4-FFF2-40B4-BE49-F238E27FC236}">
                <a16:creationId xmlns:a16="http://schemas.microsoft.com/office/drawing/2014/main"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id="{AFFA3D99-6948-B34A-773F-674A652E4EBD}"/>
                </a:ext>
              </a:extLst>
            </p:cNvPr>
            <p:cNvSpPr txBox="1"/>
            <p:nvPr/>
          </p:nvSpPr>
          <p:spPr>
            <a:xfrm>
              <a:off x="5081138" y="779526"/>
              <a:ext cx="513864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id="{A098E4C2-3D3E-8EF6-DC99-189B42EBB025}"/>
              </a:ext>
            </a:extLst>
          </p:cNvPr>
          <p:cNvSpPr txBox="1"/>
          <p:nvPr/>
        </p:nvSpPr>
        <p:spPr>
          <a:xfrm>
            <a:off x="3586479" y="1126811"/>
            <a:ext cx="5120641" cy="1077218"/>
          </a:xfrm>
          <a:prstGeom prst="rect">
            <a:avLst/>
          </a:prstGeom>
          <a:noFill/>
        </p:spPr>
        <p:txBody>
          <a:bodyPr wrap="square">
            <a:spAutoFit/>
          </a:bodyPr>
          <a:lstStyle/>
          <a:p>
            <a:pPr lvl="0" algn="ctr"/>
            <a:r>
              <a:rPr lang="vi-VN" sz="3200" b="1" dirty="0">
                <a:solidFill>
                  <a:prstClr val="black"/>
                </a:solidFill>
                <a:latin typeface="Calibri" panose="020F0502020204030204" pitchFamily="34" charset="0"/>
                <a:cs typeface="Calibri" panose="020F0502020204030204" pitchFamily="34" charset="0"/>
              </a:rPr>
              <a:t>Vì sao Mặt Trăng được gọi là vệ tinh của Trái Đất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Trăng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xung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vệ</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của</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82997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id="{E9BB1AF9-B01B-0F0B-7769-A2CDB313A21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id="{55D79AA4-606B-7AB3-CABC-58F6101C2DC0}"/>
              </a:ext>
            </a:extLst>
          </p:cNvPr>
          <p:cNvSpPr txBox="1"/>
          <p:nvPr/>
        </p:nvSpPr>
        <p:spPr>
          <a:xfrm>
            <a:off x="1676400" y="374870"/>
            <a:ext cx="9069051" cy="2246769"/>
          </a:xfrm>
          <a:prstGeom prst="rect">
            <a:avLst/>
          </a:prstGeom>
          <a:noFill/>
        </p:spPr>
        <p:txBody>
          <a:bodyPr wrap="square" rtlCol="0">
            <a:spAutoFit/>
          </a:bodyPr>
          <a:lstStyle/>
          <a:p>
            <a:r>
              <a:rPr lang="nl-NL" sz="2800" b="1" dirty="0">
                <a:solidFill>
                  <a:srgbClr val="FF0000"/>
                </a:solidFill>
                <a:effectLst/>
                <a:latin typeface="Cambria" panose="02040503050406030204" pitchFamily="18" charset="0"/>
                <a:ea typeface="Cambria" panose="02040503050406030204" pitchFamily="18" charset="0"/>
              </a:rPr>
              <a:t>Trái Đất là một hành tinh trong hệ Mặt Trời. Từ Mặt Trời ra xa dần, Trái Đất là hành tinh thứ ba. Trái Đất chuyển động quanh mình nó,đồng thời chuyển động quanh Mặt Trời. Mặt Trăng chuyển động quanh Trái Đất, Mặt Trăng là vệ tinh của Trái Đất.</a:t>
            </a:r>
            <a:endParaRPr lang="vi-VN"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85340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B763C-F6D5-F03A-7670-FC914F6A76D9}"/>
              </a:ext>
            </a:extLst>
          </p:cNvPr>
          <p:cNvPicPr>
            <a:picLocks noChangeAspect="1"/>
          </p:cNvPicPr>
          <p:nvPr/>
        </p:nvPicPr>
        <p:blipFill>
          <a:blip r:embed="rId3"/>
          <a:stretch>
            <a:fillRect/>
          </a:stretch>
        </p:blipFill>
        <p:spPr>
          <a:xfrm>
            <a:off x="2653476" y="2601884"/>
            <a:ext cx="7291448" cy="2121592"/>
          </a:xfrm>
          <a:prstGeom prst="rect">
            <a:avLst/>
          </a:prstGeom>
        </p:spPr>
      </p:pic>
    </p:spTree>
    <p:extLst>
      <p:ext uri="{BB962C8B-B14F-4D97-AF65-F5344CB8AC3E}">
        <p14:creationId xmlns:p14="http://schemas.microsoft.com/office/powerpoint/2010/main" val="936217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802" y="-378259"/>
            <a:ext cx="9207328" cy="7576000"/>
          </a:xfrm>
          <a:prstGeom prst="rect">
            <a:avLst/>
          </a:prstGeom>
        </p:spPr>
      </p:pic>
    </p:spTree>
    <p:extLst>
      <p:ext uri="{BB962C8B-B14F-4D97-AF65-F5344CB8AC3E}">
        <p14:creationId xmlns:p14="http://schemas.microsoft.com/office/powerpoint/2010/main" val="1065415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7A31B2-C94B-1523-D7F6-D7C052C626D5}"/>
              </a:ext>
            </a:extLst>
          </p:cNvPr>
          <p:cNvPicPr>
            <a:picLocks noChangeAspect="1"/>
          </p:cNvPicPr>
          <p:nvPr/>
        </p:nvPicPr>
        <p:blipFill>
          <a:blip r:embed="rId3"/>
          <a:stretch>
            <a:fillRect/>
          </a:stretch>
        </p:blipFill>
        <p:spPr>
          <a:xfrm>
            <a:off x="2497449" y="0"/>
            <a:ext cx="7045797" cy="5840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71796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796382" y="2126512"/>
            <a:ext cx="1859475" cy="3785190"/>
          </a:xfrm>
          <a:prstGeom prst="rect">
            <a:avLst/>
          </a:prstGeom>
        </p:spPr>
      </p:pic>
      <p:sp>
        <p:nvSpPr>
          <p:cNvPr id="9" name="TextBox 8">
            <a:extLst>
              <a:ext uri="{FF2B5EF4-FFF2-40B4-BE49-F238E27FC236}">
                <a16:creationId xmlns:a16="http://schemas.microsoft.com/office/drawing/2014/main" id="{6237E0BE-A74A-4438-8475-455CE5C589BE}"/>
              </a:ext>
            </a:extLst>
          </p:cNvPr>
          <p:cNvSpPr txBox="1"/>
          <p:nvPr/>
        </p:nvSpPr>
        <p:spPr>
          <a:xfrm>
            <a:off x="2921117" y="942281"/>
            <a:ext cx="6592187" cy="25545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trong</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hệ</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ra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xa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dần</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thứ</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ba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8768323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Sự Thật Thú Vị Về Hệ Mặt Trời">
            <a:hlinkClick r:id="" action="ppaction://media"/>
            <a:extLst>
              <a:ext uri="{FF2B5EF4-FFF2-40B4-BE49-F238E27FC236}">
                <a16:creationId xmlns:a16="http://schemas.microsoft.com/office/drawing/2014/main" id="{A283FC01-1066-93B9-F221-B11B1B09BF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067168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5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168" y="231461"/>
            <a:ext cx="9556661" cy="6371107"/>
          </a:xfrm>
          <a:prstGeom prst="rect">
            <a:avLst/>
          </a:prstGeom>
        </p:spPr>
      </p:pic>
    </p:spTree>
    <p:extLst>
      <p:ext uri="{BB962C8B-B14F-4D97-AF65-F5344CB8AC3E}">
        <p14:creationId xmlns:p14="http://schemas.microsoft.com/office/powerpoint/2010/main" val="27875083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124" y="572271"/>
            <a:ext cx="9111050" cy="6064543"/>
          </a:xfrm>
          <a:prstGeom prst="rect">
            <a:avLst/>
          </a:prstGeom>
        </p:spPr>
      </p:pic>
    </p:spTree>
    <p:extLst>
      <p:ext uri="{BB962C8B-B14F-4D97-AF65-F5344CB8AC3E}">
        <p14:creationId xmlns:p14="http://schemas.microsoft.com/office/powerpoint/2010/main" val="29518018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àm thế nào để giặt, phơi quần áo không bị bạc mà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77" y="126529"/>
            <a:ext cx="4559833" cy="360226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Vừa phơi thóc đầy sân thì mắc mưa 3 ..."/>
          <p:cNvSpPr>
            <a:spLocks noChangeAspect="1" noChangeArrowheads="1"/>
          </p:cNvSpPr>
          <p:nvPr/>
        </p:nvSpPr>
        <p:spPr bwMode="auto">
          <a:xfrm>
            <a:off x="580578" y="22902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Chạy thó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770" y="330617"/>
            <a:ext cx="4728868" cy="339817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ăng lượng mặt trời: Phân tích từ biểu đồ sáng chế - SÁCH - TẠP CHÍ - CỤC  SỞ HỮU TRÍ TUỆ"/>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577" y="3830595"/>
            <a:ext cx="4491699" cy="302740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ghề muối tại Bạc Liêu: Năm mới với nỗi lo cũ"/>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1770" y="4082250"/>
            <a:ext cx="4926575" cy="277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6365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4560410" y="5415565"/>
            <a:ext cx="2897746" cy="1442435"/>
          </a:xfrm>
          <a:custGeom>
            <a:avLst/>
            <a:gdLst>
              <a:gd name="connsiteX0" fmla="*/ 0 w 4892675"/>
              <a:gd name="connsiteY0" fmla="*/ 491518 h 2949051"/>
              <a:gd name="connsiteX1" fmla="*/ 491518 w 4892675"/>
              <a:gd name="connsiteY1" fmla="*/ 0 h 2949051"/>
              <a:gd name="connsiteX2" fmla="*/ 4401157 w 4892675"/>
              <a:gd name="connsiteY2" fmla="*/ 0 h 2949051"/>
              <a:gd name="connsiteX3" fmla="*/ 4892675 w 4892675"/>
              <a:gd name="connsiteY3" fmla="*/ 491518 h 2949051"/>
              <a:gd name="connsiteX4" fmla="*/ 4892675 w 4892675"/>
              <a:gd name="connsiteY4" fmla="*/ 2457533 h 2949051"/>
              <a:gd name="connsiteX5" fmla="*/ 4401157 w 4892675"/>
              <a:gd name="connsiteY5" fmla="*/ 2949051 h 2949051"/>
              <a:gd name="connsiteX6" fmla="*/ 491518 w 4892675"/>
              <a:gd name="connsiteY6" fmla="*/ 2949051 h 2949051"/>
              <a:gd name="connsiteX7" fmla="*/ 0 w 4892675"/>
              <a:gd name="connsiteY7" fmla="*/ 2457533 h 2949051"/>
              <a:gd name="connsiteX8" fmla="*/ 0 w 4892675"/>
              <a:gd name="connsiteY8" fmla="*/ 491518 h 294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949051" fill="none" extrusionOk="0">
                <a:moveTo>
                  <a:pt x="0" y="491518"/>
                </a:moveTo>
                <a:cubicBezTo>
                  <a:pt x="-1607" y="248699"/>
                  <a:pt x="220823" y="13740"/>
                  <a:pt x="491518" y="0"/>
                </a:cubicBezTo>
                <a:cubicBezTo>
                  <a:pt x="1233303" y="-123866"/>
                  <a:pt x="3873121" y="81108"/>
                  <a:pt x="4401157" y="0"/>
                </a:cubicBezTo>
                <a:cubicBezTo>
                  <a:pt x="4697020" y="-37500"/>
                  <a:pt x="4881458" y="220985"/>
                  <a:pt x="4892675" y="491518"/>
                </a:cubicBezTo>
                <a:cubicBezTo>
                  <a:pt x="5060392" y="830245"/>
                  <a:pt x="4762776" y="2127407"/>
                  <a:pt x="4892675" y="2457533"/>
                </a:cubicBezTo>
                <a:cubicBezTo>
                  <a:pt x="4898334" y="2713963"/>
                  <a:pt x="4683870" y="2969469"/>
                  <a:pt x="4401157" y="2949051"/>
                </a:cubicBezTo>
                <a:cubicBezTo>
                  <a:pt x="3012850" y="2931196"/>
                  <a:pt x="1789316" y="2839707"/>
                  <a:pt x="491518" y="2949051"/>
                </a:cubicBezTo>
                <a:cubicBezTo>
                  <a:pt x="230853" y="2922146"/>
                  <a:pt x="4110" y="2736665"/>
                  <a:pt x="0" y="2457533"/>
                </a:cubicBezTo>
                <a:cubicBezTo>
                  <a:pt x="118672" y="2071606"/>
                  <a:pt x="-34222" y="868876"/>
                  <a:pt x="0" y="491518"/>
                </a:cubicBezTo>
                <a:close/>
              </a:path>
              <a:path w="4892675" h="2949051" stroke="0" extrusionOk="0">
                <a:moveTo>
                  <a:pt x="0" y="491518"/>
                </a:moveTo>
                <a:cubicBezTo>
                  <a:pt x="16741" y="221046"/>
                  <a:pt x="208967" y="22033"/>
                  <a:pt x="491518" y="0"/>
                </a:cubicBezTo>
                <a:cubicBezTo>
                  <a:pt x="1352227" y="96512"/>
                  <a:pt x="2853456" y="-165548"/>
                  <a:pt x="4401157" y="0"/>
                </a:cubicBezTo>
                <a:cubicBezTo>
                  <a:pt x="4676814" y="105"/>
                  <a:pt x="4900972" y="221415"/>
                  <a:pt x="4892675" y="491518"/>
                </a:cubicBezTo>
                <a:cubicBezTo>
                  <a:pt x="4762462" y="865700"/>
                  <a:pt x="5017648" y="2162888"/>
                  <a:pt x="4892675" y="2457533"/>
                </a:cubicBezTo>
                <a:cubicBezTo>
                  <a:pt x="4897360" y="2703807"/>
                  <a:pt x="4717847" y="2928572"/>
                  <a:pt x="4401157" y="2949051"/>
                </a:cubicBezTo>
                <a:cubicBezTo>
                  <a:pt x="3156445" y="3110763"/>
                  <a:pt x="1933955" y="3092673"/>
                  <a:pt x="491518" y="2949051"/>
                </a:cubicBezTo>
                <a:cubicBezTo>
                  <a:pt x="253970" y="2931148"/>
                  <a:pt x="28856" y="2716591"/>
                  <a:pt x="0" y="2457533"/>
                </a:cubicBezTo>
                <a:cubicBezTo>
                  <a:pt x="128997" y="1853913"/>
                  <a:pt x="-102252" y="1059436"/>
                  <a:pt x="0" y="49151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000" b="1" dirty="0">
                <a:solidFill>
                  <a:prstClr val="black"/>
                </a:solidFill>
                <a:latin typeface="Calibri" panose="020F0502020204030204" pitchFamily="34" charset="0"/>
                <a:cs typeface="Calibri" panose="020F0502020204030204" pitchFamily="34" charset="0"/>
              </a:rPr>
              <a:t>Trái Đất tự quay quanh trục và quay quanh Mặt Trời theo chiều từ Tây sang Đông.</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955613" y="695459"/>
            <a:ext cx="10107340" cy="43707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87869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234</Words>
  <Application>Microsoft Office PowerPoint</Application>
  <PresentationFormat>Widescreen</PresentationFormat>
  <Paragraphs>22</Paragraphs>
  <Slides>16</Slides>
  <Notes>6</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Microsoft YaHei</vt:lpstr>
      <vt:lpstr>Arial</vt:lpstr>
      <vt:lpstr>Calibri</vt:lpstr>
      <vt:lpstr>Cambria</vt:lpstr>
      <vt:lpstr>等线</vt:lpstr>
      <vt:lpstr>inpin heiti</vt:lpstr>
      <vt:lpstr>Times New Roman</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NMT</cp:lastModifiedBy>
  <cp:revision>59</cp:revision>
  <dcterms:created xsi:type="dcterms:W3CDTF">2023-01-25T05:47:41Z</dcterms:created>
  <dcterms:modified xsi:type="dcterms:W3CDTF">2024-04-01T08:08:55Z</dcterms:modified>
</cp:coreProperties>
</file>