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73" r:id="rId15"/>
    <p:sldId id="269" r:id="rId16"/>
    <p:sldId id="271" r:id="rId17"/>
    <p:sldId id="264"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6D5"/>
    <a:srgbClr val="213365"/>
    <a:srgbClr val="D9CD53"/>
    <a:srgbClr val="B5370E"/>
    <a:srgbClr val="881282"/>
    <a:srgbClr val="0B7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p:scale>
          <a:sx n="75" d="100"/>
          <a:sy n="75" d="100"/>
        </p:scale>
        <p:origin x="-5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26585790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74320167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73926700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231562050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63675A-875A-4706-89FE-891F938E0A8F}"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18789067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3675A-875A-4706-89FE-891F938E0A8F}"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52887318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3675A-875A-4706-89FE-891F938E0A8F}"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12884854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3675A-875A-4706-89FE-891F938E0A8F}"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660522274"/>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3675A-875A-4706-89FE-891F938E0A8F}"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87775427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3675A-875A-4706-89FE-891F938E0A8F}"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79467933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3675A-875A-4706-89FE-891F938E0A8F}"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234756704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675A-875A-4706-89FE-891F938E0A8F}" type="datetimeFigureOut">
              <a:rPr lang="en-US" smtClean="0"/>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FBA78-0DEF-458B-A942-8E6DF797F4A0}" type="slidenum">
              <a:rPr lang="en-US" smtClean="0"/>
              <a:t>‹#›</a:t>
            </a:fld>
            <a:endParaRPr lang="en-US"/>
          </a:p>
        </p:txBody>
      </p:sp>
    </p:spTree>
    <p:extLst>
      <p:ext uri="{BB962C8B-B14F-4D97-AF65-F5344CB8AC3E}">
        <p14:creationId xmlns:p14="http://schemas.microsoft.com/office/powerpoint/2010/main" val="87280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46"/>
            <a:ext cx="12192000" cy="6874646"/>
          </a:xfrm>
          <a:prstGeom prst="rect">
            <a:avLst/>
          </a:prstGeom>
        </p:spPr>
      </p:pic>
      <p:pic>
        <p:nvPicPr>
          <p:cNvPr id="5"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677" y="1773648"/>
            <a:ext cx="2091446" cy="158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07220" y="3745529"/>
            <a:ext cx="8192479" cy="2083327"/>
          </a:xfrm>
          <a:prstGeom prst="rect">
            <a:avLst/>
          </a:prstGeom>
        </p:spPr>
        <p:txBody>
          <a:bodyPr wrap="square">
            <a:spAutoFit/>
          </a:bodyPr>
          <a:lstStyle/>
          <a:p>
            <a:pPr algn="ctr" eaLnBrk="1" fontAlgn="auto" hangingPunct="1">
              <a:lnSpc>
                <a:spcPct val="107000"/>
              </a:lnSpc>
              <a:spcBef>
                <a:spcPts val="0"/>
              </a:spcBef>
              <a:spcAft>
                <a:spcPts val="800"/>
              </a:spcAft>
              <a:defRPr/>
            </a:pPr>
            <a:r>
              <a:rPr lang="vi-VN" sz="2400" b="1" dirty="0">
                <a:solidFill>
                  <a:srgbClr val="FF0000"/>
                </a:solidFill>
                <a:latin typeface="Times New Roman"/>
                <a:ea typeface="Calibri"/>
                <a:cs typeface="Times New Roman"/>
              </a:rPr>
              <a:t>GIÁO ÁN: </a:t>
            </a:r>
            <a:r>
              <a:rPr lang="en-US" sz="2400" b="1" dirty="0" smtClean="0">
                <a:solidFill>
                  <a:srgbClr val="FF0000"/>
                </a:solidFill>
                <a:latin typeface="Times New Roman"/>
                <a:ea typeface="Calibri"/>
                <a:cs typeface="Times New Roman"/>
              </a:rPr>
              <a:t>LÀM QUEN VĂN HỌC</a:t>
            </a:r>
            <a:endParaRPr lang="en-US" sz="2400" b="1" dirty="0">
              <a:solidFill>
                <a:srgbClr val="FF0000"/>
              </a:solidFill>
              <a:latin typeface="Times New Roman"/>
              <a:ea typeface="Calibri"/>
              <a:cs typeface="Times New Roman"/>
            </a:endParaRPr>
          </a:p>
          <a:p>
            <a:pPr indent="1770063">
              <a:lnSpc>
                <a:spcPct val="107000"/>
              </a:lnSpc>
              <a:spcAft>
                <a:spcPts val="800"/>
              </a:spcAft>
              <a:defRPr/>
            </a:pPr>
            <a:r>
              <a:rPr lang="vi-VN" b="1" dirty="0">
                <a:solidFill>
                  <a:srgbClr val="002060"/>
                </a:solidFill>
                <a:latin typeface="Times New Roman"/>
                <a:ea typeface="Calibri"/>
                <a:cs typeface="Times New Roman"/>
              </a:rPr>
              <a:t>Đề tài</a:t>
            </a:r>
            <a:r>
              <a:rPr lang="en-US" b="1" dirty="0">
                <a:solidFill>
                  <a:srgbClr val="002060"/>
                </a:solidFill>
                <a:latin typeface="Times New Roman"/>
                <a:ea typeface="Calibri"/>
                <a:cs typeface="Times New Roman"/>
              </a:rPr>
              <a:t>     </a:t>
            </a:r>
            <a:r>
              <a:rPr lang="vi-VN" b="1" dirty="0">
                <a:solidFill>
                  <a:srgbClr val="002060"/>
                </a:solidFill>
                <a:latin typeface="Times New Roman"/>
                <a:ea typeface="Calibri"/>
                <a:cs typeface="Times New Roman"/>
              </a:rPr>
              <a:t>:</a:t>
            </a:r>
            <a:r>
              <a:rPr lang="en-US" b="1" dirty="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Truyện</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Bài</a:t>
            </a:r>
            <a:r>
              <a:rPr lang="en-US" b="1" dirty="0" smtClean="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học</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đầu</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tiên</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của</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gấu</a:t>
            </a:r>
            <a:r>
              <a:rPr lang="en-US" b="1" dirty="0">
                <a:solidFill>
                  <a:srgbClr val="002060"/>
                </a:solidFill>
                <a:latin typeface="Times New Roman"/>
                <a:ea typeface="Calibri"/>
                <a:cs typeface="Times New Roman"/>
              </a:rPr>
              <a:t> </a:t>
            </a:r>
            <a:r>
              <a:rPr lang="en-US" b="1" dirty="0" smtClean="0">
                <a:solidFill>
                  <a:srgbClr val="002060"/>
                </a:solidFill>
                <a:latin typeface="Times New Roman"/>
                <a:ea typeface="Calibri"/>
                <a:cs typeface="Times New Roman"/>
              </a:rPr>
              <a:t>con</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chưa</a:t>
            </a:r>
            <a:r>
              <a:rPr lang="en-US" b="1" dirty="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biết</a:t>
            </a:r>
            <a:r>
              <a:rPr lang="en-US" b="1" dirty="0" smtClean="0">
                <a:solidFill>
                  <a:srgbClr val="002060"/>
                </a:solidFill>
                <a:latin typeface="Times New Roman"/>
                <a:ea typeface="Calibri"/>
                <a:cs typeface="Times New Roman"/>
              </a:rPr>
              <a:t>)</a:t>
            </a:r>
            <a:endParaRPr lang="en-US" sz="1600" dirty="0">
              <a:solidFill>
                <a:srgbClr val="002060"/>
              </a:solidFill>
              <a:latin typeface="Times New Roman"/>
              <a:ea typeface="Calibri"/>
              <a:cs typeface="Times New Roman"/>
            </a:endParaRPr>
          </a:p>
          <a:p>
            <a:pPr indent="1770063">
              <a:lnSpc>
                <a:spcPct val="107000"/>
              </a:lnSpc>
              <a:spcAft>
                <a:spcPts val="800"/>
              </a:spcAft>
              <a:defRPr/>
            </a:pPr>
            <a:r>
              <a:rPr lang="en-US" b="1" dirty="0" smtClean="0">
                <a:solidFill>
                  <a:srgbClr val="002060"/>
                </a:solidFill>
                <a:latin typeface="Times New Roman"/>
                <a:ea typeface="Calibri"/>
                <a:cs typeface="Times New Roman"/>
              </a:rPr>
              <a:t> </a:t>
            </a:r>
            <a:r>
              <a:rPr lang="vi-VN" b="1" dirty="0" smtClean="0">
                <a:solidFill>
                  <a:srgbClr val="002060"/>
                </a:solidFill>
                <a:latin typeface="Times New Roman"/>
                <a:ea typeface="Calibri"/>
                <a:cs typeface="Times New Roman"/>
              </a:rPr>
              <a:t>Lứa </a:t>
            </a:r>
            <a:r>
              <a:rPr lang="vi-VN" b="1" dirty="0">
                <a:solidFill>
                  <a:srgbClr val="002060"/>
                </a:solidFill>
                <a:latin typeface="Times New Roman"/>
                <a:ea typeface="Calibri"/>
                <a:cs typeface="Times New Roman"/>
              </a:rPr>
              <a:t>tuổi : </a:t>
            </a:r>
            <a:r>
              <a:rPr lang="en-US" b="1" dirty="0" smtClean="0">
                <a:solidFill>
                  <a:srgbClr val="002060"/>
                </a:solidFill>
                <a:latin typeface="Times New Roman"/>
                <a:ea typeface="Calibri"/>
                <a:cs typeface="Times New Roman"/>
              </a:rPr>
              <a:t>3 - 4</a:t>
            </a:r>
            <a:r>
              <a:rPr lang="vi-VN" b="1" dirty="0" smtClean="0">
                <a:solidFill>
                  <a:srgbClr val="002060"/>
                </a:solidFill>
                <a:latin typeface="Times New Roman"/>
                <a:ea typeface="Calibri"/>
                <a:cs typeface="Times New Roman"/>
              </a:rPr>
              <a:t> tuổi</a:t>
            </a:r>
            <a:endParaRPr lang="en-US" b="1" dirty="0" smtClean="0">
              <a:solidFill>
                <a:srgbClr val="002060"/>
              </a:solidFill>
              <a:latin typeface="Times New Roman"/>
              <a:ea typeface="Calibri"/>
              <a:cs typeface="Times New Roman"/>
            </a:endParaRPr>
          </a:p>
          <a:p>
            <a:pPr indent="1770063">
              <a:lnSpc>
                <a:spcPct val="107000"/>
              </a:lnSpc>
              <a:spcAft>
                <a:spcPts val="800"/>
              </a:spcAft>
              <a:defRPr/>
            </a:pPr>
            <a:r>
              <a:rPr lang="en-US" b="1" dirty="0" err="1" smtClean="0">
                <a:solidFill>
                  <a:srgbClr val="002060"/>
                </a:solidFill>
                <a:latin typeface="Times New Roman"/>
                <a:ea typeface="Calibri"/>
                <a:cs typeface="Times New Roman"/>
              </a:rPr>
              <a:t>Lớp</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Mẫu</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giáo</a:t>
            </a:r>
            <a:r>
              <a:rPr lang="en-US" b="1" dirty="0" smtClean="0">
                <a:solidFill>
                  <a:srgbClr val="002060"/>
                </a:solidFill>
                <a:latin typeface="Times New Roman"/>
                <a:ea typeface="Calibri"/>
                <a:cs typeface="Times New Roman"/>
              </a:rPr>
              <a:t> </a:t>
            </a:r>
            <a:r>
              <a:rPr lang="en-US" b="1" err="1" smtClean="0">
                <a:solidFill>
                  <a:srgbClr val="002060"/>
                </a:solidFill>
                <a:latin typeface="Times New Roman"/>
                <a:ea typeface="Calibri"/>
                <a:cs typeface="Times New Roman"/>
              </a:rPr>
              <a:t>Bé</a:t>
            </a:r>
            <a:r>
              <a:rPr lang="en-US" b="1" smtClean="0">
                <a:solidFill>
                  <a:srgbClr val="002060"/>
                </a:solidFill>
                <a:latin typeface="Times New Roman"/>
                <a:ea typeface="Calibri"/>
                <a:cs typeface="Times New Roman"/>
              </a:rPr>
              <a:t> </a:t>
            </a:r>
            <a:r>
              <a:rPr lang="en-US" b="1" smtClean="0">
                <a:solidFill>
                  <a:srgbClr val="002060"/>
                </a:solidFill>
                <a:latin typeface="Times New Roman"/>
                <a:ea typeface="Calibri"/>
                <a:cs typeface="Times New Roman"/>
              </a:rPr>
              <a:t>C1</a:t>
            </a:r>
            <a:endParaRPr lang="en-US"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tabLst>
                <a:tab pos="5145088" algn="l"/>
              </a:tabLst>
              <a:defRPr/>
            </a:pPr>
            <a:r>
              <a:rPr lang="vi-VN" b="1" dirty="0">
                <a:solidFill>
                  <a:srgbClr val="002060"/>
                </a:solidFill>
                <a:latin typeface="Times New Roman"/>
                <a:ea typeface="Calibri"/>
                <a:cs typeface="Times New Roman"/>
              </a:rPr>
              <a:t>Người thực hiện</a:t>
            </a:r>
            <a:r>
              <a:rPr lang="vi-VN" b="1">
                <a:solidFill>
                  <a:srgbClr val="002060"/>
                </a:solidFill>
                <a:latin typeface="Times New Roman"/>
                <a:ea typeface="Calibri"/>
                <a:cs typeface="Times New Roman"/>
              </a:rPr>
              <a:t>: </a:t>
            </a:r>
            <a:r>
              <a:rPr lang="en-US" b="1" smtClean="0">
                <a:solidFill>
                  <a:srgbClr val="002060"/>
                </a:solidFill>
                <a:latin typeface="Times New Roman"/>
                <a:ea typeface="Calibri"/>
                <a:cs typeface="Times New Roman"/>
              </a:rPr>
              <a:t>Trần Thị Yến</a:t>
            </a:r>
            <a:endParaRPr lang="en-US" sz="1600" dirty="0">
              <a:solidFill>
                <a:srgbClr val="002060"/>
              </a:solidFill>
              <a:latin typeface="Times New Roman"/>
              <a:ea typeface="Calibri"/>
              <a:cs typeface="Times New Roman"/>
            </a:endParaRPr>
          </a:p>
        </p:txBody>
      </p:sp>
      <p:sp>
        <p:nvSpPr>
          <p:cNvPr id="7" name="Rectangle 6"/>
          <p:cNvSpPr>
            <a:spLocks noChangeArrowheads="1"/>
          </p:cNvSpPr>
          <p:nvPr/>
        </p:nvSpPr>
        <p:spPr bwMode="auto">
          <a:xfrm>
            <a:off x="4169923" y="6322488"/>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err="1">
                <a:solidFill>
                  <a:srgbClr val="FF0000"/>
                </a:solidFill>
                <a:latin typeface="Times New Roman" panose="02020603050405020304" pitchFamily="18" charset="0"/>
                <a:cs typeface="Times New Roman" panose="02020603050405020304" pitchFamily="18" charset="0"/>
              </a:rPr>
              <a:t>Năm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smtClean="0">
                <a:solidFill>
                  <a:srgbClr val="FF0000"/>
                </a:solidFill>
                <a:latin typeface="Times New Roman" panose="02020603050405020304" pitchFamily="18" charset="0"/>
                <a:cs typeface="Times New Roman" panose="02020603050405020304" pitchFamily="18" charset="0"/>
              </a:rPr>
              <a:t>202</a:t>
            </a:r>
            <a:r>
              <a:rPr lang="en-US" altLang="en-US" b="1" dirty="0" smtClean="0">
                <a:solidFill>
                  <a:srgbClr val="FF0000"/>
                </a:solidFill>
                <a:latin typeface="Times New Roman" panose="02020603050405020304" pitchFamily="18" charset="0"/>
                <a:cs typeface="Times New Roman" panose="02020603050405020304" pitchFamily="18" charset="0"/>
              </a:rPr>
              <a:t>3 </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smtClean="0">
                <a:solidFill>
                  <a:srgbClr val="FF0000"/>
                </a:solidFill>
                <a:latin typeface="Times New Roman" panose="02020603050405020304" pitchFamily="18" charset="0"/>
                <a:cs typeface="Times New Roman" panose="02020603050405020304" pitchFamily="18" charset="0"/>
              </a:rPr>
              <a:t>202</a:t>
            </a:r>
            <a:r>
              <a:rPr lang="en-US" altLang="en-US" b="1" dirty="0" smtClean="0">
                <a:solidFill>
                  <a:srgbClr val="FF0000"/>
                </a:solidFill>
                <a:latin typeface="Times New Roman" panose="02020603050405020304" pitchFamily="18" charset="0"/>
                <a:cs typeface="Times New Roman" panose="02020603050405020304" pitchFamily="18" charset="0"/>
              </a:rPr>
              <a:t>4</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798884" y="287763"/>
            <a:ext cx="5375031"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5950" algn="l"/>
              </a:tabLst>
              <a:defRPr>
                <a:solidFill>
                  <a:schemeClr val="tx1"/>
                </a:solidFill>
                <a:latin typeface="Arial" panose="020B0604020202020204" pitchFamily="34" charset="0"/>
                <a:cs typeface="Arial" panose="020B0604020202020204" pitchFamily="34" charset="0"/>
              </a:defRPr>
            </a:lvl1pPr>
            <a:lvl2pPr marL="742950" indent="-285750">
              <a:tabLst>
                <a:tab pos="1885950" algn="l"/>
              </a:tabLst>
              <a:defRPr>
                <a:solidFill>
                  <a:schemeClr val="tx1"/>
                </a:solidFill>
                <a:latin typeface="Arial" panose="020B0604020202020204" pitchFamily="34" charset="0"/>
                <a:cs typeface="Arial" panose="020B0604020202020204" pitchFamily="34" charset="0"/>
              </a:defRPr>
            </a:lvl2pPr>
            <a:lvl3pPr marL="1143000" indent="-228600">
              <a:tabLst>
                <a:tab pos="1885950" algn="l"/>
              </a:tabLst>
              <a:defRPr>
                <a:solidFill>
                  <a:schemeClr val="tx1"/>
                </a:solidFill>
                <a:latin typeface="Arial" panose="020B0604020202020204" pitchFamily="34" charset="0"/>
                <a:cs typeface="Arial" panose="020B0604020202020204" pitchFamily="34" charset="0"/>
              </a:defRPr>
            </a:lvl3pPr>
            <a:lvl4pPr marL="1600200" indent="-228600">
              <a:tabLst>
                <a:tab pos="1885950" algn="l"/>
              </a:tabLst>
              <a:defRPr>
                <a:solidFill>
                  <a:schemeClr val="tx1"/>
                </a:solidFill>
                <a:latin typeface="Arial" panose="020B0604020202020204" pitchFamily="34" charset="0"/>
                <a:cs typeface="Arial" panose="020B0604020202020204" pitchFamily="34" charset="0"/>
              </a:defRPr>
            </a:lvl4pPr>
            <a:lvl5pPr marL="2057400" indent="-228600">
              <a:tabLst>
                <a:tab pos="18859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UBND QUẬN </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LONG </a:t>
            </a: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BIÊN</a:t>
            </a:r>
          </a:p>
          <a:p>
            <a:pPr algn="ctr" eaLnBrk="1" hangingPunct="1">
              <a:spcAft>
                <a:spcPts val="1000"/>
              </a:spcAft>
            </a:pP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 MẦM NON LONG BIÊN</a:t>
            </a:r>
            <a:endPar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Aft>
                <a:spcPts val="1000"/>
              </a:spcAft>
            </a:pP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ining-The-Morning-Various-Artis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9525" y="6263750"/>
            <a:ext cx="487363" cy="487363"/>
          </a:xfrm>
          <a:prstGeom prst="rect">
            <a:avLst/>
          </a:prstGeom>
        </p:spPr>
      </p:pic>
    </p:spTree>
    <p:extLst>
      <p:ext uri="{BB962C8B-B14F-4D97-AF65-F5344CB8AC3E}">
        <p14:creationId xmlns:p14="http://schemas.microsoft.com/office/powerpoint/2010/main" val="2298949801"/>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fade">
                                      <p:cBhvr>
                                        <p:cTn id="9" dur="1000"/>
                                        <p:tgtEl>
                                          <p:spTgt spid="8">
                                            <p:txEl>
                                              <p:pRg st="0" end="0"/>
                                            </p:txEl>
                                          </p:spTgt>
                                        </p:tgtEl>
                                      </p:cBhvr>
                                    </p:animEffect>
                                    <p:anim calcmode="lin" valueType="num">
                                      <p:cBhvr>
                                        <p:cTn id="1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6" showWhenStopped="0">
                <p:cTn id="71" repeatCount="indefinite"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5803" y="2409791"/>
            <a:ext cx="80350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smtClean="0">
                <a:solidFill>
                  <a:srgbClr val="002060"/>
                </a:solidFill>
                <a:latin typeface="Calibri" panose="020F0502020204030204"/>
              </a:rPr>
              <a:t>“ĐÀM THOẠI”</a:t>
            </a:r>
            <a:endParaRPr kumimoji="0" lang="en-US" sz="8000" b="1" i="0" u="none" strike="noStrike" kern="1200" cap="none" spc="0" normalizeH="0" baseline="0" noProof="0" dirty="0" smtClean="0">
              <a:ln>
                <a:noFill/>
              </a:ln>
              <a:solidFill>
                <a:srgbClr val="FF0000"/>
              </a:solidFill>
              <a:effectLst/>
              <a:uLnTx/>
              <a:uFillTx/>
              <a:latin typeface="Calibri" panose="020F0502020204030204"/>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47972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17872" y="1163527"/>
            <a:ext cx="5339603" cy="487506"/>
          </a:xfrm>
          <a:prstGeom prst="rect">
            <a:avLst/>
          </a:prstGeom>
        </p:spPr>
        <p:txBody>
          <a:bodyPr wrap="none">
            <a:spAutoFit/>
          </a:bodyPr>
          <a:lstStyle/>
          <a:p>
            <a:pPr>
              <a:lnSpc>
                <a:spcPct val="107000"/>
              </a:lnSpc>
            </a:pP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Trong truyện có những nhân vật nào?</a:t>
            </a:r>
          </a:p>
        </p:txBody>
      </p:sp>
      <p:pic>
        <p:nvPicPr>
          <p:cNvPr id="2" name="Picture 1"/>
          <p:cNvPicPr>
            <a:picLocks noChangeAspect="1"/>
          </p:cNvPicPr>
          <p:nvPr/>
        </p:nvPicPr>
        <p:blipFill>
          <a:blip r:embed="rId3"/>
          <a:stretch>
            <a:fillRect/>
          </a:stretch>
        </p:blipFill>
        <p:spPr>
          <a:xfrm>
            <a:off x="2625543" y="2268416"/>
            <a:ext cx="6983608" cy="3578708"/>
          </a:xfrm>
          <a:prstGeom prst="rect">
            <a:avLst/>
          </a:prstGeom>
        </p:spPr>
      </p:pic>
      <p:pic>
        <p:nvPicPr>
          <p:cNvPr id="5"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4142" y="4900151"/>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17872" y="1651033"/>
            <a:ext cx="4421529" cy="461665"/>
          </a:xfrm>
          <a:prstGeom prst="rect">
            <a:avLst/>
          </a:prstGeom>
          <a:noFill/>
        </p:spPr>
        <p:txBody>
          <a:bodyPr wrap="square" rtlCol="0">
            <a:spAutoFit/>
          </a:bodyPr>
          <a:lstStyle/>
          <a:p>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Gấu </a:t>
            </a:r>
            <a:r>
              <a:rPr lang="pt-B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xin phép mẹ đi đâu?</a:t>
            </a:r>
            <a:endParaRPr lang="en-US" sz="2400" dirty="0"/>
          </a:p>
        </p:txBody>
      </p:sp>
    </p:spTree>
    <p:extLst>
      <p:ext uri="{BB962C8B-B14F-4D97-AF65-F5344CB8AC3E}">
        <p14:creationId xmlns:p14="http://schemas.microsoft.com/office/powerpoint/2010/main" val="772554971"/>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17873" y="1038438"/>
            <a:ext cx="9628547" cy="882678"/>
          </a:xfrm>
          <a:prstGeom prst="rect">
            <a:avLst/>
          </a:prstGeom>
        </p:spPr>
        <p:txBody>
          <a:bodyPr wrap="square">
            <a:spAutoFit/>
          </a:bodyPr>
          <a:lstStyle/>
          <a:p>
            <a:pPr lvl="0">
              <a:lnSpc>
                <a:spcPct val="107000"/>
              </a:lnSpc>
            </a:pPr>
            <a:r>
              <a:rPr lang="pt-BR" sz="2400" b="1" dirty="0" smtClean="0">
                <a:solidFill>
                  <a:srgbClr val="0070C0"/>
                </a:solidFill>
              </a:rPr>
              <a:t>- Vì sao Gấu con lại va phải bạn sóc?Các con có biết “tung tăng chạy nhảy” là như thế nào không? (Cô giải nghiã)</a:t>
            </a:r>
          </a:p>
        </p:txBody>
      </p:sp>
      <p:pic>
        <p:nvPicPr>
          <p:cNvPr id="2" name="Picture 1"/>
          <p:cNvPicPr>
            <a:picLocks noChangeAspect="1"/>
          </p:cNvPicPr>
          <p:nvPr/>
        </p:nvPicPr>
        <p:blipFill>
          <a:blip r:embed="rId3"/>
          <a:stretch>
            <a:fillRect/>
          </a:stretch>
        </p:blipFill>
        <p:spPr>
          <a:xfrm>
            <a:off x="2587869" y="2693957"/>
            <a:ext cx="7016261" cy="3388982"/>
          </a:xfrm>
          <a:prstGeom prst="rect">
            <a:avLst/>
          </a:prstGeom>
        </p:spPr>
      </p:pic>
      <p:sp>
        <p:nvSpPr>
          <p:cNvPr id="3" name="TextBox 2"/>
          <p:cNvSpPr txBox="1"/>
          <p:nvPr/>
        </p:nvSpPr>
        <p:spPr>
          <a:xfrm>
            <a:off x="1517873" y="1845871"/>
            <a:ext cx="8671258" cy="461665"/>
          </a:xfrm>
          <a:prstGeom prst="rect">
            <a:avLst/>
          </a:prstGeom>
          <a:noFill/>
        </p:spPr>
        <p:txBody>
          <a:bodyPr wrap="square" rtlCol="0">
            <a:spAutoFit/>
          </a:bodyPr>
          <a:lstStyle/>
          <a:p>
            <a:pPr lvl="0"/>
            <a:r>
              <a:rPr lang="pt-BR" sz="2400" b="1" dirty="0" smtClean="0">
                <a:solidFill>
                  <a:srgbClr val="0070C0"/>
                </a:solidFill>
              </a:rPr>
              <a:t>- Bạn </a:t>
            </a:r>
            <a:r>
              <a:rPr lang="pt-BR" sz="2400" b="1" dirty="0">
                <a:solidFill>
                  <a:srgbClr val="0070C0"/>
                </a:solidFill>
              </a:rPr>
              <a:t>Gấu con đã nói gì khi va phải bạn Sóc</a:t>
            </a:r>
            <a:r>
              <a:rPr lang="pt-BR" sz="2400" b="1" dirty="0" smtClean="0">
                <a:solidFill>
                  <a:srgbClr val="0070C0"/>
                </a:solidFill>
              </a:rPr>
              <a:t>?</a:t>
            </a:r>
          </a:p>
        </p:txBody>
      </p:sp>
      <p:sp>
        <p:nvSpPr>
          <p:cNvPr id="5" name="TextBox 4"/>
          <p:cNvSpPr txBox="1"/>
          <p:nvPr/>
        </p:nvSpPr>
        <p:spPr>
          <a:xfrm>
            <a:off x="1517873" y="2225064"/>
            <a:ext cx="8264324" cy="738664"/>
          </a:xfrm>
          <a:prstGeom prst="rect">
            <a:avLst/>
          </a:prstGeom>
          <a:noFill/>
        </p:spPr>
        <p:txBody>
          <a:bodyPr wrap="square" rtlCol="0">
            <a:spAutoFit/>
          </a:bodyPr>
          <a:lstStyle/>
          <a:p>
            <a:pPr lvl="0"/>
            <a:r>
              <a:rPr lang="pt-BR" sz="2400" b="1" dirty="0" smtClean="0">
                <a:solidFill>
                  <a:srgbClr val="0070C0"/>
                </a:solidFill>
              </a:rPr>
              <a:t>- Sóc </a:t>
            </a:r>
            <a:r>
              <a:rPr lang="pt-BR" sz="2400" b="1" dirty="0">
                <a:solidFill>
                  <a:srgbClr val="0070C0"/>
                </a:solidFill>
              </a:rPr>
              <a:t>đã nói cới Gấu như thế nào?</a:t>
            </a:r>
          </a:p>
          <a:p>
            <a:endParaRPr lang="en-US" dirty="0"/>
          </a:p>
        </p:txBody>
      </p:sp>
      <p:pic>
        <p:nvPicPr>
          <p:cNvPr id="7"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0031" y="5085347"/>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03965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1091" y="1203146"/>
            <a:ext cx="5451236" cy="470000"/>
          </a:xfrm>
          <a:prstGeom prst="rect">
            <a:avLst/>
          </a:prstGeom>
        </p:spPr>
        <p:txBody>
          <a:bodyPr wrap="none">
            <a:spAutoFit/>
          </a:bodyPr>
          <a:lstStyle/>
          <a:p>
            <a:pPr>
              <a:lnSpc>
                <a:spcPct val="107000"/>
              </a:lnSpc>
            </a:pPr>
            <a:r>
              <a:rPr lang="pt-BR" sz="2400" b="1" dirty="0" smtClean="0">
                <a:solidFill>
                  <a:srgbClr val="0070C0"/>
                </a:solidFill>
              </a:rPr>
              <a:t>- Sau đó chuyện gì đã xảy ra với Gấu con?</a:t>
            </a:r>
            <a:endParaRPr kumimoji="0" lang="en-US" sz="2400" b="1" i="0" u="none" strike="noStrike" kern="1200" cap="none" spc="0" normalizeH="0" baseline="0" noProof="0" dirty="0" smtClean="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09892" y="1954804"/>
            <a:ext cx="7628590" cy="3552092"/>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755" y="513164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19986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9749" y="1014254"/>
            <a:ext cx="3037050"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Ai đã cứu Gấu con? </a:t>
            </a:r>
          </a:p>
        </p:txBody>
      </p:sp>
      <p:sp>
        <p:nvSpPr>
          <p:cNvPr id="12" name="Rectangle 11"/>
          <p:cNvSpPr/>
          <p:nvPr/>
        </p:nvSpPr>
        <p:spPr>
          <a:xfrm>
            <a:off x="1689749" y="1368278"/>
            <a:ext cx="8940151" cy="46807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pt-B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Sau khi được bác Voi cứu Gấu con đã nói gì </a:t>
            </a:r>
            <a:r>
              <a:rPr kumimoji="0" lang="pt-B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 bác </a:t>
            </a:r>
            <a:r>
              <a:rPr kumimoji="0" lang="pt-B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Voi?</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88224" y="2004647"/>
            <a:ext cx="7069016" cy="3800560"/>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755" y="513164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15698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625923" y="1088894"/>
            <a:ext cx="8940151" cy="882678"/>
          </a:xfrm>
          <a:prstGeom prst="rect">
            <a:avLst/>
          </a:prstGeom>
        </p:spPr>
        <p:txBody>
          <a:bodyPr wrap="square">
            <a:spAutoFit/>
          </a:bodyPr>
          <a:lstStyle/>
          <a:p>
            <a:pPr>
              <a:lnSpc>
                <a:spcPct val="107000"/>
              </a:lnSpc>
            </a:pPr>
            <a:r>
              <a:rPr lang="pt-B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 khi </a:t>
            </a: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mọi việc xảy ra Gấu con về nhà kể với ai? Và đã được mẹ giảng và Gấu con đã hiểu ra điều gì ?</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760785" y="2145323"/>
            <a:ext cx="6875583" cy="3640255"/>
          </a:xfrm>
          <a:prstGeom prst="rect">
            <a:avLst/>
          </a:prstGeom>
        </p:spPr>
      </p:pic>
      <p:pic>
        <p:nvPicPr>
          <p:cNvPr id="14"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7857" y="5124874"/>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06882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702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89185" y="2295202"/>
            <a:ext cx="9964615" cy="2759794"/>
          </a:xfrm>
          <a:prstGeom prst="rect">
            <a:avLst/>
          </a:prstGeom>
        </p:spPr>
        <p:txBody>
          <a:bodyPr wrap="square">
            <a:spAutoFit/>
          </a:bodyPr>
          <a:lstStyle/>
          <a:p>
            <a:pPr>
              <a:lnSpc>
                <a:spcPct val="107000"/>
              </a:lnSpc>
            </a:pPr>
            <a:r>
              <a:rPr lang="pt-BR"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Giáo dục trẻ: </a:t>
            </a:r>
            <a:r>
              <a:rPr lang="pt-BR" sz="5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Phải biết nói xin lỗi và cảm ơn, khi được sự giúp đỡ của người khác.</a:t>
            </a:r>
            <a:endPar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466" y="87696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5168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solidFill>
            <a:srgbClr val="EFE6D5"/>
          </a:solidFill>
        </p:spPr>
      </p:pic>
      <p:sp>
        <p:nvSpPr>
          <p:cNvPr id="4" name="TextBox 3"/>
          <p:cNvSpPr txBox="1"/>
          <p:nvPr/>
        </p:nvSpPr>
        <p:spPr>
          <a:xfrm>
            <a:off x="2140084" y="1546697"/>
            <a:ext cx="8035047"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TRẺ ĐÓNG KỊCH</a:t>
            </a:r>
            <a:endParaRPr kumimoji="0" lang="en-US" sz="4800" b="1" i="0" u="none" strike="noStrike" kern="1200" cap="none" spc="0" normalizeH="0" baseline="0" noProof="0" dirty="0" smtClean="0">
              <a:ln>
                <a:noFill/>
              </a:ln>
              <a:solidFill>
                <a:srgbClr val="FF0000"/>
              </a:solidFill>
              <a:effectLst/>
              <a:uLnTx/>
              <a:uFillTx/>
              <a:latin typeface="Calibri" panose="020F0502020204030204"/>
            </a:endParaRPr>
          </a:p>
          <a:p>
            <a:pPr lvl="0" algn="ctr">
              <a:defRPr/>
            </a:pP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lang="en-US" sz="4800" b="1" dirty="0" err="1">
                <a:solidFill>
                  <a:srgbClr val="FF0000"/>
                </a:solidFill>
                <a:latin typeface="Times New Roman"/>
                <a:ea typeface="Calibri"/>
                <a:cs typeface="Times New Roman"/>
              </a:rPr>
              <a:t>Bài</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học</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đầu</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tiên</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của</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gấu</a:t>
            </a:r>
            <a:r>
              <a:rPr lang="en-US" sz="4800" b="1" dirty="0">
                <a:solidFill>
                  <a:srgbClr val="FF0000"/>
                </a:solidFill>
                <a:latin typeface="Times New Roman"/>
                <a:ea typeface="Calibri"/>
                <a:cs typeface="Times New Roman"/>
              </a:rPr>
              <a:t> con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95482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FE6D5"/>
          </a:solidFill>
          <a:ln>
            <a:solidFill>
              <a:srgbClr val="EFE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Thank You - WAStickersApps - Ứng dụng trên Googl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
            <a:ext cx="10693400" cy="622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1814"/>
      </p:ext>
    </p:extLst>
  </p:cSld>
  <p:clrMapOvr>
    <a:masterClrMapping/>
  </p:clrMapOvr>
  <mc:AlternateContent xmlns:mc="http://schemas.openxmlformats.org/markup-compatibility/2006" xmlns:p14="http://schemas.microsoft.com/office/powerpoint/2010/main">
    <mc:Choice Requires="p14">
      <p:transition spd="slow" p14:dur="800" advTm="6000">
        <p:circle/>
      </p:transition>
    </mc:Choice>
    <mc:Fallback xmlns="">
      <p:transition spd="slow"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2492990"/>
          </a:xfrm>
          <a:prstGeom prst="rect">
            <a:avLst/>
          </a:prstGeom>
          <a:noFill/>
        </p:spPr>
        <p:txBody>
          <a:bodyPr wrap="square" rtlCol="0">
            <a:spAutoFit/>
          </a:bodyPr>
          <a:lstStyle/>
          <a:p>
            <a:pPr algn="ctr"/>
            <a:r>
              <a:rPr lang="en-US" sz="6000" b="1" dirty="0" smtClean="0">
                <a:solidFill>
                  <a:srgbClr val="002060"/>
                </a:solidFill>
              </a:rPr>
              <a:t>HOẠT ĐỘNG 1:</a:t>
            </a:r>
          </a:p>
          <a:p>
            <a:pPr algn="ctr"/>
            <a:r>
              <a:rPr lang="en-US" sz="4800" b="1" dirty="0" smtClean="0">
                <a:solidFill>
                  <a:srgbClr val="FF0000"/>
                </a:solidFill>
              </a:rPr>
              <a:t>GÂY HỨNG THÚ</a:t>
            </a:r>
          </a:p>
          <a:p>
            <a:pPr algn="ctr"/>
            <a:r>
              <a:rPr lang="en-US" sz="4800" b="1" dirty="0" err="1" smtClean="0">
                <a:solidFill>
                  <a:srgbClr val="FF0000"/>
                </a:solidFill>
              </a:rPr>
              <a:t>Hát</a:t>
            </a:r>
            <a:r>
              <a:rPr lang="en-US" sz="4800" b="1" dirty="0" smtClean="0">
                <a:solidFill>
                  <a:srgbClr val="FF0000"/>
                </a:solidFill>
              </a:rPr>
              <a:t>: “</a:t>
            </a:r>
            <a:r>
              <a:rPr lang="en-US" sz="4800" b="1" dirty="0" err="1" smtClean="0">
                <a:solidFill>
                  <a:srgbClr val="FF0000"/>
                </a:solidFill>
              </a:rPr>
              <a:t>Đếm</a:t>
            </a:r>
            <a:r>
              <a:rPr lang="en-US" sz="4800" b="1" dirty="0" smtClean="0">
                <a:solidFill>
                  <a:srgbClr val="FF0000"/>
                </a:solidFill>
              </a:rPr>
              <a:t> </a:t>
            </a:r>
            <a:r>
              <a:rPr lang="en-US" sz="4800" b="1" dirty="0" err="1" smtClean="0">
                <a:solidFill>
                  <a:srgbClr val="FF0000"/>
                </a:solidFill>
              </a:rPr>
              <a:t>sao</a:t>
            </a:r>
            <a:r>
              <a:rPr lang="en-US" sz="4800" b="1" dirty="0" smtClean="0">
                <a:solidFill>
                  <a:srgbClr val="FF0000"/>
                </a:solidFill>
              </a:rPr>
              <a:t>”</a:t>
            </a:r>
            <a:endParaRPr lang="en-US" sz="4800" b="1" dirty="0">
              <a:solidFill>
                <a:srgbClr val="FF00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15003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PHƯƠNG PHÁP TỔ CHỨC</a:t>
            </a:r>
            <a:endParaRPr kumimoji="0" lang="en-US" sz="4800" b="1" i="0" u="none" strike="noStrike" kern="1200" cap="none" spc="0" normalizeH="0" baseline="0" noProof="0" dirty="0" smtClean="0">
              <a:ln>
                <a:noFill/>
              </a:ln>
              <a:solidFill>
                <a:srgbClr val="FF0000"/>
              </a:solidFill>
              <a:effectLst/>
              <a:uLnTx/>
              <a:uFillTx/>
              <a:latin typeface="Calibri" panose="020F0502020204030204"/>
            </a:endParaRPr>
          </a:p>
          <a:p>
            <a:pPr lvl="0" algn="ctr">
              <a:defRPr/>
            </a:pP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lang="en-US" sz="4800" b="1" dirty="0" smtClean="0">
                <a:solidFill>
                  <a:srgbClr val="FF0000"/>
                </a:solidFill>
              </a:rPr>
              <a:t>“</a:t>
            </a:r>
            <a:r>
              <a:rPr lang="en-US" sz="4800" b="1" dirty="0" err="1" smtClean="0">
                <a:solidFill>
                  <a:srgbClr val="FF0000"/>
                </a:solidFill>
              </a:rPr>
              <a:t>Bài</a:t>
            </a:r>
            <a:r>
              <a:rPr lang="en-US" sz="4800" b="1" dirty="0" smtClean="0">
                <a:solidFill>
                  <a:srgbClr val="FF0000"/>
                </a:solidFill>
              </a:rPr>
              <a:t> </a:t>
            </a:r>
            <a:r>
              <a:rPr lang="en-US" sz="4800" b="1" dirty="0" err="1">
                <a:solidFill>
                  <a:srgbClr val="FF0000"/>
                </a:solidFill>
              </a:rPr>
              <a:t>học</a:t>
            </a:r>
            <a:r>
              <a:rPr lang="en-US" sz="4800" b="1" dirty="0">
                <a:solidFill>
                  <a:srgbClr val="FF0000"/>
                </a:solidFill>
              </a:rPr>
              <a:t> </a:t>
            </a:r>
            <a:r>
              <a:rPr lang="en-US" sz="4800" b="1" dirty="0" err="1">
                <a:solidFill>
                  <a:srgbClr val="FF0000"/>
                </a:solidFill>
              </a:rPr>
              <a:t>đầu</a:t>
            </a:r>
            <a:r>
              <a:rPr lang="en-US" sz="4800" b="1" dirty="0">
                <a:solidFill>
                  <a:srgbClr val="FF0000"/>
                </a:solidFill>
              </a:rPr>
              <a:t> </a:t>
            </a:r>
            <a:r>
              <a:rPr lang="en-US" sz="4800" b="1" dirty="0" err="1">
                <a:solidFill>
                  <a:srgbClr val="FF0000"/>
                </a:solidFill>
              </a:rPr>
              <a:t>tiên</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gấu</a:t>
            </a:r>
            <a:r>
              <a:rPr lang="en-US" sz="4800" b="1" dirty="0">
                <a:solidFill>
                  <a:srgbClr val="FF0000"/>
                </a:solidFill>
              </a:rPr>
              <a:t> </a:t>
            </a:r>
            <a:r>
              <a:rPr lang="en-US" sz="4800" b="1" dirty="0" smtClean="0">
                <a:solidFill>
                  <a:srgbClr val="FF0000"/>
                </a:solidFill>
              </a:rPr>
              <a:t>con”</a:t>
            </a:r>
            <a:endPar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05103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61184"/>
            <a:ext cx="12192000" cy="896815"/>
          </a:xfrm>
          <a:prstGeom prst="rect">
            <a:avLst/>
          </a:prstGeom>
          <a:solidFill>
            <a:srgbClr val="00B050"/>
          </a:solidFill>
          <a:ln>
            <a:solidFill>
              <a:srgbClr val="0B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N</a:t>
            </a:r>
            <a:r>
              <a:rPr lang="vi-VN" dirty="0" smtClean="0"/>
              <a:t>gày </a:t>
            </a:r>
            <a:r>
              <a:rPr lang="vi-VN" dirty="0"/>
              <a:t>chủ nhật Gấu con xin phép mẹ ra đường chơi cùng các bạn. Gấu mẹ dặn:</a:t>
            </a:r>
          </a:p>
          <a:p>
            <a:pPr fontAlgn="base"/>
            <a:r>
              <a:rPr lang="vi-VN" dirty="0"/>
              <a:t>– Con chơi ngoan nhé. Nếu làm sai điều gì, con phải xin lỗi. Được ai giúp đỡ thì con phải cảm ơn.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61184"/>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25" y="71315"/>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20548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95547"/>
            <a:ext cx="12192000" cy="1462454"/>
          </a:xfrm>
          <a:prstGeom prst="rect">
            <a:avLst/>
          </a:prstGeom>
          <a:solidFill>
            <a:srgbClr val="00B050"/>
          </a:solidFill>
          <a:ln>
            <a:solidFill>
              <a:srgbClr val="B53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smtClean="0"/>
              <a:t>Gấu </a:t>
            </a:r>
            <a:r>
              <a:rPr lang="vi-VN" dirty="0"/>
              <a:t>con tung tăng chạy nhảy và mải lắng nghe chim Sơn Ca hót nên va phải bạn Sóc khiến giỏ nấm văng tung toé ra đất. Gấu con vội vàng khoanh tay và lễ phép nói:</a:t>
            </a:r>
          </a:p>
          <a:p>
            <a:pPr fontAlgn="base"/>
            <a:r>
              <a:rPr lang="vi-VN" dirty="0"/>
              <a:t>– Cảm ơn bạn Sóc!</a:t>
            </a:r>
          </a:p>
          <a:p>
            <a:pPr fontAlgn="base"/>
            <a:r>
              <a:rPr lang="vi-VN" dirty="0"/>
              <a:t>Nói xong Gấu con cúi xuống nhặt nấm bỏ vào giỏ giúp Sóc. Sóc ngạc nhiên nói:</a:t>
            </a:r>
          </a:p>
          <a:p>
            <a:pPr fontAlgn="base"/>
            <a:r>
              <a:rPr lang="vi-VN" dirty="0"/>
              <a:t>– Sao Gấu con lại cảm ơn, phải nói xin lỗi chứ!</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395547"/>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0986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0846"/>
            <a:ext cx="12192000" cy="967154"/>
          </a:xfrm>
          <a:prstGeom prst="rect">
            <a:avLst/>
          </a:prstGeom>
          <a:solidFill>
            <a:srgbClr val="00B050"/>
          </a:solidFill>
          <a:ln>
            <a:solidFill>
              <a:srgbClr val="881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a:t>Mải nhìn Khỉ mẹ ngồi chải lông cho Khỉ con nên Gấu con bị trượt chân, rơi xuống hố sâu. Gấu con sợ quá kêu thất thanh:</a:t>
            </a:r>
          </a:p>
          <a:p>
            <a:pPr fontAlgn="base"/>
            <a:r>
              <a:rPr lang="vi-VN" dirty="0"/>
              <a:t>– Cứu tôi với! Ai cứu tôi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107"/>
          <a:stretch/>
        </p:blipFill>
        <p:spPr>
          <a:xfrm>
            <a:off x="0" y="1"/>
            <a:ext cx="12192000" cy="5890846"/>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375038"/>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64469"/>
            <a:ext cx="12192000" cy="993530"/>
          </a:xfrm>
          <a:prstGeom prst="rect">
            <a:avLst/>
          </a:prstGeom>
          <a:solidFill>
            <a:srgbClr val="00B050"/>
          </a:solidFill>
          <a:ln>
            <a:solidFill>
              <a:srgbClr val="D9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smtClean="0"/>
              <a:t>Bác </a:t>
            </a:r>
            <a:r>
              <a:rPr lang="vi-VN" dirty="0"/>
              <a:t>Voi ở đâu đi tới liền đưa vòi xuống hố và nhấc bổng Gấu con lên mặt đất. Gấu con luôn miệng:</a:t>
            </a:r>
          </a:p>
          <a:p>
            <a:pPr fontAlgn="base"/>
            <a:r>
              <a:rPr lang="vi-VN" dirty="0"/>
              <a:t>– Cháu xin lỗi bác Voi, Cháu xin lỗi bác Voi!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64469"/>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16342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26015"/>
            <a:ext cx="12192000" cy="931985"/>
          </a:xfrm>
          <a:prstGeom prst="rect">
            <a:avLst/>
          </a:prstGeom>
          <a:solidFill>
            <a:srgbClr val="00B050"/>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smtClean="0"/>
              <a:t>Bác </a:t>
            </a:r>
            <a:r>
              <a:rPr lang="vi-VN" dirty="0"/>
              <a:t>Voi cũng rất ngạc nhiên liền nói:</a:t>
            </a:r>
          </a:p>
          <a:p>
            <a:pPr fontAlgn="base"/>
            <a:r>
              <a:rPr lang="vi-VN" dirty="0"/>
              <a:t>– Sao Gấu con lại xin lỗi, phải nói cảm ơn chứ!</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8"/>
          <a:stretch/>
        </p:blipFill>
        <p:spPr>
          <a:xfrm>
            <a:off x="0" y="0"/>
            <a:ext cx="12191999" cy="5926016"/>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71" y="918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96060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27077"/>
            <a:ext cx="12192000" cy="1230923"/>
          </a:xfrm>
          <a:prstGeom prst="rect">
            <a:avLst/>
          </a:prstGeom>
          <a:solidFill>
            <a:srgbClr val="00B050"/>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a:t>Về nhà, Gấu con kể lại chuyện cho mẹ nghe. Gấu mẹ ôn tồn giảng giải:</a:t>
            </a:r>
          </a:p>
          <a:p>
            <a:pPr fontAlgn="base"/>
            <a:r>
              <a:rPr lang="vi-VN" dirty="0"/>
              <a:t>– Con nói như vậy là sai rồi. Khi làm đổ nấm của bạn Sóc, con phải xin lỗi. Còn khi bác Voi cứu con ra khỏi hố sâu, con phải cảm ơn.</a:t>
            </a:r>
          </a:p>
          <a:p>
            <a:pPr fontAlgn="base"/>
            <a:r>
              <a:rPr lang="vi-VN" dirty="0"/>
              <a:t>– Con nhớ rồi ạ! – Gấu con vui vẻ nói.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27078"/>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71" y="918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33954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574</Words>
  <Application>Microsoft Office PowerPoint</Application>
  <PresentationFormat>Custom</PresentationFormat>
  <Paragraphs>44</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Techsi.vn</cp:lastModifiedBy>
  <cp:revision>34</cp:revision>
  <dcterms:created xsi:type="dcterms:W3CDTF">2022-10-22T12:38:52Z</dcterms:created>
  <dcterms:modified xsi:type="dcterms:W3CDTF">2024-09-11T01:34:31Z</dcterms:modified>
</cp:coreProperties>
</file>