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3" d="100"/>
          <a:sy n="63" d="100"/>
        </p:scale>
        <p:origin x="1454" y="4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6C1B-617B-FFAB-2E91-207392A9E1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8FF57-6EC0-1C05-D53B-C8FCEFE8A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BDF5AC-4186-F2A0-FC40-00A2BF61E2A0}"/>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5" name="Footer Placeholder 4">
            <a:extLst>
              <a:ext uri="{FF2B5EF4-FFF2-40B4-BE49-F238E27FC236}">
                <a16:creationId xmlns:a16="http://schemas.microsoft.com/office/drawing/2014/main" id="{66631537-EF0B-6E3D-7854-F232442AB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C865F-AC2E-6AB7-BFF4-1A1C51818192}"/>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3417845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5E4B-1C3E-BD06-EB98-A416FAB39A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63AD6B-9957-B69E-127B-6F196552E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63573-6132-7BFA-C655-58734903217D}"/>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5" name="Footer Placeholder 4">
            <a:extLst>
              <a:ext uri="{FF2B5EF4-FFF2-40B4-BE49-F238E27FC236}">
                <a16:creationId xmlns:a16="http://schemas.microsoft.com/office/drawing/2014/main" id="{8BAEB00B-CD33-9B15-7FB1-868C8EDE9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55D5A-EF03-0288-6A4A-CF39870BC260}"/>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2864609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630F62-F995-1D25-24C4-483551FF0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1F6BB-86E9-9957-03DE-784B8BB438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396A7-6CD5-CFEB-6C74-8A1E26477C57}"/>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5" name="Footer Placeholder 4">
            <a:extLst>
              <a:ext uri="{FF2B5EF4-FFF2-40B4-BE49-F238E27FC236}">
                <a16:creationId xmlns:a16="http://schemas.microsoft.com/office/drawing/2014/main" id="{E3C04200-D36D-452B-0880-39798B8F2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49AA1-B9F7-4CBB-E8E0-85669FEC7049}"/>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196929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6089-3294-9E29-C414-0F5C6B17D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54A2F-612B-57CF-3C93-BEDDA57153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78261-106A-9847-17C2-A72542B4A7E7}"/>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5" name="Footer Placeholder 4">
            <a:extLst>
              <a:ext uri="{FF2B5EF4-FFF2-40B4-BE49-F238E27FC236}">
                <a16:creationId xmlns:a16="http://schemas.microsoft.com/office/drawing/2014/main" id="{D33CBCE2-4ACA-F82E-4E2E-7A9E6296E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10DD8-138E-A8B2-07E3-471B8268698B}"/>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206006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4765-9825-8486-2BDC-7C07E15AC7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B5EA46-6809-7867-E0F0-726CC10416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7041E1-E012-C034-BC2D-ACE40A3AD9A3}"/>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5" name="Footer Placeholder 4">
            <a:extLst>
              <a:ext uri="{FF2B5EF4-FFF2-40B4-BE49-F238E27FC236}">
                <a16:creationId xmlns:a16="http://schemas.microsoft.com/office/drawing/2014/main" id="{2E3437BA-4D34-49EE-9023-8D03E7A5A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AAB68-2E7A-C4C1-5B7C-71C2FC78E0FE}"/>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32874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97CA-A515-02DA-5D6F-FFBC3C4B5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9B108-7D02-EB32-6849-481344D788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3168B-E72C-D878-CA6F-3F8D701473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F6C3EF-5A95-0854-CBDE-95FA0A1B195E}"/>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6" name="Footer Placeholder 5">
            <a:extLst>
              <a:ext uri="{FF2B5EF4-FFF2-40B4-BE49-F238E27FC236}">
                <a16:creationId xmlns:a16="http://schemas.microsoft.com/office/drawing/2014/main" id="{8562744C-4DC8-9533-1080-970D59371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17238-9592-A295-5A17-8B30D090535B}"/>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177526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B84E1-02DA-2449-A0A9-316CD0AB1B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EED6D-C18C-6F4C-CA31-BB2704145E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6FDD2E-CDBA-0B4B-9E5B-AC1D310EB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917246-AD9F-AD51-4E9C-295FDC9313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A360BF-265B-2F78-5E7B-6414B329B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102035-B039-184B-56F8-C623E30DE4A2}"/>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8" name="Footer Placeholder 7">
            <a:extLst>
              <a:ext uri="{FF2B5EF4-FFF2-40B4-BE49-F238E27FC236}">
                <a16:creationId xmlns:a16="http://schemas.microsoft.com/office/drawing/2014/main" id="{9377261E-7A65-8E15-7563-14CB4F0D0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ADA268-5C78-CB2D-7570-D84D759D85C2}"/>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161955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E866-AA6D-1E81-DED3-95A5DC186D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18969-5186-331B-BF4C-A9CA3D1805CF}"/>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4" name="Footer Placeholder 3">
            <a:extLst>
              <a:ext uri="{FF2B5EF4-FFF2-40B4-BE49-F238E27FC236}">
                <a16:creationId xmlns:a16="http://schemas.microsoft.com/office/drawing/2014/main" id="{CF288853-8BC7-15BB-D852-0DB050371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B1B897-B458-FBB5-BD51-AF1C9264743E}"/>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261775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C905FC-CF62-BEA8-4CB5-B5E442D4AC64}"/>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3" name="Footer Placeholder 2">
            <a:extLst>
              <a:ext uri="{FF2B5EF4-FFF2-40B4-BE49-F238E27FC236}">
                <a16:creationId xmlns:a16="http://schemas.microsoft.com/office/drawing/2014/main" id="{E395A84C-7E39-8607-5B9D-B27261FBE6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EF80B4-3710-528A-0426-950D9E566B60}"/>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247947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34402-E0D5-FBBD-1F2E-8CFDD2797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A860A-A248-5571-05A1-9B497AF9FF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E7A1F-C970-FD99-A7EA-0D6BD9491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D41E0B-93A5-DD08-C37E-000FC7A765CB}"/>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6" name="Footer Placeholder 5">
            <a:extLst>
              <a:ext uri="{FF2B5EF4-FFF2-40B4-BE49-F238E27FC236}">
                <a16:creationId xmlns:a16="http://schemas.microsoft.com/office/drawing/2014/main" id="{CAD2AFFC-858C-1D67-07FB-CCD070A4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06D34-4B74-E98E-89E5-9625582A6474}"/>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30191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22864-2001-63EE-BDBB-CFCFE4681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6FC844-3FF0-3DEB-D005-94B6852CDA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D063CA-52B2-ADAC-D7EE-9E19AB69B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E583C-5BB9-2AC1-3801-8FD7C57F0DF6}"/>
              </a:ext>
            </a:extLst>
          </p:cNvPr>
          <p:cNvSpPr>
            <a:spLocks noGrp="1"/>
          </p:cNvSpPr>
          <p:nvPr>
            <p:ph type="dt" sz="half" idx="10"/>
          </p:nvPr>
        </p:nvSpPr>
        <p:spPr/>
        <p:txBody>
          <a:bodyPr/>
          <a:lstStyle/>
          <a:p>
            <a:fld id="{DECDC433-A802-43D0-B764-48CCA028C26D}" type="datetimeFigureOut">
              <a:rPr lang="en-US" smtClean="0"/>
              <a:t>3/21/2024</a:t>
            </a:fld>
            <a:endParaRPr lang="en-US"/>
          </a:p>
        </p:txBody>
      </p:sp>
      <p:sp>
        <p:nvSpPr>
          <p:cNvPr id="6" name="Footer Placeholder 5">
            <a:extLst>
              <a:ext uri="{FF2B5EF4-FFF2-40B4-BE49-F238E27FC236}">
                <a16:creationId xmlns:a16="http://schemas.microsoft.com/office/drawing/2014/main" id="{635A423F-CA3E-82E8-C6A4-F72D302F1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A3B0E-65A0-6816-E0CD-4FC0CC4D137E}"/>
              </a:ext>
            </a:extLst>
          </p:cNvPr>
          <p:cNvSpPr>
            <a:spLocks noGrp="1"/>
          </p:cNvSpPr>
          <p:nvPr>
            <p:ph type="sldNum" sz="quarter" idx="12"/>
          </p:nvPr>
        </p:nvSpPr>
        <p:spPr/>
        <p:txBody>
          <a:bodyPr/>
          <a:lstStyle/>
          <a:p>
            <a:fld id="{E8D8D522-5A97-410A-ACC4-E4C376BA632C}" type="slidenum">
              <a:rPr lang="en-US" smtClean="0"/>
              <a:t>‹#›</a:t>
            </a:fld>
            <a:endParaRPr lang="en-US"/>
          </a:p>
        </p:txBody>
      </p:sp>
    </p:spTree>
    <p:extLst>
      <p:ext uri="{BB962C8B-B14F-4D97-AF65-F5344CB8AC3E}">
        <p14:creationId xmlns:p14="http://schemas.microsoft.com/office/powerpoint/2010/main" val="932977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74E51-4F01-60F7-2DE4-F81190F1E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51C32-1903-8F36-BE7C-4FC6493B6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105C3-1F91-2F5D-202F-78FD335BAA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CDC433-A802-43D0-B764-48CCA028C26D}" type="datetimeFigureOut">
              <a:rPr lang="en-US" smtClean="0"/>
              <a:t>3/21/2024</a:t>
            </a:fld>
            <a:endParaRPr lang="en-US"/>
          </a:p>
        </p:txBody>
      </p:sp>
      <p:sp>
        <p:nvSpPr>
          <p:cNvPr id="5" name="Footer Placeholder 4">
            <a:extLst>
              <a:ext uri="{FF2B5EF4-FFF2-40B4-BE49-F238E27FC236}">
                <a16:creationId xmlns:a16="http://schemas.microsoft.com/office/drawing/2014/main" id="{030426A9-4E36-1F49-3CAF-4B18765028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915882-B205-DF39-FFFB-2A3F0BCFF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D8D522-5A97-410A-ACC4-E4C376BA632C}" type="slidenum">
              <a:rPr lang="en-US" smtClean="0"/>
              <a:t>‹#›</a:t>
            </a:fld>
            <a:endParaRPr lang="en-US"/>
          </a:p>
        </p:txBody>
      </p:sp>
    </p:spTree>
    <p:extLst>
      <p:ext uri="{BB962C8B-B14F-4D97-AF65-F5344CB8AC3E}">
        <p14:creationId xmlns:p14="http://schemas.microsoft.com/office/powerpoint/2010/main" val="2385743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4.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pink border with flowers and birds&#10;&#10;Description automatically generated">
            <a:extLst>
              <a:ext uri="{FF2B5EF4-FFF2-40B4-BE49-F238E27FC236}">
                <a16:creationId xmlns:a16="http://schemas.microsoft.com/office/drawing/2014/main" id="{027995DF-C34B-BD3F-C2D2-3F968B7B3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A1A8566-85C0-1DE3-1B84-433AB492A713}"/>
              </a:ext>
            </a:extLst>
          </p:cNvPr>
          <p:cNvSpPr txBox="1"/>
          <p:nvPr/>
        </p:nvSpPr>
        <p:spPr>
          <a:xfrm>
            <a:off x="4071356" y="283422"/>
            <a:ext cx="4263752" cy="707886"/>
          </a:xfrm>
          <a:prstGeom prst="rect">
            <a:avLst/>
          </a:prstGeom>
          <a:noFill/>
        </p:spPr>
        <p:txBody>
          <a:bodyPr wrap="square" rtlCol="0">
            <a:spAutoFit/>
          </a:bodyPr>
          <a:lstStyle/>
          <a:p>
            <a:pPr algn="ctr"/>
            <a:r>
              <a:rPr lang="vi-VN" sz="2000" b="1" dirty="0">
                <a:latin typeface="+mj-lt"/>
              </a:rPr>
              <a:t>UBND QUẬN LONG BIÊN</a:t>
            </a:r>
          </a:p>
          <a:p>
            <a:pPr algn="ctr"/>
            <a:r>
              <a:rPr lang="vi-VN" sz="2000" b="1" dirty="0">
                <a:latin typeface="+mj-lt"/>
              </a:rPr>
              <a:t>TRƯỜNG MẦM NON LONG BIÊN</a:t>
            </a:r>
            <a:endParaRPr lang="en-US" sz="2000" b="1" dirty="0">
              <a:latin typeface="+mj-lt"/>
            </a:endParaRPr>
          </a:p>
        </p:txBody>
      </p:sp>
      <p:pic>
        <p:nvPicPr>
          <p:cNvPr id="6" name="Picture 2" descr="Trường Mầm non Long Biên | Hanoi">
            <a:extLst>
              <a:ext uri="{FF2B5EF4-FFF2-40B4-BE49-F238E27FC236}">
                <a16:creationId xmlns:a16="http://schemas.microsoft.com/office/drawing/2014/main" id="{B5CB6E25-78F5-CB84-9C4A-F6FA7C3B9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539" y="1365990"/>
            <a:ext cx="1225062" cy="12305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E5A815-449E-786E-3C40-127BE3621B3C}"/>
              </a:ext>
            </a:extLst>
          </p:cNvPr>
          <p:cNvSpPr txBox="1"/>
          <p:nvPr/>
        </p:nvSpPr>
        <p:spPr>
          <a:xfrm>
            <a:off x="2661138" y="2971203"/>
            <a:ext cx="6869723" cy="430887"/>
          </a:xfrm>
          <a:prstGeom prst="rect">
            <a:avLst/>
          </a:prstGeom>
          <a:noFill/>
        </p:spPr>
        <p:txBody>
          <a:bodyPr wrap="square" rtlCol="0">
            <a:spAutoFit/>
          </a:bodyPr>
          <a:lstStyle/>
          <a:p>
            <a:pPr algn="ctr"/>
            <a:r>
              <a:rPr lang="vi-VN" sz="2200" dirty="0">
                <a:solidFill>
                  <a:schemeClr val="accent1">
                    <a:lumMod val="50000"/>
                  </a:schemeClr>
                </a:solidFill>
                <a:latin typeface="+mj-lt"/>
              </a:rPr>
              <a:t>LĨNH VỰC PHÁT TRIỀN THẦM MỸ</a:t>
            </a:r>
            <a:endParaRPr lang="en-US" sz="2200" dirty="0">
              <a:solidFill>
                <a:schemeClr val="accent1">
                  <a:lumMod val="50000"/>
                </a:schemeClr>
              </a:solidFill>
              <a:latin typeface="+mj-lt"/>
            </a:endParaRPr>
          </a:p>
        </p:txBody>
      </p:sp>
      <p:sp>
        <p:nvSpPr>
          <p:cNvPr id="8" name="Rectangle 7">
            <a:extLst>
              <a:ext uri="{FF2B5EF4-FFF2-40B4-BE49-F238E27FC236}">
                <a16:creationId xmlns:a16="http://schemas.microsoft.com/office/drawing/2014/main" id="{DF8FB65C-A8E2-517A-E270-B21C382E65D7}"/>
              </a:ext>
            </a:extLst>
          </p:cNvPr>
          <p:cNvSpPr/>
          <p:nvPr/>
        </p:nvSpPr>
        <p:spPr>
          <a:xfrm>
            <a:off x="3470958" y="3413257"/>
            <a:ext cx="5250092" cy="630942"/>
          </a:xfrm>
          <a:prstGeom prst="rect">
            <a:avLst/>
          </a:prstGeom>
          <a:noFill/>
        </p:spPr>
        <p:txBody>
          <a:bodyPr wrap="none" lIns="91440" tIns="45720" rIns="91440" bIns="45720">
            <a:spAutoFit/>
          </a:bodyPr>
          <a:lstStyle/>
          <a:p>
            <a:pPr algn="ctr"/>
            <a:r>
              <a:rPr lang="vi-VN" sz="3500" b="1" cap="none" spc="0" dirty="0">
                <a:ln w="22225">
                  <a:solidFill>
                    <a:schemeClr val="accent2"/>
                  </a:solidFill>
                  <a:prstDash val="solid"/>
                </a:ln>
                <a:solidFill>
                  <a:schemeClr val="accent2">
                    <a:lumMod val="40000"/>
                    <a:lumOff val="60000"/>
                  </a:schemeClr>
                </a:solidFill>
                <a:effectLst/>
                <a:latin typeface="+mj-lt"/>
              </a:rPr>
              <a:t>HOẠT ĐỘNG ÂM NHẠC</a:t>
            </a:r>
            <a:endParaRPr lang="en-US" sz="3500" b="1" cap="none" spc="0" dirty="0">
              <a:ln w="22225">
                <a:solidFill>
                  <a:schemeClr val="accent2"/>
                </a:solidFill>
                <a:prstDash val="solid"/>
              </a:ln>
              <a:solidFill>
                <a:schemeClr val="accent2">
                  <a:lumMod val="40000"/>
                  <a:lumOff val="60000"/>
                </a:schemeClr>
              </a:solidFill>
              <a:effectLst/>
              <a:latin typeface="+mj-lt"/>
            </a:endParaRPr>
          </a:p>
        </p:txBody>
      </p:sp>
      <p:sp>
        <p:nvSpPr>
          <p:cNvPr id="9" name="TextBox 8">
            <a:extLst>
              <a:ext uri="{FF2B5EF4-FFF2-40B4-BE49-F238E27FC236}">
                <a16:creationId xmlns:a16="http://schemas.microsoft.com/office/drawing/2014/main" id="{A118B31D-5AD6-4801-BAC3-41D5D8965782}"/>
              </a:ext>
            </a:extLst>
          </p:cNvPr>
          <p:cNvSpPr txBox="1"/>
          <p:nvPr/>
        </p:nvSpPr>
        <p:spPr>
          <a:xfrm>
            <a:off x="2661137" y="4090933"/>
            <a:ext cx="6869723" cy="1384995"/>
          </a:xfrm>
          <a:prstGeom prst="rect">
            <a:avLst/>
          </a:prstGeom>
          <a:noFill/>
        </p:spPr>
        <p:txBody>
          <a:bodyPr wrap="square" rtlCol="0">
            <a:spAutoFit/>
          </a:bodyPr>
          <a:lstStyle/>
          <a:p>
            <a:pPr algn="ctr"/>
            <a:r>
              <a:rPr lang="vi-VN" sz="2800" dirty="0">
                <a:solidFill>
                  <a:schemeClr val="tx1">
                    <a:lumMod val="75000"/>
                    <a:lumOff val="25000"/>
                  </a:schemeClr>
                </a:solidFill>
                <a:latin typeface="+mj-lt"/>
              </a:rPr>
              <a:t>Dạy hát: Lái máy bay</a:t>
            </a:r>
          </a:p>
          <a:p>
            <a:pPr algn="ctr"/>
            <a:r>
              <a:rPr lang="vi-VN" sz="2800" dirty="0">
                <a:solidFill>
                  <a:schemeClr val="tx1">
                    <a:lumMod val="75000"/>
                    <a:lumOff val="25000"/>
                  </a:schemeClr>
                </a:solidFill>
                <a:latin typeface="+mj-lt"/>
              </a:rPr>
              <a:t>Nghe hát: Anh phi công ơi</a:t>
            </a:r>
          </a:p>
          <a:p>
            <a:pPr algn="ctr"/>
            <a:r>
              <a:rPr lang="vi-VN" sz="2800" dirty="0">
                <a:solidFill>
                  <a:schemeClr val="tx1">
                    <a:lumMod val="75000"/>
                    <a:lumOff val="25000"/>
                  </a:schemeClr>
                </a:solidFill>
                <a:latin typeface="+mj-lt"/>
              </a:rPr>
              <a:t>Trò chơi: Lật ô đoán tên bài hát</a:t>
            </a:r>
            <a:endParaRPr lang="en-US" sz="2400" dirty="0">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id="{64B8918A-7C2E-2D7E-3795-C726D8FE8F5F}"/>
              </a:ext>
            </a:extLst>
          </p:cNvPr>
          <p:cNvSpPr txBox="1"/>
          <p:nvPr/>
        </p:nvSpPr>
        <p:spPr>
          <a:xfrm>
            <a:off x="8100646" y="5596934"/>
            <a:ext cx="3200402" cy="430887"/>
          </a:xfrm>
          <a:prstGeom prst="rect">
            <a:avLst/>
          </a:prstGeom>
          <a:noFill/>
        </p:spPr>
        <p:txBody>
          <a:bodyPr wrap="square" rtlCol="0">
            <a:spAutoFit/>
          </a:bodyPr>
          <a:lstStyle/>
          <a:p>
            <a:pPr algn="ctr"/>
            <a:r>
              <a:rPr lang="vi-VN" sz="2200" i="1" dirty="0">
                <a:solidFill>
                  <a:schemeClr val="accent1">
                    <a:lumMod val="50000"/>
                  </a:schemeClr>
                </a:solidFill>
                <a:latin typeface="+mj-lt"/>
              </a:rPr>
              <a:t>Giáo viên: Tú Uyên</a:t>
            </a:r>
            <a:endParaRPr lang="en-US" sz="2200" i="1" dirty="0">
              <a:solidFill>
                <a:schemeClr val="accent1">
                  <a:lumMod val="50000"/>
                </a:schemeClr>
              </a:solidFill>
              <a:latin typeface="+mj-lt"/>
            </a:endParaRPr>
          </a:p>
        </p:txBody>
      </p:sp>
    </p:spTree>
    <p:extLst>
      <p:ext uri="{BB962C8B-B14F-4D97-AF65-F5344CB8AC3E}">
        <p14:creationId xmlns:p14="http://schemas.microsoft.com/office/powerpoint/2010/main" val="4387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border with paper planes and stars&#10;&#10;Description automatically generated">
            <a:extLst>
              <a:ext uri="{FF2B5EF4-FFF2-40B4-BE49-F238E27FC236}">
                <a16:creationId xmlns:a16="http://schemas.microsoft.com/office/drawing/2014/main" id="{029289C6-4AA2-CD76-ECC7-CD0CF077B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1" cy="6855891"/>
          </a:xfrm>
          <a:prstGeom prst="rect">
            <a:avLst/>
          </a:prstGeom>
        </p:spPr>
      </p:pic>
      <p:sp>
        <p:nvSpPr>
          <p:cNvPr id="5" name="TextBox 4">
            <a:extLst>
              <a:ext uri="{FF2B5EF4-FFF2-40B4-BE49-F238E27FC236}">
                <a16:creationId xmlns:a16="http://schemas.microsoft.com/office/drawing/2014/main" id="{FB589A58-F808-18CC-5DDA-5F025CDDFE1B}"/>
              </a:ext>
            </a:extLst>
          </p:cNvPr>
          <p:cNvSpPr txBox="1"/>
          <p:nvPr/>
        </p:nvSpPr>
        <p:spPr>
          <a:xfrm>
            <a:off x="4056992" y="2354318"/>
            <a:ext cx="3836277" cy="1446550"/>
          </a:xfrm>
          <a:prstGeom prst="rect">
            <a:avLst/>
          </a:prstGeom>
          <a:noFill/>
        </p:spPr>
        <p:txBody>
          <a:bodyPr wrap="square" rtlCol="0">
            <a:spAutoFit/>
          </a:bodyPr>
          <a:lstStyle/>
          <a:p>
            <a:pPr algn="ctr"/>
            <a:r>
              <a:rPr lang="vi-VN" sz="4400" b="1" dirty="0">
                <a:solidFill>
                  <a:schemeClr val="accent2">
                    <a:lumMod val="75000"/>
                  </a:schemeClr>
                </a:solidFill>
                <a:latin typeface="+mj-lt"/>
              </a:rPr>
              <a:t>Cô và trẻ cùng</a:t>
            </a:r>
          </a:p>
          <a:p>
            <a:pPr algn="ctr"/>
            <a:r>
              <a:rPr lang="vi-VN" sz="4400" b="1" dirty="0">
                <a:solidFill>
                  <a:schemeClr val="accent2">
                    <a:lumMod val="75000"/>
                  </a:schemeClr>
                </a:solidFill>
                <a:latin typeface="+mj-lt"/>
              </a:rPr>
              <a:t> hát </a:t>
            </a:r>
            <a:endParaRPr lang="en-US" sz="4400" b="1" dirty="0">
              <a:solidFill>
                <a:schemeClr val="accent2">
                  <a:lumMod val="75000"/>
                </a:schemeClr>
              </a:solidFill>
              <a:latin typeface="+mj-lt"/>
            </a:endParaRPr>
          </a:p>
        </p:txBody>
      </p:sp>
      <p:pic>
        <p:nvPicPr>
          <p:cNvPr id="7" name="Chiếc Khăn Tay ♫ Bài Hát Vui Nhộn Cho Trẻ Mầm Non">
            <a:hlinkClick r:id="" action="ppaction://media"/>
            <a:extLst>
              <a:ext uri="{FF2B5EF4-FFF2-40B4-BE49-F238E27FC236}">
                <a16:creationId xmlns:a16="http://schemas.microsoft.com/office/drawing/2014/main" id="{D77A8D25-6CE6-B9D2-5FAC-3B4C8146FBD3}"/>
              </a:ext>
            </a:extLst>
          </p:cNvPr>
          <p:cNvPicPr>
            <a:picLocks noChangeAspect="1"/>
          </p:cNvPicPr>
          <p:nvPr>
            <a:videoFile r:link="rId1"/>
            <p:extLst>
              <p:ext uri="{DAA4B4D4-6D71-4841-9C94-3DE7FCFB9230}">
                <p14:media xmlns:p14="http://schemas.microsoft.com/office/powerpoint/2010/main" r:embed="rId2">
                  <p14:trim end="70682.0333"/>
                </p14:media>
              </p:ext>
            </p:extLst>
          </p:nvPr>
        </p:nvPicPr>
        <p:blipFill>
          <a:blip r:embed="rId5"/>
          <a:stretch>
            <a:fillRect/>
          </a:stretch>
        </p:blipFill>
        <p:spPr>
          <a:xfrm flipV="1">
            <a:off x="917205" y="6002327"/>
            <a:ext cx="81278" cy="45719"/>
          </a:xfrm>
          <a:prstGeom prst="rect">
            <a:avLst/>
          </a:prstGeom>
        </p:spPr>
      </p:pic>
    </p:spTree>
    <p:extLst>
      <p:ext uri="{BB962C8B-B14F-4D97-AF65-F5344CB8AC3E}">
        <p14:creationId xmlns:p14="http://schemas.microsoft.com/office/powerpoint/2010/main" val="27392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8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100000">
                <p:cTn id="17" fill="hold" display="0">
                  <p:stCondLst>
                    <p:cond delay="indefinite"/>
                  </p:stCondLst>
                </p:cTn>
                <p:tgtEl>
                  <p:spTgt spid="7"/>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rame with pencils and flags&#10;&#10;Description automatically generated">
            <a:extLst>
              <a:ext uri="{FF2B5EF4-FFF2-40B4-BE49-F238E27FC236}">
                <a16:creationId xmlns:a16="http://schemas.microsoft.com/office/drawing/2014/main" id="{6EFFFC6B-6E2E-FA91-0F26-588726B80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878825-3584-6003-D395-FCF40AFA4FB8}"/>
              </a:ext>
            </a:extLst>
          </p:cNvPr>
          <p:cNvSpPr txBox="1"/>
          <p:nvPr/>
        </p:nvSpPr>
        <p:spPr>
          <a:xfrm>
            <a:off x="2927131" y="2386805"/>
            <a:ext cx="6337738" cy="1323439"/>
          </a:xfrm>
          <a:prstGeom prst="rect">
            <a:avLst/>
          </a:prstGeom>
          <a:noFill/>
        </p:spPr>
        <p:txBody>
          <a:bodyPr wrap="square" rtlCol="0">
            <a:spAutoFit/>
          </a:bodyPr>
          <a:lstStyle/>
          <a:p>
            <a:pPr algn="ctr"/>
            <a:r>
              <a:rPr lang="vi-VN" sz="4000" b="1" dirty="0">
                <a:solidFill>
                  <a:schemeClr val="accent4">
                    <a:lumMod val="75000"/>
                  </a:schemeClr>
                </a:solidFill>
                <a:latin typeface="+mj-lt"/>
              </a:rPr>
              <a:t>NGHE HÁT: </a:t>
            </a:r>
          </a:p>
          <a:p>
            <a:pPr algn="ctr"/>
            <a:r>
              <a:rPr lang="vi-VN" sz="4000" b="1" dirty="0">
                <a:solidFill>
                  <a:schemeClr val="accent4">
                    <a:lumMod val="75000"/>
                  </a:schemeClr>
                </a:solidFill>
                <a:latin typeface="+mj-lt"/>
              </a:rPr>
              <a:t>ANH PHI CÔNG ƠI</a:t>
            </a:r>
            <a:endParaRPr lang="en-US" sz="4000" b="1" dirty="0">
              <a:solidFill>
                <a:schemeClr val="accent4">
                  <a:lumMod val="75000"/>
                </a:schemeClr>
              </a:solidFill>
              <a:latin typeface="+mj-lt"/>
            </a:endParaRPr>
          </a:p>
        </p:txBody>
      </p:sp>
      <p:pic>
        <p:nvPicPr>
          <p:cNvPr id="7" name="Anh-Phi-Công-Ơi-Bé-Minh-Vy-Nhạc-Thiếu-Nhi-Sôi-Động-Có-Lời-Hay-Nhất-Cho-Bé">
            <a:hlinkClick r:id="" action="ppaction://media"/>
            <a:extLst>
              <a:ext uri="{FF2B5EF4-FFF2-40B4-BE49-F238E27FC236}">
                <a16:creationId xmlns:a16="http://schemas.microsoft.com/office/drawing/2014/main" id="{69994D0A-479A-211D-62A0-7CF83032A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318" y="3710244"/>
            <a:ext cx="487363" cy="487363"/>
          </a:xfrm>
          <a:prstGeom prst="rect">
            <a:avLst/>
          </a:prstGeom>
        </p:spPr>
      </p:pic>
    </p:spTree>
    <p:extLst>
      <p:ext uri="{BB962C8B-B14F-4D97-AF65-F5344CB8AC3E}">
        <p14:creationId xmlns:p14="http://schemas.microsoft.com/office/powerpoint/2010/main" val="357012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6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rame of donuts&#10;&#10;Description automatically generated">
            <a:extLst>
              <a:ext uri="{FF2B5EF4-FFF2-40B4-BE49-F238E27FC236}">
                <a16:creationId xmlns:a16="http://schemas.microsoft.com/office/drawing/2014/main" id="{1B6E9221-A817-270E-0A8B-70D9EA822043}"/>
              </a:ext>
            </a:extLst>
          </p:cNvPr>
          <p:cNvPicPr>
            <a:picLocks noChangeAspect="1"/>
          </p:cNvPicPr>
          <p:nvPr/>
        </p:nvPicPr>
        <p:blipFill rotWithShape="1">
          <a:blip r:embed="rId2">
            <a:extLst>
              <a:ext uri="{28A0092B-C50C-407E-A947-70E740481C1C}">
                <a14:useLocalDpi xmlns:a14="http://schemas.microsoft.com/office/drawing/2010/main" val="0"/>
              </a:ext>
            </a:extLst>
          </a:blip>
          <a:srcRect t="8660" b="9355"/>
          <a:stretch/>
        </p:blipFill>
        <p:spPr>
          <a:xfrm>
            <a:off x="307775" y="261437"/>
            <a:ext cx="11576450" cy="6335126"/>
          </a:xfrm>
          <a:prstGeom prst="rect">
            <a:avLst/>
          </a:prstGeom>
        </p:spPr>
      </p:pic>
      <p:sp>
        <p:nvSpPr>
          <p:cNvPr id="6" name="TextBox 5">
            <a:extLst>
              <a:ext uri="{FF2B5EF4-FFF2-40B4-BE49-F238E27FC236}">
                <a16:creationId xmlns:a16="http://schemas.microsoft.com/office/drawing/2014/main" id="{1175DAFC-D34C-546B-6E05-D30020369159}"/>
              </a:ext>
            </a:extLst>
          </p:cNvPr>
          <p:cNvSpPr txBox="1"/>
          <p:nvPr/>
        </p:nvSpPr>
        <p:spPr>
          <a:xfrm>
            <a:off x="2927131" y="2583575"/>
            <a:ext cx="6337738" cy="1323439"/>
          </a:xfrm>
          <a:prstGeom prst="rect">
            <a:avLst/>
          </a:prstGeom>
          <a:noFill/>
        </p:spPr>
        <p:txBody>
          <a:bodyPr wrap="square" rtlCol="0">
            <a:spAutoFit/>
          </a:bodyPr>
          <a:lstStyle/>
          <a:p>
            <a:pPr algn="ctr"/>
            <a:r>
              <a:rPr lang="vi-VN" sz="4000" b="1" dirty="0">
                <a:solidFill>
                  <a:schemeClr val="accent4">
                    <a:lumMod val="75000"/>
                  </a:schemeClr>
                </a:solidFill>
                <a:latin typeface="+mj-lt"/>
              </a:rPr>
              <a:t>TRÒ CHƠI: </a:t>
            </a:r>
          </a:p>
          <a:p>
            <a:pPr algn="ctr"/>
            <a:r>
              <a:rPr lang="vi-VN" sz="4000" b="1" dirty="0">
                <a:solidFill>
                  <a:schemeClr val="accent4">
                    <a:lumMod val="75000"/>
                  </a:schemeClr>
                </a:solidFill>
                <a:latin typeface="+mj-lt"/>
              </a:rPr>
              <a:t>Lật ô đoán tên bài hát</a:t>
            </a:r>
            <a:endParaRPr lang="en-US" sz="4000" b="1" dirty="0">
              <a:solidFill>
                <a:schemeClr val="accent4">
                  <a:lumMod val="75000"/>
                </a:schemeClr>
              </a:solidFill>
              <a:latin typeface="+mj-lt"/>
            </a:endParaRPr>
          </a:p>
        </p:txBody>
      </p:sp>
    </p:spTree>
    <p:extLst>
      <p:ext uri="{BB962C8B-B14F-4D97-AF65-F5344CB8AC3E}">
        <p14:creationId xmlns:p14="http://schemas.microsoft.com/office/powerpoint/2010/main" val="40937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ine of cartoon food&#10;&#10;Description automatically generated">
            <a:extLst>
              <a:ext uri="{FF2B5EF4-FFF2-40B4-BE49-F238E27FC236}">
                <a16:creationId xmlns:a16="http://schemas.microsoft.com/office/drawing/2014/main" id="{5CD8716C-EE3D-C988-DB1D-C6213C7CC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394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ectangular frame with a yellow border&#10;&#10;Description automatically generated with medium confidence">
            <a:extLst>
              <a:ext uri="{FF2B5EF4-FFF2-40B4-BE49-F238E27FC236}">
                <a16:creationId xmlns:a16="http://schemas.microsoft.com/office/drawing/2014/main" id="{DDAD913C-3072-6163-638B-DD307FE3AE98}"/>
              </a:ext>
            </a:extLst>
          </p:cNvPr>
          <p:cNvPicPr>
            <a:picLocks noChangeAspect="1"/>
          </p:cNvPicPr>
          <p:nvPr/>
        </p:nvPicPr>
        <p:blipFill rotWithShape="1">
          <a:blip r:embed="rId2">
            <a:extLst>
              <a:ext uri="{28A0092B-C50C-407E-A947-70E740481C1C}">
                <a14:useLocalDpi xmlns:a14="http://schemas.microsoft.com/office/drawing/2010/main" val="0"/>
              </a:ext>
            </a:extLst>
          </a:blip>
          <a:srcRect t="2473" b="3795"/>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F6E4ED32-4F84-7A8F-353A-060CA262826F}"/>
              </a:ext>
            </a:extLst>
          </p:cNvPr>
          <p:cNvPicPr>
            <a:picLocks noChangeAspect="1"/>
          </p:cNvPicPr>
          <p:nvPr/>
        </p:nvPicPr>
        <p:blipFill>
          <a:blip r:embed="rId3"/>
          <a:stretch>
            <a:fillRect/>
          </a:stretch>
        </p:blipFill>
        <p:spPr>
          <a:xfrm>
            <a:off x="1144928" y="664559"/>
            <a:ext cx="9902143" cy="5713453"/>
          </a:xfrm>
          <a:prstGeom prst="rect">
            <a:avLst/>
          </a:prstGeom>
        </p:spPr>
      </p:pic>
      <p:sp>
        <p:nvSpPr>
          <p:cNvPr id="7" name="TextBox 6">
            <a:extLst>
              <a:ext uri="{FF2B5EF4-FFF2-40B4-BE49-F238E27FC236}">
                <a16:creationId xmlns:a16="http://schemas.microsoft.com/office/drawing/2014/main" id="{80D0D83A-F09A-8129-ED96-D69A4E8E8462}"/>
              </a:ext>
            </a:extLst>
          </p:cNvPr>
          <p:cNvSpPr txBox="1"/>
          <p:nvPr/>
        </p:nvSpPr>
        <p:spPr>
          <a:xfrm>
            <a:off x="4788059" y="775503"/>
            <a:ext cx="2615879" cy="584775"/>
          </a:xfrm>
          <a:prstGeom prst="rect">
            <a:avLst/>
          </a:prstGeom>
          <a:solidFill>
            <a:schemeClr val="accent2">
              <a:lumMod val="40000"/>
              <a:lumOff val="60000"/>
            </a:schemeClr>
          </a:solidFill>
        </p:spPr>
        <p:txBody>
          <a:bodyPr wrap="square" rtlCol="0">
            <a:spAutoFit/>
          </a:bodyPr>
          <a:lstStyle/>
          <a:p>
            <a:pPr algn="ctr"/>
            <a:r>
              <a:rPr lang="vi-VN" sz="3200" b="1" dirty="0">
                <a:latin typeface="+mj-lt"/>
              </a:rPr>
              <a:t>Đây là cái gì?</a:t>
            </a:r>
            <a:endParaRPr lang="en-US" sz="3200" b="1" dirty="0">
              <a:latin typeface="+mj-lt"/>
            </a:endParaRPr>
          </a:p>
        </p:txBody>
      </p:sp>
      <p:sp>
        <p:nvSpPr>
          <p:cNvPr id="8" name="TextBox 7">
            <a:extLst>
              <a:ext uri="{FF2B5EF4-FFF2-40B4-BE49-F238E27FC236}">
                <a16:creationId xmlns:a16="http://schemas.microsoft.com/office/drawing/2014/main" id="{8B46CD7A-2005-6D5A-8C3B-E33057D0FCA7}"/>
              </a:ext>
            </a:extLst>
          </p:cNvPr>
          <p:cNvSpPr txBox="1"/>
          <p:nvPr/>
        </p:nvSpPr>
        <p:spPr>
          <a:xfrm>
            <a:off x="4741761" y="5706320"/>
            <a:ext cx="2708476" cy="523220"/>
          </a:xfrm>
          <a:prstGeom prst="rect">
            <a:avLst/>
          </a:prstGeom>
          <a:solidFill>
            <a:schemeClr val="tx2">
              <a:lumMod val="50000"/>
              <a:lumOff val="50000"/>
            </a:schemeClr>
          </a:solidFill>
        </p:spPr>
        <p:txBody>
          <a:bodyPr wrap="square" rtlCol="0">
            <a:spAutoFit/>
          </a:bodyPr>
          <a:lstStyle/>
          <a:p>
            <a:pPr algn="ctr"/>
            <a:r>
              <a:rPr lang="vi-VN" sz="2800" b="1" dirty="0">
                <a:latin typeface="+mj-lt"/>
              </a:rPr>
              <a:t>MÁY BAY</a:t>
            </a:r>
            <a:endParaRPr lang="en-US" sz="2800" b="1" dirty="0">
              <a:latin typeface="+mj-lt"/>
            </a:endParaRPr>
          </a:p>
        </p:txBody>
      </p:sp>
    </p:spTree>
    <p:extLst>
      <p:ext uri="{BB962C8B-B14F-4D97-AF65-F5344CB8AC3E}">
        <p14:creationId xmlns:p14="http://schemas.microsoft.com/office/powerpoint/2010/main" val="17925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hite rectangular object with a speech bubble&#10;&#10;Description automatically generated">
            <a:extLst>
              <a:ext uri="{FF2B5EF4-FFF2-40B4-BE49-F238E27FC236}">
                <a16:creationId xmlns:a16="http://schemas.microsoft.com/office/drawing/2014/main" id="{6020B818-4904-D849-3FAB-F08BEF73668E}"/>
              </a:ext>
            </a:extLst>
          </p:cNvPr>
          <p:cNvPicPr>
            <a:picLocks noChangeAspect="1"/>
          </p:cNvPicPr>
          <p:nvPr/>
        </p:nvPicPr>
        <p:blipFill rotWithShape="1">
          <a:blip r:embed="rId2">
            <a:extLst>
              <a:ext uri="{28A0092B-C50C-407E-A947-70E740481C1C}">
                <a14:useLocalDpi xmlns:a14="http://schemas.microsoft.com/office/drawing/2010/main" val="0"/>
              </a:ext>
            </a:extLst>
          </a:blip>
          <a:srcRect t="2941" b="3327"/>
          <a:stretch/>
        </p:blipFill>
        <p:spPr>
          <a:xfrm>
            <a:off x="-1504" y="27452"/>
            <a:ext cx="12191980" cy="6856718"/>
          </a:xfrm>
          <a:prstGeom prst="rect">
            <a:avLst/>
          </a:prstGeom>
        </p:spPr>
      </p:pic>
      <p:sp>
        <p:nvSpPr>
          <p:cNvPr id="6" name="TextBox 5">
            <a:extLst>
              <a:ext uri="{FF2B5EF4-FFF2-40B4-BE49-F238E27FC236}">
                <a16:creationId xmlns:a16="http://schemas.microsoft.com/office/drawing/2014/main" id="{2FB295C1-0AD2-E39E-1EA9-8FB6702ED3AD}"/>
              </a:ext>
            </a:extLst>
          </p:cNvPr>
          <p:cNvSpPr txBox="1"/>
          <p:nvPr/>
        </p:nvSpPr>
        <p:spPr>
          <a:xfrm>
            <a:off x="3887570" y="393540"/>
            <a:ext cx="4305782" cy="584775"/>
          </a:xfrm>
          <a:prstGeom prst="rect">
            <a:avLst/>
          </a:prstGeom>
          <a:noFill/>
        </p:spPr>
        <p:txBody>
          <a:bodyPr wrap="square" rtlCol="0">
            <a:spAutoFit/>
          </a:bodyPr>
          <a:lstStyle/>
          <a:p>
            <a:pPr algn="ctr"/>
            <a:r>
              <a:rPr lang="vi-VN" sz="3200" b="1" dirty="0">
                <a:latin typeface="+mj-lt"/>
              </a:rPr>
              <a:t>Máy bay bay ở đâu?</a:t>
            </a:r>
            <a:endParaRPr lang="en-US" sz="3200" b="1" dirty="0">
              <a:latin typeface="+mj-lt"/>
            </a:endParaRPr>
          </a:p>
        </p:txBody>
      </p:sp>
      <p:pic>
        <p:nvPicPr>
          <p:cNvPr id="1026" name="Picture 2" descr="Vì sao bầu trời có màu xanh?">
            <a:extLst>
              <a:ext uri="{FF2B5EF4-FFF2-40B4-BE49-F238E27FC236}">
                <a16:creationId xmlns:a16="http://schemas.microsoft.com/office/drawing/2014/main" id="{9A80351F-578E-FB80-779C-AD09F7AB1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278" y="1117244"/>
            <a:ext cx="10164441" cy="5242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A0C2C55-0125-1A84-3008-A26A749490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75" b="90000" l="4000" r="95000">
                        <a14:foregroundMark x1="38152" y1="24432" x2="38916" y2="24645"/>
                        <a14:foregroundMark x1="6556" y1="15625" x2="33627" y2="23171"/>
                        <a14:foregroundMark x1="4111" y1="15625" x2="7000" y2="13438"/>
                        <a14:foregroundMark x1="95111" y1="61250" x2="88778" y2="64688"/>
                        <a14:foregroundMark x1="19222" y1="72813" x2="24556" y2="75625"/>
                        <a14:foregroundMark x1="18222" y1="75625" x2="22111" y2="75000"/>
                        <a14:foregroundMark x1="17222" y1="76250" x2="22778" y2="76563"/>
                        <a14:foregroundMark x1="16111" y1="74688" x2="23444" y2="77500"/>
                        <a14:foregroundMark x1="16444" y1="75313" x2="22000" y2="77500"/>
                        <a14:foregroundMark x1="22000" y1="77500" x2="23556" y2="76563"/>
                        <a14:foregroundMark x1="5333" y1="53750" x2="14778" y2="56250"/>
                        <a14:foregroundMark x1="10444" y1="54688" x2="14000" y2="55625"/>
                        <a14:foregroundMark x1="77222" y1="87188" x2="78889" y2="88125"/>
                        <a14:foregroundMark x1="20556" y1="9375" x2="52889" y2="49063"/>
                        <a14:foregroundMark x1="52889" y1="49063" x2="54778" y2="54063"/>
                        <a14:foregroundMark x1="57556" y1="54375" x2="55889" y2="55937"/>
                        <a14:foregroundMark x1="31000" y1="22188" x2="21667" y2="12812"/>
                        <a14:foregroundMark x1="30556" y1="15625" x2="24111" y2="12812"/>
                        <a14:foregroundMark x1="24111" y1="12812" x2="22889" y2="10000"/>
                        <a14:foregroundMark x1="21778" y1="8750" x2="20556" y2="8438"/>
                        <a14:foregroundMark x1="20222" y1="8438" x2="18889" y2="8438"/>
                        <a14:foregroundMark x1="20889" y1="6875" x2="19556" y2="6875"/>
                        <a14:foregroundMark x1="42333" y1="35000" x2="57111" y2="54688"/>
                        <a14:foregroundMark x1="52778" y1="48750" x2="55889" y2="54063"/>
                        <a14:backgroundMark x1="39556" y1="22500" x2="53556" y2="38125"/>
                        <a14:backgroundMark x1="53556" y1="38125" x2="56778" y2="45625"/>
                      </a14:backgroundRemoval>
                    </a14:imgEffect>
                  </a14:imgLayer>
                </a14:imgProps>
              </a:ext>
            </a:extLst>
          </a:blip>
          <a:stretch>
            <a:fillRect/>
          </a:stretch>
        </p:blipFill>
        <p:spPr>
          <a:xfrm>
            <a:off x="5278443" y="3410223"/>
            <a:ext cx="5829818" cy="1631065"/>
          </a:xfrm>
          <a:prstGeom prst="rect">
            <a:avLst/>
          </a:prstGeom>
        </p:spPr>
      </p:pic>
      <p:sp>
        <p:nvSpPr>
          <p:cNvPr id="11" name="TextBox 10">
            <a:extLst>
              <a:ext uri="{FF2B5EF4-FFF2-40B4-BE49-F238E27FC236}">
                <a16:creationId xmlns:a16="http://schemas.microsoft.com/office/drawing/2014/main" id="{200B01D9-3C9C-9ECF-88C3-E2F28C56CE70}"/>
              </a:ext>
            </a:extLst>
          </p:cNvPr>
          <p:cNvSpPr txBox="1"/>
          <p:nvPr/>
        </p:nvSpPr>
        <p:spPr>
          <a:xfrm>
            <a:off x="3528754" y="5586184"/>
            <a:ext cx="5023413" cy="584775"/>
          </a:xfrm>
          <a:prstGeom prst="rect">
            <a:avLst/>
          </a:prstGeom>
          <a:solidFill>
            <a:schemeClr val="accent2">
              <a:lumMod val="20000"/>
              <a:lumOff val="80000"/>
            </a:schemeClr>
          </a:solidFill>
        </p:spPr>
        <p:txBody>
          <a:bodyPr wrap="square" rtlCol="0">
            <a:spAutoFit/>
          </a:bodyPr>
          <a:lstStyle/>
          <a:p>
            <a:r>
              <a:rPr lang="vi-VN" sz="3200" b="1" dirty="0">
                <a:latin typeface="+mj-lt"/>
              </a:rPr>
              <a:t>Máy bay bay trên bầu trời</a:t>
            </a:r>
            <a:endParaRPr lang="en-US" sz="3200" b="1" dirty="0">
              <a:latin typeface="+mj-lt"/>
            </a:endParaRPr>
          </a:p>
        </p:txBody>
      </p:sp>
    </p:spTree>
    <p:extLst>
      <p:ext uri="{BB962C8B-B14F-4D97-AF65-F5344CB8AC3E}">
        <p14:creationId xmlns:p14="http://schemas.microsoft.com/office/powerpoint/2010/main" val="233827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0.23476 -0.33009 L 0.09531 -0.05023 C 0.06653 0.0125 0.02005 0.05093 -0.02969 0.05857 C -0.08633 0.0676 -0.13347 0.04375 -0.16797 -0.00926 L -0.33321 -0.24166 " pathEditMode="relative" rAng="10500000" ptsTypes="AAAAA">
                                      <p:cBhvr>
                                        <p:cTn id="19" dur="2000" fill="hold"/>
                                        <p:tgtEl>
                                          <p:spTgt spid="9"/>
                                        </p:tgtEl>
                                        <p:attrNameLst>
                                          <p:attrName>ppt_x</p:attrName>
                                          <p:attrName>ppt_y</p:attrName>
                                        </p:attrNameLst>
                                      </p:cBhvr>
                                      <p:rCtr x="-27539" y="2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8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ctangular frame with green and yellow squares&#10;&#10;Description automatically generated">
            <a:extLst>
              <a:ext uri="{FF2B5EF4-FFF2-40B4-BE49-F238E27FC236}">
                <a16:creationId xmlns:a16="http://schemas.microsoft.com/office/drawing/2014/main" id="{B60A6062-7C67-059D-CEDC-68AF9F049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67" y="257536"/>
            <a:ext cx="11678857" cy="6342927"/>
          </a:xfrm>
          <a:prstGeom prst="rect">
            <a:avLst/>
          </a:prstGeom>
        </p:spPr>
      </p:pic>
      <p:sp>
        <p:nvSpPr>
          <p:cNvPr id="6" name="TextBox 5">
            <a:extLst>
              <a:ext uri="{FF2B5EF4-FFF2-40B4-BE49-F238E27FC236}">
                <a16:creationId xmlns:a16="http://schemas.microsoft.com/office/drawing/2014/main" id="{6026874E-1813-2ECA-D39F-C23A00DD142E}"/>
              </a:ext>
            </a:extLst>
          </p:cNvPr>
          <p:cNvSpPr txBox="1"/>
          <p:nvPr/>
        </p:nvSpPr>
        <p:spPr>
          <a:xfrm>
            <a:off x="2950580" y="1009323"/>
            <a:ext cx="6290840" cy="461665"/>
          </a:xfrm>
          <a:prstGeom prst="rect">
            <a:avLst/>
          </a:prstGeom>
          <a:solidFill>
            <a:schemeClr val="accent2">
              <a:lumMod val="40000"/>
              <a:lumOff val="60000"/>
            </a:schemeClr>
          </a:solidFill>
        </p:spPr>
        <p:txBody>
          <a:bodyPr wrap="square" rtlCol="0">
            <a:spAutoFit/>
          </a:bodyPr>
          <a:lstStyle/>
          <a:p>
            <a:r>
              <a:rPr lang="vi-VN" sz="2400" b="1" dirty="0">
                <a:latin typeface="+mj-lt"/>
              </a:rPr>
              <a:t>Máy bay là phương tiện giao thông đường gì?</a:t>
            </a:r>
            <a:endParaRPr lang="en-US" sz="2400" b="1" dirty="0">
              <a:latin typeface="+mj-lt"/>
            </a:endParaRPr>
          </a:p>
        </p:txBody>
      </p:sp>
      <p:pic>
        <p:nvPicPr>
          <p:cNvPr id="2050" name="Picture 2" descr="Hai máy bay lại suýt đâm nhau trên bầu trời Việt Nam - Đài Phát thanh -  Truyền hình Hải Phòng">
            <a:extLst>
              <a:ext uri="{FF2B5EF4-FFF2-40B4-BE49-F238E27FC236}">
                <a16:creationId xmlns:a16="http://schemas.microsoft.com/office/drawing/2014/main" id="{2EB72DA9-024F-150B-D416-3F7CEAB25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208" y="1654784"/>
            <a:ext cx="6290840" cy="41938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572866-B46E-E3E4-ECDF-DA4FB2B70C3E}"/>
              </a:ext>
            </a:extLst>
          </p:cNvPr>
          <p:cNvSpPr txBox="1"/>
          <p:nvPr/>
        </p:nvSpPr>
        <p:spPr>
          <a:xfrm>
            <a:off x="2365464" y="5387012"/>
            <a:ext cx="7434062" cy="461665"/>
          </a:xfrm>
          <a:prstGeom prst="rect">
            <a:avLst/>
          </a:prstGeom>
          <a:solidFill>
            <a:schemeClr val="accent2">
              <a:lumMod val="40000"/>
              <a:lumOff val="60000"/>
            </a:schemeClr>
          </a:solidFill>
        </p:spPr>
        <p:txBody>
          <a:bodyPr wrap="square" rtlCol="0">
            <a:spAutoFit/>
          </a:bodyPr>
          <a:lstStyle/>
          <a:p>
            <a:r>
              <a:rPr lang="vi-VN" sz="2400" b="1">
                <a:latin typeface="+mj-lt"/>
              </a:rPr>
              <a:t>Máy bay là phương tiện giao thông đường hàng không</a:t>
            </a:r>
            <a:endParaRPr lang="en-US" sz="2400" b="1" dirty="0">
              <a:latin typeface="+mj-lt"/>
            </a:endParaRPr>
          </a:p>
        </p:txBody>
      </p:sp>
    </p:spTree>
    <p:extLst>
      <p:ext uri="{BB962C8B-B14F-4D97-AF65-F5344CB8AC3E}">
        <p14:creationId xmlns:p14="http://schemas.microsoft.com/office/powerpoint/2010/main" val="211890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cloud with cartoon objects on it&#10;&#10;Description automatically generated">
            <a:extLst>
              <a:ext uri="{FF2B5EF4-FFF2-40B4-BE49-F238E27FC236}">
                <a16:creationId xmlns:a16="http://schemas.microsoft.com/office/drawing/2014/main" id="{2BA5A15C-62FD-3587-1779-C965CA674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B5A87E-9426-65A9-D8A9-25F7E1C9DD40}"/>
              </a:ext>
            </a:extLst>
          </p:cNvPr>
          <p:cNvSpPr txBox="1"/>
          <p:nvPr/>
        </p:nvSpPr>
        <p:spPr>
          <a:xfrm>
            <a:off x="2785242" y="2522483"/>
            <a:ext cx="7062952" cy="1569660"/>
          </a:xfrm>
          <a:prstGeom prst="rect">
            <a:avLst/>
          </a:prstGeom>
          <a:noFill/>
        </p:spPr>
        <p:txBody>
          <a:bodyPr wrap="square" rtlCol="0">
            <a:spAutoFit/>
          </a:bodyPr>
          <a:lstStyle/>
          <a:p>
            <a:pPr algn="ctr"/>
            <a:r>
              <a:rPr lang="vi-VN" sz="4800" b="1" dirty="0">
                <a:solidFill>
                  <a:schemeClr val="accent2">
                    <a:lumMod val="75000"/>
                  </a:schemeClr>
                </a:solidFill>
                <a:latin typeface="+mj-lt"/>
              </a:rPr>
              <a:t>BÀI HÁT:</a:t>
            </a:r>
          </a:p>
          <a:p>
            <a:pPr algn="ctr"/>
            <a:r>
              <a:rPr lang="vi-VN" sz="4800" b="1" dirty="0">
                <a:solidFill>
                  <a:schemeClr val="accent2">
                    <a:lumMod val="75000"/>
                  </a:schemeClr>
                </a:solidFill>
                <a:latin typeface="+mj-lt"/>
              </a:rPr>
              <a:t>LÁI MÁY BAY</a:t>
            </a:r>
            <a:endParaRPr lang="en-US" sz="4800" b="1" dirty="0">
              <a:solidFill>
                <a:schemeClr val="accent2">
                  <a:lumMod val="75000"/>
                </a:schemeClr>
              </a:solidFill>
              <a:latin typeface="+mj-lt"/>
            </a:endParaRPr>
          </a:p>
        </p:txBody>
      </p:sp>
      <p:pic>
        <p:nvPicPr>
          <p:cNvPr id="6" name="Chiếc Khăn Tay ♫ Bài Hát Vui Nhộn Cho Trẻ Mầm Non">
            <a:hlinkClick r:id="" action="ppaction://media"/>
            <a:extLst>
              <a:ext uri="{FF2B5EF4-FFF2-40B4-BE49-F238E27FC236}">
                <a16:creationId xmlns:a16="http://schemas.microsoft.com/office/drawing/2014/main" id="{BD3A99B4-2DFD-55D1-6E56-875DF906E638}"/>
              </a:ext>
            </a:extLst>
          </p:cNvPr>
          <p:cNvPicPr>
            <a:picLocks noChangeAspect="1"/>
          </p:cNvPicPr>
          <p:nvPr>
            <a:videoFile r:link="rId1"/>
            <p:extLst>
              <p:ext uri="{DAA4B4D4-6D71-4841-9C94-3DE7FCFB9230}">
                <p14:media xmlns:p14="http://schemas.microsoft.com/office/powerpoint/2010/main" r:embed="rId2">
                  <p14:trim end="70682.0333"/>
                </p14:media>
              </p:ext>
            </p:extLst>
          </p:nvPr>
        </p:nvPicPr>
        <p:blipFill>
          <a:blip r:embed="rId5"/>
          <a:stretch>
            <a:fillRect/>
          </a:stretch>
        </p:blipFill>
        <p:spPr>
          <a:xfrm flipV="1">
            <a:off x="917205" y="6002327"/>
            <a:ext cx="81278" cy="45719"/>
          </a:xfrm>
          <a:prstGeom prst="rect">
            <a:avLst/>
          </a:prstGeom>
        </p:spPr>
      </p:pic>
    </p:spTree>
    <p:extLst>
      <p:ext uri="{BB962C8B-B14F-4D97-AF65-F5344CB8AC3E}">
        <p14:creationId xmlns:p14="http://schemas.microsoft.com/office/powerpoint/2010/main" val="191189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8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100000">
                <p:cTn id="17" fill="hold" display="0">
                  <p:stCondLst>
                    <p:cond delay="indefinite"/>
                  </p:stCondLst>
                </p:cTn>
                <p:tgtEl>
                  <p:spTgt spid="6"/>
                </p:tgtEl>
              </p:cMediaNode>
            </p:vide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rtoon frame with clouds and stars&#10;&#10;Description automatically generated">
            <a:extLst>
              <a:ext uri="{FF2B5EF4-FFF2-40B4-BE49-F238E27FC236}">
                <a16:creationId xmlns:a16="http://schemas.microsoft.com/office/drawing/2014/main" id="{6D65538D-D2A7-C829-44B8-A120A5656F49}"/>
              </a:ext>
            </a:extLst>
          </p:cNvPr>
          <p:cNvPicPr>
            <a:picLocks noChangeAspect="1"/>
          </p:cNvPicPr>
          <p:nvPr/>
        </p:nvPicPr>
        <p:blipFill rotWithShape="1">
          <a:blip r:embed="rId2">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53D7184-5011-54EF-C448-69E192084215}"/>
              </a:ext>
            </a:extLst>
          </p:cNvPr>
          <p:cNvSpPr txBox="1"/>
          <p:nvPr/>
        </p:nvSpPr>
        <p:spPr>
          <a:xfrm>
            <a:off x="2569779" y="1983834"/>
            <a:ext cx="7052441" cy="584775"/>
          </a:xfrm>
          <a:prstGeom prst="rect">
            <a:avLst/>
          </a:prstGeom>
          <a:noFill/>
        </p:spPr>
        <p:txBody>
          <a:bodyPr wrap="square" rtlCol="0">
            <a:spAutoFit/>
          </a:bodyPr>
          <a:lstStyle/>
          <a:p>
            <a:r>
              <a:rPr lang="vi-VN" sz="3200" dirty="0">
                <a:latin typeface="+mj-lt"/>
              </a:rPr>
              <a:t>Các con vừa được nghe cô hát bài hát gì?</a:t>
            </a:r>
            <a:endParaRPr lang="en-US" sz="3200" dirty="0">
              <a:latin typeface="+mj-lt"/>
            </a:endParaRPr>
          </a:p>
        </p:txBody>
      </p:sp>
      <p:sp>
        <p:nvSpPr>
          <p:cNvPr id="7" name="Rectangle: Rounded Corners 6">
            <a:extLst>
              <a:ext uri="{FF2B5EF4-FFF2-40B4-BE49-F238E27FC236}">
                <a16:creationId xmlns:a16="http://schemas.microsoft.com/office/drawing/2014/main" id="{3B543D98-CBAB-0131-BFA4-E4E015874519}"/>
              </a:ext>
            </a:extLst>
          </p:cNvPr>
          <p:cNvSpPr/>
          <p:nvPr/>
        </p:nvSpPr>
        <p:spPr>
          <a:xfrm>
            <a:off x="3662855" y="3179159"/>
            <a:ext cx="5234151" cy="12349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b="1" dirty="0">
                <a:solidFill>
                  <a:schemeClr val="accent2">
                    <a:lumMod val="75000"/>
                  </a:schemeClr>
                </a:solidFill>
                <a:latin typeface="+mj-lt"/>
              </a:rPr>
              <a:t>Bài hát: Lái máy bay</a:t>
            </a:r>
            <a:endParaRPr lang="en-US" sz="3600" b="1" dirty="0">
              <a:solidFill>
                <a:schemeClr val="accent2">
                  <a:lumMod val="75000"/>
                </a:schemeClr>
              </a:solidFill>
              <a:latin typeface="+mj-lt"/>
            </a:endParaRPr>
          </a:p>
        </p:txBody>
      </p:sp>
      <p:sp>
        <p:nvSpPr>
          <p:cNvPr id="8" name="TextBox 7">
            <a:extLst>
              <a:ext uri="{FF2B5EF4-FFF2-40B4-BE49-F238E27FC236}">
                <a16:creationId xmlns:a16="http://schemas.microsoft.com/office/drawing/2014/main" id="{8FCB05A6-2700-12AA-7BAC-31C7E296592A}"/>
              </a:ext>
            </a:extLst>
          </p:cNvPr>
          <p:cNvSpPr txBox="1"/>
          <p:nvPr/>
        </p:nvSpPr>
        <p:spPr>
          <a:xfrm>
            <a:off x="4029819" y="1983833"/>
            <a:ext cx="5046562" cy="584775"/>
          </a:xfrm>
          <a:prstGeom prst="rect">
            <a:avLst/>
          </a:prstGeom>
          <a:noFill/>
        </p:spPr>
        <p:txBody>
          <a:bodyPr wrap="square" rtlCol="0">
            <a:spAutoFit/>
          </a:bodyPr>
          <a:lstStyle/>
          <a:p>
            <a:r>
              <a:rPr lang="vi-VN" sz="3200" b="1" dirty="0">
                <a:latin typeface="+mj-lt"/>
              </a:rPr>
              <a:t>Bài hát do ai sáng tác?</a:t>
            </a:r>
            <a:endParaRPr lang="en-US" sz="3200" b="1" dirty="0">
              <a:latin typeface="+mj-lt"/>
            </a:endParaRPr>
          </a:p>
        </p:txBody>
      </p:sp>
      <p:sp>
        <p:nvSpPr>
          <p:cNvPr id="9" name="Rectangle 8">
            <a:extLst>
              <a:ext uri="{FF2B5EF4-FFF2-40B4-BE49-F238E27FC236}">
                <a16:creationId xmlns:a16="http://schemas.microsoft.com/office/drawing/2014/main" id="{9E6302F2-E095-7FAD-0AD5-D2E301C220FC}"/>
              </a:ext>
            </a:extLst>
          </p:cNvPr>
          <p:cNvSpPr/>
          <p:nvPr/>
        </p:nvSpPr>
        <p:spPr>
          <a:xfrm>
            <a:off x="3947631" y="3291203"/>
            <a:ext cx="4664598" cy="10108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latin typeface="+mj-lt"/>
              </a:rPr>
              <a:t>Bài hát do nhạc sĩ Xuân Giao sáng tác</a:t>
            </a:r>
            <a:endParaRPr lang="en-US" sz="2800" dirty="0">
              <a:latin typeface="+mj-lt"/>
            </a:endParaRPr>
          </a:p>
        </p:txBody>
      </p:sp>
    </p:spTree>
    <p:extLst>
      <p:ext uri="{BB962C8B-B14F-4D97-AF65-F5344CB8AC3E}">
        <p14:creationId xmlns:p14="http://schemas.microsoft.com/office/powerpoint/2010/main" val="322596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3" presetClass="exit" presetSubtype="32" fill="hold" grpId="1" nodeType="clickEffect">
                                  <p:stCondLst>
                                    <p:cond delay="0"/>
                                  </p:stCondLst>
                                  <p:childTnLst>
                                    <p:animEffect transition="out" filter="plus(out)">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nk background with strawberries and flowers&#10;&#10;Description automatically generated">
            <a:extLst>
              <a:ext uri="{FF2B5EF4-FFF2-40B4-BE49-F238E27FC236}">
                <a16:creationId xmlns:a16="http://schemas.microsoft.com/office/drawing/2014/main" id="{B6AA1F0E-4190-BF37-AEC6-5413260088CA}"/>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CA4E6FC-E38E-955D-D7FA-6E0480129C74}"/>
              </a:ext>
            </a:extLst>
          </p:cNvPr>
          <p:cNvSpPr txBox="1"/>
          <p:nvPr/>
        </p:nvSpPr>
        <p:spPr>
          <a:xfrm>
            <a:off x="3514845" y="2782669"/>
            <a:ext cx="4853651" cy="646331"/>
          </a:xfrm>
          <a:prstGeom prst="rect">
            <a:avLst/>
          </a:prstGeom>
          <a:noFill/>
        </p:spPr>
        <p:txBody>
          <a:bodyPr wrap="square" rtlCol="0">
            <a:spAutoFit/>
          </a:bodyPr>
          <a:lstStyle/>
          <a:p>
            <a:r>
              <a:rPr lang="vi-VN" sz="3600" b="1">
                <a:latin typeface="+mj-lt"/>
              </a:rPr>
              <a:t>Cô hát lần 2 cùng nhạc</a:t>
            </a:r>
            <a:endParaRPr lang="en-US" sz="3600" b="1" dirty="0">
              <a:latin typeface="+mj-lt"/>
            </a:endParaRPr>
          </a:p>
        </p:txBody>
      </p:sp>
      <p:pic>
        <p:nvPicPr>
          <p:cNvPr id="9" name="Beat-Lái-Máy-Bay_-Xuân-Giao_-Nhạc-thiếu-nhi-vui-nhộn_-Nhạc-cho-trẻ-mầm-non_-mẫu-giáo">
            <a:hlinkClick r:id="" action="ppaction://media"/>
            <a:extLst>
              <a:ext uri="{FF2B5EF4-FFF2-40B4-BE49-F238E27FC236}">
                <a16:creationId xmlns:a16="http://schemas.microsoft.com/office/drawing/2014/main" id="{A6571068-4F2C-3AD3-A94A-2C4E5BB75D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401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artoon of two girls&#10;&#10;Description automatically generated with medium confidence">
            <a:extLst>
              <a:ext uri="{FF2B5EF4-FFF2-40B4-BE49-F238E27FC236}">
                <a16:creationId xmlns:a16="http://schemas.microsoft.com/office/drawing/2014/main" id="{7B9A4B9D-A20B-B62D-E80B-C442BDED5B08}"/>
              </a:ext>
            </a:extLst>
          </p:cNvPr>
          <p:cNvPicPr>
            <a:picLocks noChangeAspect="1"/>
          </p:cNvPicPr>
          <p:nvPr/>
        </p:nvPicPr>
        <p:blipFill rotWithShape="1">
          <a:blip r:embed="rId2">
            <a:extLst>
              <a:ext uri="{28A0092B-C50C-407E-A947-70E740481C1C}">
                <a14:useLocalDpi xmlns:a14="http://schemas.microsoft.com/office/drawing/2010/main" val="0"/>
              </a:ext>
            </a:extLst>
          </a:blip>
          <a:srcRect t="4357" b="1911"/>
          <a:stretch/>
        </p:blipFill>
        <p:spPr>
          <a:xfrm>
            <a:off x="-1524" y="0"/>
            <a:ext cx="12192000" cy="6858000"/>
          </a:xfrm>
          <a:prstGeom prst="rect">
            <a:avLst/>
          </a:prstGeom>
        </p:spPr>
      </p:pic>
      <p:sp>
        <p:nvSpPr>
          <p:cNvPr id="7" name="TextBox 6">
            <a:extLst>
              <a:ext uri="{FF2B5EF4-FFF2-40B4-BE49-F238E27FC236}">
                <a16:creationId xmlns:a16="http://schemas.microsoft.com/office/drawing/2014/main" id="{DEC1A659-943E-124F-B0A5-67F31357DC76}"/>
              </a:ext>
            </a:extLst>
          </p:cNvPr>
          <p:cNvSpPr txBox="1"/>
          <p:nvPr/>
        </p:nvSpPr>
        <p:spPr>
          <a:xfrm>
            <a:off x="4074289" y="1377388"/>
            <a:ext cx="4409954" cy="1569660"/>
          </a:xfrm>
          <a:prstGeom prst="rect">
            <a:avLst/>
          </a:prstGeom>
          <a:noFill/>
        </p:spPr>
        <p:txBody>
          <a:bodyPr wrap="square" rtlCol="0">
            <a:spAutoFit/>
          </a:bodyPr>
          <a:lstStyle/>
          <a:p>
            <a:r>
              <a:rPr lang="vi-VN" sz="3200" b="1" i="0" dirty="0">
                <a:solidFill>
                  <a:srgbClr val="000000"/>
                </a:solidFill>
                <a:effectLst/>
                <a:latin typeface="Times New Roman" panose="02020603050405020304" pitchFamily="18" charset="0"/>
              </a:rPr>
              <a:t>Các con cảm nhận giai điệu bài hát này như thế nào?</a:t>
            </a:r>
            <a:endParaRPr lang="en-US" sz="3200" b="1" dirty="0"/>
          </a:p>
        </p:txBody>
      </p:sp>
      <p:sp>
        <p:nvSpPr>
          <p:cNvPr id="8" name="TextBox 7">
            <a:extLst>
              <a:ext uri="{FF2B5EF4-FFF2-40B4-BE49-F238E27FC236}">
                <a16:creationId xmlns:a16="http://schemas.microsoft.com/office/drawing/2014/main" id="{C50B9B7D-EF78-F22E-C4BD-C03B40254F1A}"/>
              </a:ext>
            </a:extLst>
          </p:cNvPr>
          <p:cNvSpPr txBox="1"/>
          <p:nvPr/>
        </p:nvSpPr>
        <p:spPr>
          <a:xfrm>
            <a:off x="4074289" y="2833735"/>
            <a:ext cx="4120587" cy="1077218"/>
          </a:xfrm>
          <a:prstGeom prst="rect">
            <a:avLst/>
          </a:prstGeom>
          <a:solidFill>
            <a:schemeClr val="accent1">
              <a:lumMod val="40000"/>
              <a:lumOff val="60000"/>
            </a:schemeClr>
          </a:solidFill>
        </p:spPr>
        <p:txBody>
          <a:bodyPr wrap="square" rtlCol="0">
            <a:spAutoFit/>
          </a:bodyPr>
          <a:lstStyle/>
          <a:p>
            <a:pPr algn="ctr"/>
            <a:r>
              <a:rPr lang="vi-VN" sz="3200" b="1">
                <a:latin typeface="+mj-lt"/>
              </a:rPr>
              <a:t>Bài hát có giai điệu nhí nhảnh, nhẹ nhàng</a:t>
            </a:r>
            <a:endParaRPr lang="en-US" sz="3200" b="1" dirty="0">
              <a:latin typeface="+mj-lt"/>
            </a:endParaRPr>
          </a:p>
        </p:txBody>
      </p:sp>
    </p:spTree>
    <p:extLst>
      <p:ext uri="{BB962C8B-B14F-4D97-AF65-F5344CB8AC3E}">
        <p14:creationId xmlns:p14="http://schemas.microsoft.com/office/powerpoint/2010/main" val="34760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ctangular frame with a person and a hand&#10;&#10;Description automatically generated with medium confidence">
            <a:extLst>
              <a:ext uri="{FF2B5EF4-FFF2-40B4-BE49-F238E27FC236}">
                <a16:creationId xmlns:a16="http://schemas.microsoft.com/office/drawing/2014/main" id="{07F1A712-C108-6BFE-8CBF-85C6B0067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3123146-9639-519E-B3F8-77EA05C1D289}"/>
              </a:ext>
            </a:extLst>
          </p:cNvPr>
          <p:cNvSpPr txBox="1"/>
          <p:nvPr/>
        </p:nvSpPr>
        <p:spPr>
          <a:xfrm>
            <a:off x="3961435" y="1163785"/>
            <a:ext cx="3782028" cy="523220"/>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Bài</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hát</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nói</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về</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điều</a:t>
            </a:r>
            <a:r>
              <a:rPr lang="en-US" sz="2800" b="1" i="0" dirty="0">
                <a:solidFill>
                  <a:srgbClr val="000000"/>
                </a:solidFill>
                <a:effectLst/>
                <a:latin typeface="Times New Roman" panose="02020603050405020304" pitchFamily="18" charset="0"/>
              </a:rPr>
              <a:t> </a:t>
            </a:r>
            <a:r>
              <a:rPr lang="en-US" sz="2800" b="1" i="0" dirty="0" err="1">
                <a:solidFill>
                  <a:srgbClr val="000000"/>
                </a:solidFill>
                <a:effectLst/>
                <a:latin typeface="Times New Roman" panose="02020603050405020304" pitchFamily="18" charset="0"/>
              </a:rPr>
              <a:t>gì</a:t>
            </a:r>
            <a:r>
              <a:rPr lang="en-US" sz="2800" b="1" i="0" dirty="0">
                <a:solidFill>
                  <a:srgbClr val="000000"/>
                </a:solidFill>
                <a:effectLst/>
                <a:latin typeface="Times New Roman" panose="02020603050405020304" pitchFamily="18" charset="0"/>
              </a:rPr>
              <a:t>?</a:t>
            </a:r>
            <a:endParaRPr lang="en-US" sz="2800" b="1" dirty="0"/>
          </a:p>
        </p:txBody>
      </p:sp>
      <p:sp>
        <p:nvSpPr>
          <p:cNvPr id="7" name="TextBox 6">
            <a:extLst>
              <a:ext uri="{FF2B5EF4-FFF2-40B4-BE49-F238E27FC236}">
                <a16:creationId xmlns:a16="http://schemas.microsoft.com/office/drawing/2014/main" id="{0E3C8B4D-BBE9-3093-DE75-72DED5B2E799}"/>
              </a:ext>
            </a:extLst>
          </p:cNvPr>
          <p:cNvSpPr txBox="1"/>
          <p:nvPr/>
        </p:nvSpPr>
        <p:spPr>
          <a:xfrm>
            <a:off x="3516533" y="2113321"/>
            <a:ext cx="5158933" cy="3108543"/>
          </a:xfrm>
          <a:prstGeom prst="rect">
            <a:avLst/>
          </a:prstGeom>
          <a:solidFill>
            <a:schemeClr val="tx2">
              <a:lumMod val="25000"/>
              <a:lumOff val="75000"/>
            </a:schemeClr>
          </a:solidFill>
        </p:spPr>
        <p:txBody>
          <a:bodyPr wrap="square" rtlCol="0">
            <a:spAutoFit/>
          </a:bodyPr>
          <a:lstStyle/>
          <a:p>
            <a:pPr algn="ctr"/>
            <a:r>
              <a:rPr lang="vi-VN" sz="2800" b="1" dirty="0">
                <a:latin typeface="+mj-lt"/>
              </a:rPr>
              <a:t>Bài hát “Lái máy bay”nói về 1 bạn nhỏ được ngồi lái máy bay. Khi được bay lên cao bạn được ngắm nhìn nhiều phong cảnh đẹp như thấy rừng, núi, sông và đặc biệt là thấy được tổ quốc xinh đẹp của chúng ta</a:t>
            </a:r>
            <a:endParaRPr lang="en-US" sz="2800" b="1" dirty="0">
              <a:latin typeface="+mj-lt"/>
            </a:endParaRPr>
          </a:p>
        </p:txBody>
      </p:sp>
    </p:spTree>
    <p:extLst>
      <p:ext uri="{BB962C8B-B14F-4D97-AF65-F5344CB8AC3E}">
        <p14:creationId xmlns:p14="http://schemas.microsoft.com/office/powerpoint/2010/main" val="35960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TotalTime>
  <Words>234</Words>
  <Application>Microsoft Office PowerPoint</Application>
  <PresentationFormat>Widescreen</PresentationFormat>
  <Paragraphs>31</Paragraphs>
  <Slides>13</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Danh Tu</dc:creator>
  <cp:lastModifiedBy>Vu Danh Tu</cp:lastModifiedBy>
  <cp:revision>1</cp:revision>
  <dcterms:created xsi:type="dcterms:W3CDTF">2024-03-21T13:54:01Z</dcterms:created>
  <dcterms:modified xsi:type="dcterms:W3CDTF">2024-03-21T15:21:38Z</dcterms:modified>
</cp:coreProperties>
</file>