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3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761D-0B31-46E0-835F-A72B44BA20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B60650-3605-4F64-A806-C1095E539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072F4-6210-4CDC-90E3-6D7CD988EF77}"/>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5" name="Footer Placeholder 4">
            <a:extLst>
              <a:ext uri="{FF2B5EF4-FFF2-40B4-BE49-F238E27FC236}">
                <a16:creationId xmlns:a16="http://schemas.microsoft.com/office/drawing/2014/main" id="{86537F9B-F210-4D94-B8B6-CA4B565AB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17F1B-9F7A-4AF9-B0FC-67A75671A1F7}"/>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3274680291"/>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93D8-B3BF-4CAE-B478-FB37F3873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2FFCA6-83BD-4C25-9FB2-8699A922C5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252CA-B0EE-4928-9405-C8DED79FC892}"/>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5" name="Footer Placeholder 4">
            <a:extLst>
              <a:ext uri="{FF2B5EF4-FFF2-40B4-BE49-F238E27FC236}">
                <a16:creationId xmlns:a16="http://schemas.microsoft.com/office/drawing/2014/main" id="{F0AA66C0-2E11-4B76-BBC5-E241FDF74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6A57F-F3D0-4FCB-A1CC-4C71752CD429}"/>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1177874524"/>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B16709-719A-4966-B386-8AE69366DB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F25F5B-587C-4FE6-BBD8-BD7D5F6B03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D360D-BE3E-4C56-86C5-657E6EA3E6A4}"/>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5" name="Footer Placeholder 4">
            <a:extLst>
              <a:ext uri="{FF2B5EF4-FFF2-40B4-BE49-F238E27FC236}">
                <a16:creationId xmlns:a16="http://schemas.microsoft.com/office/drawing/2014/main" id="{FEBB4F0B-DC43-4668-86A7-6F3C7F235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15614-34F9-417C-A7F1-BFDEC4A6D67F}"/>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2243883527"/>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9E29-524C-4DD5-9E4B-FE4EBBDB5D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B46F7B-AFD2-4D2F-8947-2CF7490203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741CC-FAE6-4310-87B4-60204A3F8806}"/>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5" name="Footer Placeholder 4">
            <a:extLst>
              <a:ext uri="{FF2B5EF4-FFF2-40B4-BE49-F238E27FC236}">
                <a16:creationId xmlns:a16="http://schemas.microsoft.com/office/drawing/2014/main" id="{E76D2566-FE83-4332-ADBB-E4E751937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27BC2-7116-4F0A-BDFB-0D9D8AAE1478}"/>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1618615260"/>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4C24-C178-4FE0-A260-BA41FDD81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B53B1-C803-4779-8B98-BBABA8DB1D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FC2DCA-2C7E-4B1E-BA93-14C946F33EAE}"/>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5" name="Footer Placeholder 4">
            <a:extLst>
              <a:ext uri="{FF2B5EF4-FFF2-40B4-BE49-F238E27FC236}">
                <a16:creationId xmlns:a16="http://schemas.microsoft.com/office/drawing/2014/main" id="{6D6217F2-BB26-4BD8-BEDA-9654DA031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4A73D-CCC0-49D2-AE13-D4CAD9875C59}"/>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3700597023"/>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9778-8942-404C-A351-B90C0C0E4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B6E3F5-B898-4F5B-9419-B2CB2BD630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2C458-A36F-4382-B889-435640C2C2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048525-C8D3-4AE0-B18F-CCDF473C98EB}"/>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6" name="Footer Placeholder 5">
            <a:extLst>
              <a:ext uri="{FF2B5EF4-FFF2-40B4-BE49-F238E27FC236}">
                <a16:creationId xmlns:a16="http://schemas.microsoft.com/office/drawing/2014/main" id="{4073716B-D8AA-4D1D-B6D3-651521D6D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64922-240B-4223-BFF7-95C9D6CB5786}"/>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1098045872"/>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53B8-1723-445F-BE3D-6C439A96F2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03EA4-2367-4F6E-8E1F-1E7FD5C5FC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38A55-AC22-4A15-B493-CB64F0C503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9374D7-8E80-4DBD-B0A7-C242F2D01B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44BE4C-235E-4CDC-BDB5-37C275A086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79E80D-81DF-44EC-881D-CDB28C1B9330}"/>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8" name="Footer Placeholder 7">
            <a:extLst>
              <a:ext uri="{FF2B5EF4-FFF2-40B4-BE49-F238E27FC236}">
                <a16:creationId xmlns:a16="http://schemas.microsoft.com/office/drawing/2014/main" id="{312636A6-F2BA-4826-8ABC-AF68C9D8DA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1914E3-2177-4FEA-BC01-78D23E744E52}"/>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3755124284"/>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A8B4-DA95-4B33-9F4A-4EBD8F21D2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2C9BA7-B118-4653-BA9F-141A1F2F09E8}"/>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4" name="Footer Placeholder 3">
            <a:extLst>
              <a:ext uri="{FF2B5EF4-FFF2-40B4-BE49-F238E27FC236}">
                <a16:creationId xmlns:a16="http://schemas.microsoft.com/office/drawing/2014/main" id="{9027C9A2-A045-4D15-8585-5184DC5D8B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AC6831-180D-484D-BA69-61973DF24E7A}"/>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2218960976"/>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5F2C7-BCFB-4FE8-9188-F705F6D455CA}"/>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3" name="Footer Placeholder 2">
            <a:extLst>
              <a:ext uri="{FF2B5EF4-FFF2-40B4-BE49-F238E27FC236}">
                <a16:creationId xmlns:a16="http://schemas.microsoft.com/office/drawing/2014/main" id="{CD01C082-8347-4607-A6DE-01DBC0617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CC98E6-608A-4493-A56C-17ABE94D644A}"/>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1747402618"/>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E130-E7B2-4E1D-9C5D-3FDAB83C6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42465E-82DE-4818-A252-B50A1B2759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2022D4-D0BB-463F-995C-BFE39BAC8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D12E6-D07F-46BE-821A-814C75C8EAEE}"/>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6" name="Footer Placeholder 5">
            <a:extLst>
              <a:ext uri="{FF2B5EF4-FFF2-40B4-BE49-F238E27FC236}">
                <a16:creationId xmlns:a16="http://schemas.microsoft.com/office/drawing/2014/main" id="{E4F5B364-9B0C-4B9E-B2F0-EB7D3132B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1CB3D-3D2C-4BC1-B9F8-F2FBA771CB9C}"/>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125346410"/>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9919-5FAA-4BD2-816E-8B5140C33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2AB4CD-1F85-438A-ABF2-69E4C7AB04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F65B00-FE23-4895-AFA9-F087DB184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BD2961-AC97-44A7-8B69-956B6B8951E0}"/>
              </a:ext>
            </a:extLst>
          </p:cNvPr>
          <p:cNvSpPr>
            <a:spLocks noGrp="1"/>
          </p:cNvSpPr>
          <p:nvPr>
            <p:ph type="dt" sz="half" idx="10"/>
          </p:nvPr>
        </p:nvSpPr>
        <p:spPr/>
        <p:txBody>
          <a:bodyPr/>
          <a:lstStyle/>
          <a:p>
            <a:fld id="{CE4B64C6-66C2-4279-9823-A253EB43330E}" type="datetimeFigureOut">
              <a:rPr lang="en-US" smtClean="0"/>
              <a:t>3/12/2024</a:t>
            </a:fld>
            <a:endParaRPr lang="en-US"/>
          </a:p>
        </p:txBody>
      </p:sp>
      <p:sp>
        <p:nvSpPr>
          <p:cNvPr id="6" name="Footer Placeholder 5">
            <a:extLst>
              <a:ext uri="{FF2B5EF4-FFF2-40B4-BE49-F238E27FC236}">
                <a16:creationId xmlns:a16="http://schemas.microsoft.com/office/drawing/2014/main" id="{593699FD-6058-4A94-B0B5-936C4F7AF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E8ED3-77E4-46FC-B0DC-F8226B012CC9}"/>
              </a:ext>
            </a:extLst>
          </p:cNvPr>
          <p:cNvSpPr>
            <a:spLocks noGrp="1"/>
          </p:cNvSpPr>
          <p:nvPr>
            <p:ph type="sldNum" sz="quarter" idx="12"/>
          </p:nvPr>
        </p:nvSpPr>
        <p:spPr/>
        <p:txBody>
          <a:bodyPr/>
          <a:lstStyle/>
          <a:p>
            <a:fld id="{51374449-E349-4FDE-ADD0-ADC3700FCB20}" type="slidenum">
              <a:rPr lang="en-US" smtClean="0"/>
              <a:t>‹#›</a:t>
            </a:fld>
            <a:endParaRPr lang="en-US"/>
          </a:p>
        </p:txBody>
      </p:sp>
    </p:spTree>
    <p:extLst>
      <p:ext uri="{BB962C8B-B14F-4D97-AF65-F5344CB8AC3E}">
        <p14:creationId xmlns:p14="http://schemas.microsoft.com/office/powerpoint/2010/main" val="3821124248"/>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809D10-7F37-4658-B583-F96F189F75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6D27E3-E789-41CB-9688-DFB2533904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824C8-C6DB-4B31-A062-B746A4FED0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B64C6-66C2-4279-9823-A253EB43330E}" type="datetimeFigureOut">
              <a:rPr lang="en-US" smtClean="0"/>
              <a:t>3/12/2024</a:t>
            </a:fld>
            <a:endParaRPr lang="en-US"/>
          </a:p>
        </p:txBody>
      </p:sp>
      <p:sp>
        <p:nvSpPr>
          <p:cNvPr id="5" name="Footer Placeholder 4">
            <a:extLst>
              <a:ext uri="{FF2B5EF4-FFF2-40B4-BE49-F238E27FC236}">
                <a16:creationId xmlns:a16="http://schemas.microsoft.com/office/drawing/2014/main" id="{E1C7D14B-E3D9-4BC5-9CBC-9F32086EA3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36F828-562E-46B1-96A5-329D8D5E3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74449-E349-4FDE-ADD0-ADC3700FCB20}" type="slidenum">
              <a:rPr lang="en-US" smtClean="0"/>
              <a:t>‹#›</a:t>
            </a:fld>
            <a:endParaRPr lang="en-US"/>
          </a:p>
        </p:txBody>
      </p:sp>
    </p:spTree>
    <p:extLst>
      <p:ext uri="{BB962C8B-B14F-4D97-AF65-F5344CB8AC3E}">
        <p14:creationId xmlns:p14="http://schemas.microsoft.com/office/powerpoint/2010/main" val="914821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4000" advTm="7000"/>
    </mc:Choice>
    <mc:Fallback>
      <p:transition spd="slow" advTm="7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25838-CC78-4AAD-9D92-2ABCC725D11A}"/>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4C6DAB0-0C6A-4294-9DF5-5908611ECA18}"/>
              </a:ext>
            </a:extLst>
          </p:cNvPr>
          <p:cNvSpPr txBox="1"/>
          <p:nvPr/>
        </p:nvSpPr>
        <p:spPr>
          <a:xfrm>
            <a:off x="3596935" y="173984"/>
            <a:ext cx="4998129" cy="646331"/>
          </a:xfrm>
          <a:prstGeom prst="rect">
            <a:avLst/>
          </a:prstGeom>
          <a:noFill/>
        </p:spPr>
        <p:txBody>
          <a:bodyPr wrap="squar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ỦY BAN NHÂN DÂN QUẬN LONG BIÊN</a:t>
            </a:r>
          </a:p>
          <a:p>
            <a:pPr algn="ctr"/>
            <a:r>
              <a:rPr lang="en-US" b="1" dirty="0">
                <a:solidFill>
                  <a:srgbClr val="FF0000"/>
                </a:solidFill>
                <a:latin typeface="Times New Roman" panose="02020603050405020304" pitchFamily="18" charset="0"/>
                <a:cs typeface="Times New Roman" panose="02020603050405020304" pitchFamily="18" charset="0"/>
              </a:rPr>
              <a:t>TR</a:t>
            </a:r>
            <a:r>
              <a:rPr lang="vi-VN" b="1" dirty="0">
                <a:solidFill>
                  <a:srgbClr val="FF0000"/>
                </a:solidFill>
                <a:latin typeface="Times New Roman" panose="02020603050405020304" pitchFamily="18" charset="0"/>
                <a:cs typeface="Times New Roman" panose="02020603050405020304" pitchFamily="18" charset="0"/>
              </a:rPr>
              <a:t>Ư</a:t>
            </a:r>
            <a:r>
              <a:rPr lang="en-US" b="1" dirty="0">
                <a:solidFill>
                  <a:srgbClr val="FF0000"/>
                </a:solidFill>
                <a:latin typeface="Times New Roman" panose="02020603050405020304" pitchFamily="18" charset="0"/>
                <a:cs typeface="Times New Roman" panose="02020603050405020304" pitchFamily="18" charset="0"/>
              </a:rPr>
              <a:t>ỜNG MẦM NON LONG BIÊN</a:t>
            </a:r>
          </a:p>
        </p:txBody>
      </p:sp>
      <p:sp>
        <p:nvSpPr>
          <p:cNvPr id="6" name="TextBox 5">
            <a:extLst>
              <a:ext uri="{FF2B5EF4-FFF2-40B4-BE49-F238E27FC236}">
                <a16:creationId xmlns:a16="http://schemas.microsoft.com/office/drawing/2014/main" id="{B5BAB613-2933-441C-86D1-C277AC53EA53}"/>
              </a:ext>
            </a:extLst>
          </p:cNvPr>
          <p:cNvSpPr txBox="1"/>
          <p:nvPr/>
        </p:nvSpPr>
        <p:spPr>
          <a:xfrm>
            <a:off x="3373512" y="1917578"/>
            <a:ext cx="5444972"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LĨNH VỰC PHÁT TRIỂN THẨM MỸ</a:t>
            </a:r>
          </a:p>
          <a:p>
            <a:pPr algn="ctr"/>
            <a:r>
              <a:rPr lang="en-US" sz="2400" b="1" dirty="0">
                <a:solidFill>
                  <a:srgbClr val="FF0000"/>
                </a:solidFill>
                <a:latin typeface="Times New Roman" panose="02020603050405020304" pitchFamily="18" charset="0"/>
                <a:cs typeface="Times New Roman" panose="02020603050405020304" pitchFamily="18" charset="0"/>
              </a:rPr>
              <a:t>HOẠT ĐỘNG ÂM NHẠC</a:t>
            </a:r>
          </a:p>
        </p:txBody>
      </p:sp>
      <p:sp>
        <p:nvSpPr>
          <p:cNvPr id="7" name="TextBox 6">
            <a:extLst>
              <a:ext uri="{FF2B5EF4-FFF2-40B4-BE49-F238E27FC236}">
                <a16:creationId xmlns:a16="http://schemas.microsoft.com/office/drawing/2014/main" id="{EF0A2AA6-3FCA-4925-899F-E230861E88AB}"/>
              </a:ext>
            </a:extLst>
          </p:cNvPr>
          <p:cNvSpPr txBox="1"/>
          <p:nvPr/>
        </p:nvSpPr>
        <p:spPr>
          <a:xfrm>
            <a:off x="3333562" y="3295096"/>
            <a:ext cx="7914446" cy="2246769"/>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   Đề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Dạy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 Đường em đi</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                Nghe </a:t>
            </a:r>
            <a:r>
              <a:rPr lang="en-US" sz="2800" b="1" dirty="0" err="1">
                <a:solidFill>
                  <a:srgbClr val="FF0000"/>
                </a:solidFill>
                <a:latin typeface="Times New Roman" panose="02020603050405020304" pitchFamily="18" charset="0"/>
                <a:cs typeface="Times New Roman" panose="02020603050405020304" pitchFamily="18" charset="0"/>
              </a:rPr>
              <a:t>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 Em đi qua ngã tư đường phố</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tuổi</a:t>
            </a:r>
            <a:r>
              <a:rPr lang="en-US" sz="2800" b="1" dirty="0">
                <a:solidFill>
                  <a:srgbClr val="FF0000"/>
                </a:solidFill>
                <a:latin typeface="Times New Roman" panose="02020603050405020304" pitchFamily="18" charset="0"/>
                <a:cs typeface="Times New Roman" panose="02020603050405020304" pitchFamily="18" charset="0"/>
              </a:rPr>
              <a:t> : 3 – 4 </a:t>
            </a:r>
            <a:r>
              <a:rPr lang="en-US" sz="2800" b="1" dirty="0" err="1">
                <a:solidFill>
                  <a:srgbClr val="FF0000"/>
                </a:solidFill>
                <a:latin typeface="Times New Roman" panose="02020603050405020304" pitchFamily="18" charset="0"/>
                <a:cs typeface="Times New Roman" panose="02020603050405020304" pitchFamily="18" charset="0"/>
              </a:rPr>
              <a:t>tuổi</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Lớp</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Mẫu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bé</a:t>
            </a:r>
            <a:r>
              <a:rPr lang="en-US" sz="2800" b="1">
                <a:solidFill>
                  <a:srgbClr val="FF0000"/>
                </a:solidFill>
                <a:latin typeface="Times New Roman" panose="02020603050405020304" pitchFamily="18" charset="0"/>
                <a:cs typeface="Times New Roman" panose="02020603050405020304" pitchFamily="18" charset="0"/>
              </a:rPr>
              <a:t> C2</a:t>
            </a:r>
          </a:p>
          <a:p>
            <a:r>
              <a:rPr lang="en-US" sz="2800" b="1">
                <a:solidFill>
                  <a:srgbClr val="FF0000"/>
                </a:solidFill>
                <a:latin typeface="Times New Roman" panose="02020603050405020304" pitchFamily="18" charset="0"/>
                <a:cs typeface="Times New Roman" panose="02020603050405020304" pitchFamily="18" charset="0"/>
              </a:rPr>
              <a:t>    Giáo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 L</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err="1">
                <a:solidFill>
                  <a:srgbClr val="FF0000"/>
                </a:solidFill>
                <a:latin typeface="Times New Roman" panose="02020603050405020304" pitchFamily="18" charset="0"/>
                <a:cs typeface="Times New Roman" panose="02020603050405020304" pitchFamily="18" charset="0"/>
              </a:rPr>
              <a:t>ơng</a:t>
            </a:r>
            <a:r>
              <a:rPr lang="en-US" sz="2800" b="1" dirty="0">
                <a:solidFill>
                  <a:srgbClr val="FF0000"/>
                </a:solidFill>
                <a:latin typeface="Times New Roman" panose="02020603050405020304" pitchFamily="18" charset="0"/>
                <a:cs typeface="Times New Roman" panose="02020603050405020304" pitchFamily="18" charset="0"/>
              </a:rPr>
              <a:t> Thu </a:t>
            </a:r>
            <a:r>
              <a:rPr lang="en-US" sz="2800" b="1" dirty="0" err="1">
                <a:solidFill>
                  <a:srgbClr val="FF0000"/>
                </a:solidFill>
                <a:latin typeface="Times New Roman" panose="02020603050405020304" pitchFamily="18" charset="0"/>
                <a:cs typeface="Times New Roman" panose="02020603050405020304" pitchFamily="18" charset="0"/>
              </a:rPr>
              <a:t>Thủy</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18274"/>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187B8E-8AC7-4D3B-8887-D5026123102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53B79CB-DCAD-4D23-BC10-4AE914DC7819}"/>
              </a:ext>
            </a:extLst>
          </p:cNvPr>
          <p:cNvPicPr>
            <a:picLocks noChangeAspect="1"/>
          </p:cNvPicPr>
          <p:nvPr/>
        </p:nvPicPr>
        <p:blipFill rotWithShape="1">
          <a:blip r:embed="rId3"/>
          <a:srcRect t="15941" b="7671"/>
          <a:stretch/>
        </p:blipFill>
        <p:spPr>
          <a:xfrm>
            <a:off x="6096000" y="3429000"/>
            <a:ext cx="6096000" cy="3429000"/>
          </a:xfrm>
          <a:prstGeom prst="rect">
            <a:avLst/>
          </a:prstGeom>
        </p:spPr>
      </p:pic>
      <p:pic>
        <p:nvPicPr>
          <p:cNvPr id="6" name="Picture 5">
            <a:extLst>
              <a:ext uri="{FF2B5EF4-FFF2-40B4-BE49-F238E27FC236}">
                <a16:creationId xmlns:a16="http://schemas.microsoft.com/office/drawing/2014/main" id="{DFFA9D64-44F4-44CB-9C9C-C6FBD8BA9AED}"/>
              </a:ext>
            </a:extLst>
          </p:cNvPr>
          <p:cNvPicPr>
            <a:picLocks noChangeAspect="1"/>
          </p:cNvPicPr>
          <p:nvPr/>
        </p:nvPicPr>
        <p:blipFill>
          <a:blip r:embed="rId4"/>
          <a:stretch>
            <a:fillRect/>
          </a:stretch>
        </p:blipFill>
        <p:spPr>
          <a:xfrm>
            <a:off x="6096000" y="-19049"/>
            <a:ext cx="6096000" cy="3475144"/>
          </a:xfrm>
          <a:prstGeom prst="rect">
            <a:avLst/>
          </a:prstGeom>
        </p:spPr>
      </p:pic>
      <p:pic>
        <p:nvPicPr>
          <p:cNvPr id="7" name="Picture 6">
            <a:extLst>
              <a:ext uri="{FF2B5EF4-FFF2-40B4-BE49-F238E27FC236}">
                <a16:creationId xmlns:a16="http://schemas.microsoft.com/office/drawing/2014/main" id="{CFD63ED5-ECBA-4523-B0A9-AEFC43A36BE7}"/>
              </a:ext>
            </a:extLst>
          </p:cNvPr>
          <p:cNvPicPr>
            <a:picLocks noChangeAspect="1"/>
          </p:cNvPicPr>
          <p:nvPr/>
        </p:nvPicPr>
        <p:blipFill>
          <a:blip r:embed="rId5"/>
          <a:stretch>
            <a:fillRect/>
          </a:stretch>
        </p:blipFill>
        <p:spPr>
          <a:xfrm>
            <a:off x="0" y="-19050"/>
            <a:ext cx="6096000" cy="3448050"/>
          </a:xfrm>
          <a:prstGeom prst="rect">
            <a:avLst/>
          </a:prstGeom>
        </p:spPr>
      </p:pic>
      <p:pic>
        <p:nvPicPr>
          <p:cNvPr id="8" name="Picture 7">
            <a:extLst>
              <a:ext uri="{FF2B5EF4-FFF2-40B4-BE49-F238E27FC236}">
                <a16:creationId xmlns:a16="http://schemas.microsoft.com/office/drawing/2014/main" id="{C3C21CA4-2D95-433E-BD0E-E845257DB2AB}"/>
              </a:ext>
            </a:extLst>
          </p:cNvPr>
          <p:cNvPicPr>
            <a:picLocks noChangeAspect="1"/>
          </p:cNvPicPr>
          <p:nvPr/>
        </p:nvPicPr>
        <p:blipFill>
          <a:blip r:embed="rId6"/>
          <a:stretch>
            <a:fillRect/>
          </a:stretch>
        </p:blipFill>
        <p:spPr>
          <a:xfrm>
            <a:off x="0" y="3429000"/>
            <a:ext cx="6096000" cy="3429000"/>
          </a:xfrm>
          <a:prstGeom prst="rect">
            <a:avLst/>
          </a:prstGeom>
        </p:spPr>
      </p:pic>
    </p:spTree>
    <p:extLst>
      <p:ext uri="{BB962C8B-B14F-4D97-AF65-F5344CB8AC3E}">
        <p14:creationId xmlns:p14="http://schemas.microsoft.com/office/powerpoint/2010/main" val="62572289"/>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273DD-9742-4F57-84B2-BEC1DF4A7CDF}"/>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6256A39-1673-439B-951D-07ECFFCCB965}"/>
              </a:ext>
            </a:extLst>
          </p:cNvPr>
          <p:cNvSpPr txBox="1"/>
          <p:nvPr/>
        </p:nvSpPr>
        <p:spPr>
          <a:xfrm>
            <a:off x="3849949" y="1859340"/>
            <a:ext cx="4492101" cy="1446550"/>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DẠY HÁT</a:t>
            </a:r>
          </a:p>
          <a:p>
            <a:pPr algn="ctr"/>
            <a:r>
              <a:rPr lang="en-US" sz="4800" b="1">
                <a:solidFill>
                  <a:srgbClr val="FF0000"/>
                </a:solidFill>
                <a:latin typeface="Times New Roman" panose="02020603050405020304" pitchFamily="18" charset="0"/>
                <a:cs typeface="Times New Roman" panose="02020603050405020304" pitchFamily="18" charset="0"/>
              </a:rPr>
              <a:t>Đ</a:t>
            </a:r>
            <a:r>
              <a:rPr lang="vi-VN" sz="4800" b="1">
                <a:solidFill>
                  <a:srgbClr val="FF0000"/>
                </a:solidFill>
                <a:latin typeface="Times New Roman" panose="02020603050405020304" pitchFamily="18" charset="0"/>
                <a:cs typeface="Times New Roman" panose="02020603050405020304" pitchFamily="18" charset="0"/>
              </a:rPr>
              <a:t>Ư</a:t>
            </a:r>
            <a:r>
              <a:rPr lang="en-US" sz="4800" b="1">
                <a:solidFill>
                  <a:srgbClr val="FF0000"/>
                </a:solidFill>
                <a:latin typeface="Times New Roman" panose="02020603050405020304" pitchFamily="18" charset="0"/>
                <a:cs typeface="Times New Roman" panose="02020603050405020304" pitchFamily="18" charset="0"/>
              </a:rPr>
              <a:t>ỜNG EM ĐI</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891000"/>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0E60E6-5572-45B1-B701-69F6E7DCB9EB}"/>
              </a:ext>
            </a:extLst>
          </p:cNvPr>
          <p:cNvPicPr>
            <a:picLocks noChangeAspect="1"/>
          </p:cNvPicPr>
          <p:nvPr/>
        </p:nvPicPr>
        <p:blipFill rotWithShape="1">
          <a:blip r:embed="rId2"/>
          <a:srcRect t="24563" r="555" b="18479"/>
          <a:stretch/>
        </p:blipFill>
        <p:spPr>
          <a:xfrm>
            <a:off x="-1" y="1012054"/>
            <a:ext cx="12192001" cy="5845946"/>
          </a:xfrm>
          <a:prstGeom prst="rect">
            <a:avLst/>
          </a:prstGeom>
        </p:spPr>
      </p:pic>
      <p:sp>
        <p:nvSpPr>
          <p:cNvPr id="6" name="TextBox 5">
            <a:extLst>
              <a:ext uri="{FF2B5EF4-FFF2-40B4-BE49-F238E27FC236}">
                <a16:creationId xmlns:a16="http://schemas.microsoft.com/office/drawing/2014/main" id="{76C97534-AC7C-4B70-A442-E29BD91CDA4C}"/>
              </a:ext>
            </a:extLst>
          </p:cNvPr>
          <p:cNvSpPr txBox="1"/>
          <p:nvPr/>
        </p:nvSpPr>
        <p:spPr>
          <a:xfrm>
            <a:off x="1679358" y="284085"/>
            <a:ext cx="8833281"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Các bạn nhỏ đang làm gì ? Đây là hình ảnh bài hát nào ? </a:t>
            </a:r>
          </a:p>
        </p:txBody>
      </p:sp>
    </p:spTree>
    <p:extLst>
      <p:ext uri="{BB962C8B-B14F-4D97-AF65-F5344CB8AC3E}">
        <p14:creationId xmlns:p14="http://schemas.microsoft.com/office/powerpoint/2010/main" val="3448243772"/>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 - Đường em đi (HINH MINH HOA THEO LOI BAI HAT)(720p)">
            <a:hlinkClick r:id="" action="ppaction://media"/>
            <a:extLst>
              <a:ext uri="{FF2B5EF4-FFF2-40B4-BE49-F238E27FC236}">
                <a16:creationId xmlns:a16="http://schemas.microsoft.com/office/drawing/2014/main" id="{C7488A17-763F-4C19-A64C-E39B65BADA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86016395"/>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BB6A9-4AAD-4BEB-ABAF-E2F5EF56502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398C521-7674-495B-A9F7-89444B392650}"/>
              </a:ext>
            </a:extLst>
          </p:cNvPr>
          <p:cNvSpPr/>
          <p:nvPr/>
        </p:nvSpPr>
        <p:spPr>
          <a:xfrm>
            <a:off x="3542190" y="470517"/>
            <a:ext cx="4172505" cy="83450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Bài hát có tên là gì ?</a:t>
            </a:r>
            <a:endParaRPr lang="en-US" sz="2800"/>
          </a:p>
        </p:txBody>
      </p:sp>
      <p:pic>
        <p:nvPicPr>
          <p:cNvPr id="8" name="Picture 7">
            <a:extLst>
              <a:ext uri="{FF2B5EF4-FFF2-40B4-BE49-F238E27FC236}">
                <a16:creationId xmlns:a16="http://schemas.microsoft.com/office/drawing/2014/main" id="{75CA40F3-9CFE-4C2C-BF66-794AF07504A0}"/>
              </a:ext>
            </a:extLst>
          </p:cNvPr>
          <p:cNvPicPr>
            <a:picLocks noChangeAspect="1"/>
          </p:cNvPicPr>
          <p:nvPr/>
        </p:nvPicPr>
        <p:blipFill rotWithShape="1">
          <a:blip r:embed="rId3">
            <a:extLst>
              <a:ext uri="{28A0092B-C50C-407E-A947-70E740481C1C}">
                <a14:useLocalDpi xmlns:a14="http://schemas.microsoft.com/office/drawing/2010/main" val="0"/>
              </a:ext>
            </a:extLst>
          </a:blip>
          <a:srcRect l="31048" r="36703" b="11461"/>
          <a:stretch/>
        </p:blipFill>
        <p:spPr>
          <a:xfrm flipH="1">
            <a:off x="781231" y="368423"/>
            <a:ext cx="2556771" cy="6489577"/>
          </a:xfrm>
          <a:prstGeom prst="rect">
            <a:avLst/>
          </a:prstGeom>
        </p:spPr>
      </p:pic>
      <p:sp>
        <p:nvSpPr>
          <p:cNvPr id="9" name="Rectangle: Rounded Corners 8">
            <a:extLst>
              <a:ext uri="{FF2B5EF4-FFF2-40B4-BE49-F238E27FC236}">
                <a16:creationId xmlns:a16="http://schemas.microsoft.com/office/drawing/2014/main" id="{752C7CDA-615A-4390-AD4B-40FB1B06AF65}"/>
              </a:ext>
            </a:extLst>
          </p:cNvPr>
          <p:cNvSpPr/>
          <p:nvPr/>
        </p:nvSpPr>
        <p:spPr>
          <a:xfrm>
            <a:off x="3592495" y="2149876"/>
            <a:ext cx="4172505" cy="83450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Bài hát nói về điều gì ?</a:t>
            </a:r>
            <a:endParaRPr lang="en-US" sz="2800"/>
          </a:p>
        </p:txBody>
      </p:sp>
      <p:sp>
        <p:nvSpPr>
          <p:cNvPr id="10" name="Rectangle: Rounded Corners 9">
            <a:extLst>
              <a:ext uri="{FF2B5EF4-FFF2-40B4-BE49-F238E27FC236}">
                <a16:creationId xmlns:a16="http://schemas.microsoft.com/office/drawing/2014/main" id="{DC0BF4FC-C7D0-4F5A-8D37-02D6A5F0E09E}"/>
              </a:ext>
            </a:extLst>
          </p:cNvPr>
          <p:cNvSpPr/>
          <p:nvPr/>
        </p:nvSpPr>
        <p:spPr>
          <a:xfrm>
            <a:off x="3642800" y="3568823"/>
            <a:ext cx="7090303" cy="242360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b="1">
                <a:solidFill>
                  <a:srgbClr val="FF0000"/>
                </a:solidFill>
                <a:latin typeface="Times New Roman" panose="02020603050405020304" pitchFamily="18" charset="0"/>
                <a:cs typeface="Times New Roman" panose="02020603050405020304" pitchFamily="18" charset="0"/>
              </a:rPr>
              <a:t>Bài hát nói về </a:t>
            </a:r>
            <a:r>
              <a:rPr lang="vi-VN" sz="2800" b="1">
                <a:solidFill>
                  <a:srgbClr val="FF0000"/>
                </a:solidFill>
                <a:latin typeface="Times New Roman" panose="02020603050405020304" pitchFamily="18" charset="0"/>
                <a:cs typeface="Times New Roman" panose="02020603050405020304" pitchFamily="18" charset="0"/>
              </a:rPr>
              <a:t>khi đi trên đường không được đi bên trái mà phải đi bên tay phải, khi đi trên phố phải đi đúng phần đường quy định, đặc biệt khi đi bộ phải đi trên vỉa hè</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373752"/>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7000"/>
                                        <p:tgtEl>
                                          <p:spTgt spid="6"/>
                                        </p:tgtEl>
                                      </p:cBhvr>
                                    </p:animEffect>
                                  </p:childTnLst>
                                </p:cTn>
                              </p:par>
                            </p:childTnLst>
                          </p:cTn>
                        </p:par>
                        <p:par>
                          <p:cTn id="8" fill="hold">
                            <p:stCondLst>
                              <p:cond delay="7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7000"/>
                                        <p:tgtEl>
                                          <p:spTgt spid="9"/>
                                        </p:tgtEl>
                                      </p:cBhvr>
                                    </p:animEffect>
                                  </p:childTnLst>
                                </p:cTn>
                              </p:par>
                            </p:childTnLst>
                          </p:cTn>
                        </p:par>
                        <p:par>
                          <p:cTn id="12" fill="hold">
                            <p:stCondLst>
                              <p:cond delay="14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000"/>
                                        <p:tgtEl>
                                          <p:spTgt spid="10"/>
                                        </p:tgtEl>
                                      </p:cBhvr>
                                    </p:animEffect>
                                    <p:anim calcmode="lin" valueType="num">
                                      <p:cBhvr>
                                        <p:cTn id="16" dur="7000" fill="hold"/>
                                        <p:tgtEl>
                                          <p:spTgt spid="10"/>
                                        </p:tgtEl>
                                        <p:attrNameLst>
                                          <p:attrName>ppt_x</p:attrName>
                                        </p:attrNameLst>
                                      </p:cBhvr>
                                      <p:tavLst>
                                        <p:tav tm="0">
                                          <p:val>
                                            <p:strVal val="#ppt_x"/>
                                          </p:val>
                                        </p:tav>
                                        <p:tav tm="100000">
                                          <p:val>
                                            <p:strVal val="#ppt_x"/>
                                          </p:val>
                                        </p:tav>
                                      </p:tavLst>
                                    </p:anim>
                                    <p:anim calcmode="lin" valueType="num">
                                      <p:cBhvr>
                                        <p:cTn id="17" dur="7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273DD-9742-4F57-84B2-BEC1DF4A7CDF}"/>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6256A39-1673-439B-951D-07ECFFCCB965}"/>
              </a:ext>
            </a:extLst>
          </p:cNvPr>
          <p:cNvSpPr txBox="1"/>
          <p:nvPr/>
        </p:nvSpPr>
        <p:spPr>
          <a:xfrm>
            <a:off x="927716" y="2648276"/>
            <a:ext cx="10336567" cy="1200329"/>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NGHE HÁT</a:t>
            </a:r>
          </a:p>
          <a:p>
            <a:pPr algn="ctr"/>
            <a:r>
              <a:rPr lang="en-US" sz="4000" b="1">
                <a:solidFill>
                  <a:srgbClr val="FF0000"/>
                </a:solidFill>
                <a:latin typeface="Times New Roman" panose="02020603050405020304" pitchFamily="18" charset="0"/>
                <a:cs typeface="Times New Roman" panose="02020603050405020304" pitchFamily="18" charset="0"/>
              </a:rPr>
              <a:t>EM ĐI QUA NGÃ T</a:t>
            </a:r>
            <a:r>
              <a:rPr lang="vi-VN" sz="4000" b="1">
                <a:solidFill>
                  <a:srgbClr val="FF0000"/>
                </a:solidFill>
                <a:latin typeface="Times New Roman" panose="02020603050405020304" pitchFamily="18" charset="0"/>
                <a:cs typeface="Times New Roman" panose="02020603050405020304" pitchFamily="18" charset="0"/>
              </a:rPr>
              <a:t>Ư</a:t>
            </a:r>
            <a:r>
              <a:rPr lang="en-US" sz="4000" b="1">
                <a:solidFill>
                  <a:srgbClr val="FF0000"/>
                </a:solidFill>
                <a:latin typeface="Times New Roman" panose="02020603050405020304" pitchFamily="18" charset="0"/>
                <a:cs typeface="Times New Roman" panose="02020603050405020304" pitchFamily="18" charset="0"/>
              </a:rPr>
              <a:t> Đ</a:t>
            </a:r>
            <a:r>
              <a:rPr lang="vi-VN" sz="4000" b="1">
                <a:solidFill>
                  <a:srgbClr val="FF0000"/>
                </a:solidFill>
                <a:latin typeface="Times New Roman" panose="02020603050405020304" pitchFamily="18" charset="0"/>
                <a:cs typeface="Times New Roman" panose="02020603050405020304" pitchFamily="18" charset="0"/>
              </a:rPr>
              <a:t>Ư</a:t>
            </a:r>
            <a:r>
              <a:rPr lang="en-US" sz="4000" b="1">
                <a:solidFill>
                  <a:srgbClr val="FF0000"/>
                </a:solidFill>
                <a:latin typeface="Times New Roman" panose="02020603050405020304" pitchFamily="18" charset="0"/>
                <a:cs typeface="Times New Roman" panose="02020603050405020304" pitchFamily="18" charset="0"/>
              </a:rPr>
              <a:t>ỜNG PHỐ</a:t>
            </a:r>
            <a:endParaRPr lang="en-US" sz="1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241420"/>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Em Đi Qua Ngã Tư Đường Phố - Nhạc Thiếu Nhi Hoạt Hình Vui Nhộn-(1080p)">
            <a:hlinkClick r:id="" action="ppaction://media"/>
            <a:extLst>
              <a:ext uri="{FF2B5EF4-FFF2-40B4-BE49-F238E27FC236}">
                <a16:creationId xmlns:a16="http://schemas.microsoft.com/office/drawing/2014/main" id="{D78179DF-63C5-4CAF-A41E-D506A88F84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1082394"/>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BB6A9-4AAD-4BEB-ABAF-E2F5EF56502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398C521-7674-495B-A9F7-89444B392650}"/>
              </a:ext>
            </a:extLst>
          </p:cNvPr>
          <p:cNvSpPr/>
          <p:nvPr/>
        </p:nvSpPr>
        <p:spPr>
          <a:xfrm>
            <a:off x="3542190" y="470517"/>
            <a:ext cx="4172505" cy="83450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Bài hát có tên là gì ?</a:t>
            </a:r>
            <a:endParaRPr lang="en-US" sz="2800"/>
          </a:p>
        </p:txBody>
      </p:sp>
      <p:pic>
        <p:nvPicPr>
          <p:cNvPr id="8" name="Picture 7">
            <a:extLst>
              <a:ext uri="{FF2B5EF4-FFF2-40B4-BE49-F238E27FC236}">
                <a16:creationId xmlns:a16="http://schemas.microsoft.com/office/drawing/2014/main" id="{75CA40F3-9CFE-4C2C-BF66-794AF07504A0}"/>
              </a:ext>
            </a:extLst>
          </p:cNvPr>
          <p:cNvPicPr>
            <a:picLocks noChangeAspect="1"/>
          </p:cNvPicPr>
          <p:nvPr/>
        </p:nvPicPr>
        <p:blipFill rotWithShape="1">
          <a:blip r:embed="rId3">
            <a:extLst>
              <a:ext uri="{28A0092B-C50C-407E-A947-70E740481C1C}">
                <a14:useLocalDpi xmlns:a14="http://schemas.microsoft.com/office/drawing/2010/main" val="0"/>
              </a:ext>
            </a:extLst>
          </a:blip>
          <a:srcRect l="31048" r="36703" b="11461"/>
          <a:stretch/>
        </p:blipFill>
        <p:spPr>
          <a:xfrm flipH="1">
            <a:off x="781231" y="368423"/>
            <a:ext cx="2556771" cy="6489577"/>
          </a:xfrm>
          <a:prstGeom prst="rect">
            <a:avLst/>
          </a:prstGeom>
        </p:spPr>
      </p:pic>
      <p:sp>
        <p:nvSpPr>
          <p:cNvPr id="9" name="Rectangle: Rounded Corners 8">
            <a:extLst>
              <a:ext uri="{FF2B5EF4-FFF2-40B4-BE49-F238E27FC236}">
                <a16:creationId xmlns:a16="http://schemas.microsoft.com/office/drawing/2014/main" id="{752C7CDA-615A-4390-AD4B-40FB1B06AF65}"/>
              </a:ext>
            </a:extLst>
          </p:cNvPr>
          <p:cNvSpPr/>
          <p:nvPr/>
        </p:nvSpPr>
        <p:spPr>
          <a:xfrm>
            <a:off x="3592495" y="2149876"/>
            <a:ext cx="4172505" cy="83450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Bài hát nói về điều gì ?</a:t>
            </a:r>
            <a:endParaRPr lang="en-US" sz="2800"/>
          </a:p>
        </p:txBody>
      </p:sp>
      <p:sp>
        <p:nvSpPr>
          <p:cNvPr id="10" name="Rectangle: Rounded Corners 9">
            <a:extLst>
              <a:ext uri="{FF2B5EF4-FFF2-40B4-BE49-F238E27FC236}">
                <a16:creationId xmlns:a16="http://schemas.microsoft.com/office/drawing/2014/main" id="{DC0BF4FC-C7D0-4F5A-8D37-02D6A5F0E09E}"/>
              </a:ext>
            </a:extLst>
          </p:cNvPr>
          <p:cNvSpPr/>
          <p:nvPr/>
        </p:nvSpPr>
        <p:spPr>
          <a:xfrm>
            <a:off x="3642800" y="3568823"/>
            <a:ext cx="7090303" cy="242360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b="1">
                <a:solidFill>
                  <a:srgbClr val="FF0000"/>
                </a:solidFill>
                <a:latin typeface="Times New Roman" panose="02020603050405020304" pitchFamily="18" charset="0"/>
                <a:cs typeface="Times New Roman" panose="02020603050405020304" pitchFamily="18" charset="0"/>
              </a:rPr>
              <a:t>Bài hát nói về</a:t>
            </a:r>
            <a:r>
              <a:rPr lang="vi-VN" sz="2800" b="1">
                <a:solidFill>
                  <a:srgbClr val="FF0000"/>
                </a:solidFill>
                <a:latin typeface="Times New Roman" panose="02020603050405020304" pitchFamily="18" charset="0"/>
                <a:cs typeface="Times New Roman" panose="02020603050405020304" pitchFamily="18" charset="0"/>
              </a:rPr>
              <a:t> các bạn chơi giao thông đường bộ rất nghiêm chỉnh chấp hành quy định giao thông. Đèn đỏ dừng lại, đèn xanh thì nhanh qua đường</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742557"/>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000"/>
                                        <p:tgtEl>
                                          <p:spTgt spid="6"/>
                                        </p:tgtEl>
                                      </p:cBhvr>
                                    </p:animEffect>
                                    <p:anim calcmode="lin" valueType="num">
                                      <p:cBhvr>
                                        <p:cTn id="8" dur="7000" fill="hold"/>
                                        <p:tgtEl>
                                          <p:spTgt spid="6"/>
                                        </p:tgtEl>
                                        <p:attrNameLst>
                                          <p:attrName>ppt_x</p:attrName>
                                        </p:attrNameLst>
                                      </p:cBhvr>
                                      <p:tavLst>
                                        <p:tav tm="0">
                                          <p:val>
                                            <p:strVal val="#ppt_x"/>
                                          </p:val>
                                        </p:tav>
                                        <p:tav tm="100000">
                                          <p:val>
                                            <p:strVal val="#ppt_x"/>
                                          </p:val>
                                        </p:tav>
                                      </p:tavLst>
                                    </p:anim>
                                    <p:anim calcmode="lin" valueType="num">
                                      <p:cBhvr>
                                        <p:cTn id="9" dur="7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000"/>
                            </p:stCondLst>
                            <p:childTnLst>
                              <p:par>
                                <p:cTn id="11" presetID="6"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000"/>
                                        <p:tgtEl>
                                          <p:spTgt spid="9"/>
                                        </p:tgtEl>
                                      </p:cBhvr>
                                    </p:animEffect>
                                  </p:childTnLst>
                                </p:cTn>
                              </p:par>
                            </p:childTnLst>
                          </p:cTn>
                        </p:par>
                        <p:par>
                          <p:cTn id="14" fill="hold">
                            <p:stCondLst>
                              <p:cond delay="14000"/>
                            </p:stCondLst>
                            <p:childTnLst>
                              <p:par>
                                <p:cTn id="15" presetID="14"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7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1BC17D-32E4-47AB-999C-32F69D1DF04A}"/>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1EB7140-2AC1-436A-AF7F-D936FCE5B32D}"/>
              </a:ext>
            </a:extLst>
          </p:cNvPr>
          <p:cNvSpPr txBox="1"/>
          <p:nvPr/>
        </p:nvSpPr>
        <p:spPr>
          <a:xfrm>
            <a:off x="1750381" y="2122139"/>
            <a:ext cx="8691238" cy="1138773"/>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TRÒ CH</a:t>
            </a:r>
            <a:r>
              <a:rPr lang="vi-VN" sz="3200" b="1">
                <a:solidFill>
                  <a:srgbClr val="FF0000"/>
                </a:solidFill>
                <a:latin typeface="Times New Roman" panose="02020603050405020304" pitchFamily="18" charset="0"/>
                <a:cs typeface="Times New Roman" panose="02020603050405020304" pitchFamily="18" charset="0"/>
              </a:rPr>
              <a:t>Ơ</a:t>
            </a:r>
            <a:r>
              <a:rPr lang="en-US" sz="3200" b="1">
                <a:solidFill>
                  <a:srgbClr val="FF0000"/>
                </a:solidFill>
                <a:latin typeface="Times New Roman" panose="02020603050405020304" pitchFamily="18" charset="0"/>
                <a:cs typeface="Times New Roman" panose="02020603050405020304" pitchFamily="18" charset="0"/>
              </a:rPr>
              <a:t>I</a:t>
            </a:r>
          </a:p>
          <a:p>
            <a:pPr algn="ctr"/>
            <a:r>
              <a:rPr lang="en-US" sz="3600" b="1">
                <a:solidFill>
                  <a:srgbClr val="FF0000"/>
                </a:solidFill>
                <a:latin typeface="Times New Roman" panose="02020603050405020304" pitchFamily="18" charset="0"/>
                <a:cs typeface="Times New Roman" panose="02020603050405020304" pitchFamily="18" charset="0"/>
              </a:rPr>
              <a:t>NHÌN HÌNH ẢNH ĐOÁN TÊN BÀI HÁT</a:t>
            </a:r>
          </a:p>
        </p:txBody>
      </p:sp>
    </p:spTree>
    <p:extLst>
      <p:ext uri="{BB962C8B-B14F-4D97-AF65-F5344CB8AC3E}">
        <p14:creationId xmlns:p14="http://schemas.microsoft.com/office/powerpoint/2010/main" val="1372043524"/>
      </p:ext>
    </p:extLst>
  </p:cSld>
  <p:clrMapOvr>
    <a:masterClrMapping/>
  </p:clrMapOvr>
  <mc:AlternateContent xmlns:mc="http://schemas.openxmlformats.org/markup-compatibility/2006">
    <mc:Choice xmlns:p14="http://schemas.microsoft.com/office/powerpoint/2010/main" Requires="p14">
      <p:transition spd="slow" p14:dur="4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500"/>
                                        <p:tgtEl>
                                          <p:spTgt spid="5"/>
                                        </p:tgtEl>
                                      </p:cBhvr>
                                    </p:animEffect>
                                    <p:anim calcmode="lin" valueType="num">
                                      <p:cBhvr>
                                        <p:cTn id="8" dur="3500" fill="hold"/>
                                        <p:tgtEl>
                                          <p:spTgt spid="5"/>
                                        </p:tgtEl>
                                        <p:attrNameLst>
                                          <p:attrName>ppt_x</p:attrName>
                                        </p:attrNameLst>
                                      </p:cBhvr>
                                      <p:tavLst>
                                        <p:tav tm="0">
                                          <p:val>
                                            <p:strVal val="#ppt_x"/>
                                          </p:val>
                                        </p:tav>
                                        <p:tav tm="100000">
                                          <p:val>
                                            <p:strVal val="#ppt_x"/>
                                          </p:val>
                                        </p:tav>
                                      </p:tavLst>
                                    </p:anim>
                                    <p:anim calcmode="lin" valueType="num">
                                      <p:cBhvr>
                                        <p:cTn id="9" dur="3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216</Words>
  <Application>Microsoft Office PowerPoint</Application>
  <PresentationFormat>Widescreen</PresentationFormat>
  <Paragraphs>22</Paragraphs>
  <Slides>10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M0</dc:creator>
  <cp:lastModifiedBy>M0</cp:lastModifiedBy>
  <cp:revision>8</cp:revision>
  <dcterms:created xsi:type="dcterms:W3CDTF">2024-03-12T08:30:05Z</dcterms:created>
  <dcterms:modified xsi:type="dcterms:W3CDTF">2024-03-12T10:02:37Z</dcterms:modified>
</cp:coreProperties>
</file>