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157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526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720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902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945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095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94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457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026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67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883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271F2-4B44-4E93-8311-A38AD5FE29E6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453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33.jpeg"/><Relationship Id="rId7" Type="http://schemas.openxmlformats.org/officeDocument/2006/relationships/image" Target="../media/image36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4.jpeg"/><Relationship Id="rId3" Type="http://schemas.openxmlformats.org/officeDocument/2006/relationships/audio" Target="../media/audio2.wav"/><Relationship Id="rId7" Type="http://schemas.openxmlformats.org/officeDocument/2006/relationships/image" Target="../media/image34.jpeg"/><Relationship Id="rId12" Type="http://schemas.openxmlformats.org/officeDocument/2006/relationships/image" Target="../media/image4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42.jpeg"/><Relationship Id="rId5" Type="http://schemas.openxmlformats.org/officeDocument/2006/relationships/audio" Target="../media/audio4.wav"/><Relationship Id="rId10" Type="http://schemas.openxmlformats.org/officeDocument/2006/relationships/image" Target="../media/image41.jpeg"/><Relationship Id="rId4" Type="http://schemas.openxmlformats.org/officeDocument/2006/relationships/audio" Target="../media/audio3.wav"/><Relationship Id="rId9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audio" Target="../media/audio1.wav"/><Relationship Id="rId7" Type="http://schemas.openxmlformats.org/officeDocument/2006/relationships/image" Target="../media/image1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audio" Target="../media/audio4.wav"/><Relationship Id="rId10" Type="http://schemas.openxmlformats.org/officeDocument/2006/relationships/image" Target="../media/image44.jpeg"/><Relationship Id="rId4" Type="http://schemas.openxmlformats.org/officeDocument/2006/relationships/audio" Target="../media/audio2.wav"/><Relationship Id="rId9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audio" Target="../media/audio1.wav"/><Relationship Id="rId7" Type="http://schemas.openxmlformats.org/officeDocument/2006/relationships/image" Target="../media/image2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audio" Target="../media/audio4.wav"/><Relationship Id="rId10" Type="http://schemas.openxmlformats.org/officeDocument/2006/relationships/image" Target="../media/image44.jpeg"/><Relationship Id="rId4" Type="http://schemas.openxmlformats.org/officeDocument/2006/relationships/audio" Target="../media/audio2.wav"/><Relationship Id="rId9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audio" Target="../media/audio1.wav"/><Relationship Id="rId7" Type="http://schemas.openxmlformats.org/officeDocument/2006/relationships/image" Target="../media/image1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audio" Target="../media/audio4.wav"/><Relationship Id="rId10" Type="http://schemas.openxmlformats.org/officeDocument/2006/relationships/image" Target="../media/image44.jpeg"/><Relationship Id="rId4" Type="http://schemas.openxmlformats.org/officeDocument/2006/relationships/audio" Target="../media/audio2.wav"/><Relationship Id="rId9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audio" Target="../media/audio1.wav"/><Relationship Id="rId7" Type="http://schemas.openxmlformats.org/officeDocument/2006/relationships/image" Target="../media/image4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audio" Target="../media/audio4.wav"/><Relationship Id="rId10" Type="http://schemas.openxmlformats.org/officeDocument/2006/relationships/image" Target="../media/image44.jpeg"/><Relationship Id="rId4" Type="http://schemas.openxmlformats.org/officeDocument/2006/relationships/audio" Target="../media/audio2.wav"/><Relationship Id="rId9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audio" Target="../media/audio1.wav"/><Relationship Id="rId7" Type="http://schemas.openxmlformats.org/officeDocument/2006/relationships/image" Target="../media/image1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audio" Target="../media/audio4.wav"/><Relationship Id="rId10" Type="http://schemas.openxmlformats.org/officeDocument/2006/relationships/image" Target="../media/image44.jpeg"/><Relationship Id="rId4" Type="http://schemas.openxmlformats.org/officeDocument/2006/relationships/audio" Target="../media/audio2.wav"/><Relationship Id="rId9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`</a:t>
            </a:r>
          </a:p>
        </p:txBody>
      </p:sp>
      <p:pic>
        <p:nvPicPr>
          <p:cNvPr id="3075" name="Picture 10" descr="Theme53119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12192000" cy="6858000"/>
          </a:xfrm>
          <a:solidFill>
            <a:srgbClr val="008000"/>
          </a:solidFill>
        </p:spPr>
      </p:pic>
      <p:sp>
        <p:nvSpPr>
          <p:cNvPr id="152588" name="Rectangle 12"/>
          <p:cNvSpPr>
            <a:spLocks noChangeArrowheads="1"/>
          </p:cNvSpPr>
          <p:nvPr/>
        </p:nvSpPr>
        <p:spPr bwMode="auto">
          <a:xfrm>
            <a:off x="1981200" y="2133601"/>
            <a:ext cx="7086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2597" name="Text Box 21"/>
          <p:cNvSpPr txBox="1">
            <a:spLocks noChangeArrowheads="1"/>
          </p:cNvSpPr>
          <p:nvPr/>
        </p:nvSpPr>
        <p:spPr bwMode="auto">
          <a:xfrm>
            <a:off x="2286000" y="196911"/>
            <a:ext cx="72167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accent1"/>
                </a:solidFill>
              </a:rPr>
              <a:t>Ủy</a:t>
            </a:r>
            <a:r>
              <a:rPr lang="en-US" sz="2400" b="1" dirty="0" smtClean="0">
                <a:solidFill>
                  <a:schemeClr val="accent1"/>
                </a:solidFill>
              </a:rPr>
              <a:t> ban </a:t>
            </a:r>
            <a:r>
              <a:rPr lang="en-US" sz="2400" b="1" dirty="0" err="1" smtClean="0">
                <a:solidFill>
                  <a:schemeClr val="accent1"/>
                </a:solidFill>
              </a:rPr>
              <a:t>nhân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</a:rPr>
              <a:t>dân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</a:rPr>
              <a:t>quận</a:t>
            </a:r>
            <a:r>
              <a:rPr lang="en-US" sz="2400" b="1" dirty="0" smtClean="0">
                <a:solidFill>
                  <a:schemeClr val="accent1"/>
                </a:solidFill>
              </a:rPr>
              <a:t> Long </a:t>
            </a:r>
            <a:r>
              <a:rPr lang="en-US" sz="2400" b="1" dirty="0" err="1" smtClean="0">
                <a:solidFill>
                  <a:schemeClr val="accent1"/>
                </a:solidFill>
              </a:rPr>
              <a:t>Biên</a:t>
            </a:r>
            <a:endParaRPr lang="en-US" sz="2400" b="1" dirty="0" smtClean="0">
              <a:solidFill>
                <a:schemeClr val="accent1"/>
              </a:solidFill>
            </a:endParaRPr>
          </a:p>
          <a:p>
            <a:pPr algn="ctr"/>
            <a:r>
              <a:rPr lang="en-US" sz="2400" b="1" dirty="0" err="1" smtClean="0">
                <a:solidFill>
                  <a:schemeClr val="accent1"/>
                </a:solidFill>
              </a:rPr>
              <a:t>Trường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</a:rPr>
              <a:t>mầm</a:t>
            </a:r>
            <a:r>
              <a:rPr lang="en-US" sz="2400" b="1" dirty="0" smtClean="0">
                <a:solidFill>
                  <a:schemeClr val="accent1"/>
                </a:solidFill>
              </a:rPr>
              <a:t> non Long </a:t>
            </a:r>
            <a:r>
              <a:rPr lang="en-US" sz="2400" b="1" dirty="0" err="1" smtClean="0">
                <a:solidFill>
                  <a:schemeClr val="accent1"/>
                </a:solidFill>
              </a:rPr>
              <a:t>Biên</a:t>
            </a:r>
            <a:endParaRPr lang="en-US" sz="2400" b="1" dirty="0" smtClean="0">
              <a:solidFill>
                <a:schemeClr val="accent1"/>
              </a:solidFill>
            </a:endParaRPr>
          </a:p>
          <a:p>
            <a:pPr algn="ctr"/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152600" name="WordArt 24"/>
          <p:cNvSpPr>
            <a:spLocks noChangeArrowheads="1" noChangeShapeType="1" noTextEdit="1"/>
          </p:cNvSpPr>
          <p:nvPr/>
        </p:nvSpPr>
        <p:spPr bwMode="auto">
          <a:xfrm>
            <a:off x="3124201" y="1847850"/>
            <a:ext cx="5524500" cy="1047751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LÀM QUEN VỚI TOÁN</a:t>
            </a:r>
          </a:p>
        </p:txBody>
      </p:sp>
      <p:sp>
        <p:nvSpPr>
          <p:cNvPr id="3087" name="Rectangle 17"/>
          <p:cNvSpPr>
            <a:spLocks noChangeArrowheads="1"/>
          </p:cNvSpPr>
          <p:nvPr/>
        </p:nvSpPr>
        <p:spPr bwMode="auto">
          <a:xfrm>
            <a:off x="4267200" y="1981201"/>
            <a:ext cx="3581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3200" b="1" dirty="0">
              <a:solidFill>
                <a:srgbClr val="FF0066"/>
              </a:solidFill>
            </a:endParaRPr>
          </a:p>
        </p:txBody>
      </p:sp>
      <p:sp>
        <p:nvSpPr>
          <p:cNvPr id="3088" name="Rectangle 18"/>
          <p:cNvSpPr>
            <a:spLocks noChangeArrowheads="1"/>
          </p:cNvSpPr>
          <p:nvPr/>
        </p:nvSpPr>
        <p:spPr bwMode="auto">
          <a:xfrm>
            <a:off x="2286000" y="2590801"/>
            <a:ext cx="76962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    </a:t>
            </a:r>
            <a:r>
              <a:rPr lang="en-US" sz="2800" b="1" dirty="0" err="1">
                <a:solidFill>
                  <a:srgbClr val="FF0000"/>
                </a:solidFill>
              </a:rPr>
              <a:t>Đề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tài</a:t>
            </a:r>
            <a:r>
              <a:rPr lang="en-US" sz="2800" b="1" dirty="0">
                <a:solidFill>
                  <a:srgbClr val="FF0000"/>
                </a:solidFill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</a:rPr>
              <a:t>Xác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buổi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ngày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  <a:endParaRPr lang="en-US" sz="2400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   </a:t>
            </a:r>
            <a:r>
              <a:rPr lang="en-US" sz="2400" b="1" dirty="0" err="1">
                <a:solidFill>
                  <a:srgbClr val="FF0000"/>
                </a:solidFill>
              </a:rPr>
              <a:t>Lứa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tuổi</a:t>
            </a:r>
            <a:r>
              <a:rPr lang="en-US" sz="2400" b="1" dirty="0">
                <a:solidFill>
                  <a:srgbClr val="FF0000"/>
                </a:solidFill>
              </a:rPr>
              <a:t>   </a:t>
            </a:r>
            <a:r>
              <a:rPr lang="en-US" sz="2400" b="1">
                <a:solidFill>
                  <a:srgbClr val="FF0000"/>
                </a:solidFill>
              </a:rPr>
              <a:t>: </a:t>
            </a:r>
            <a:r>
              <a:rPr lang="en-US" sz="2400" b="1" smtClean="0">
                <a:solidFill>
                  <a:srgbClr val="FF0000"/>
                </a:solidFill>
              </a:rPr>
              <a:t>4 - 5 </a:t>
            </a:r>
            <a:r>
              <a:rPr lang="en-US" sz="2400" b="1" dirty="0" err="1">
                <a:solidFill>
                  <a:srgbClr val="FF0000"/>
                </a:solidFill>
              </a:rPr>
              <a:t>tuổi</a:t>
            </a:r>
            <a:r>
              <a:rPr lang="en-US" sz="2400" b="1" dirty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endParaRPr lang="en-US" sz="2400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endParaRPr lang="en-US" sz="2400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endParaRPr lang="en-US" sz="2400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endParaRPr lang="en-US" sz="2400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Giáo viên thực </a:t>
            </a:r>
            <a:r>
              <a:rPr lang="en-US" sz="2400" b="1" dirty="0" err="1">
                <a:solidFill>
                  <a:srgbClr val="FF0000"/>
                </a:solidFill>
              </a:rPr>
              <a:t>hiện</a:t>
            </a:r>
            <a:r>
              <a:rPr lang="en-US" sz="2400" b="1" dirty="0" smtClean="0">
                <a:solidFill>
                  <a:srgbClr val="FF0000"/>
                </a:solidFill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</a:rPr>
              <a:t>Trần</a:t>
            </a:r>
            <a:r>
              <a:rPr lang="en-US" sz="2400" b="1" dirty="0" smtClean="0">
                <a:solidFill>
                  <a:srgbClr val="FF0000"/>
                </a:solidFill>
              </a:rPr>
              <a:t> Thu </a:t>
            </a:r>
            <a:r>
              <a:rPr lang="en-US" sz="2400" b="1" dirty="0" err="1" smtClean="0">
                <a:solidFill>
                  <a:srgbClr val="FF0000"/>
                </a:solidFill>
              </a:rPr>
              <a:t>Thủy</a:t>
            </a:r>
            <a:r>
              <a:rPr lang="en-US" sz="2400" b="1" dirty="0" smtClean="0">
                <a:solidFill>
                  <a:srgbClr val="FF0000"/>
                </a:solidFill>
              </a:rPr>
              <a:t>.</a:t>
            </a:r>
            <a:endParaRPr lang="en-US" sz="2400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    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  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35" y="75790"/>
            <a:ext cx="1434465" cy="144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75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2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2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526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2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600" grpId="0" animBg="1"/>
      <p:bldP spid="308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050" name="Picture 2" descr="G:\tranh in thêm trẻ học\đèn đườ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8152" y="0"/>
            <a:ext cx="9139848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112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799" y="1"/>
            <a:ext cx="4648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9004" y="0"/>
            <a:ext cx="455096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 descr="H:\ \ảnh thi Quận\troc chơi động\Pholongden_zing_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3999" y="3429002"/>
            <a:ext cx="4495800" cy="3428999"/>
          </a:xfrm>
          <a:prstGeom prst="rect">
            <a:avLst/>
          </a:prstGeom>
          <a:noFill/>
        </p:spPr>
      </p:pic>
      <p:pic>
        <p:nvPicPr>
          <p:cNvPr id="6" name="Picture 2" descr="C:\Users\ADMIN\Desktop\112_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3414449"/>
            <a:ext cx="4648200" cy="344355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019799" y="3505202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ngon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Users\ADMIN\Desktop\cho-be-ngu-chung-voi-ba-m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3429000"/>
            <a:ext cx="4648200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316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819400" y="5867400"/>
            <a:ext cx="7162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/>
              <a:t>Ban </a:t>
            </a:r>
            <a:r>
              <a:rPr lang="en-US" sz="6600" b="1" dirty="0" err="1" smtClean="0"/>
              <a:t>đê</a:t>
            </a:r>
            <a:r>
              <a:rPr lang="en-US" sz="6600" b="1" dirty="0" err="1"/>
              <a:t>m</a:t>
            </a:r>
            <a:endParaRPr lang="vi-VN" sz="6600" b="1" dirty="0"/>
          </a:p>
        </p:txBody>
      </p:sp>
      <p:pic>
        <p:nvPicPr>
          <p:cNvPr id="12291" name="Picture 3" descr="H:\ \ảnh thi Quận\troc chơi động\hinh-anh-dem-trang-ram-dep-lung-linh-se-mang-den-cho-ban-cam-giac-binh-yen-trong-tam-hon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8331" y="0"/>
            <a:ext cx="9199671" cy="579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235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76400" y="152402"/>
          <a:ext cx="8839200" cy="7608670"/>
        </p:xfrm>
        <a:graphic>
          <a:graphicData uri="http://schemas.openxmlformats.org/drawingml/2006/table">
            <a:tbl>
              <a:tblPr/>
              <a:tblGrid>
                <a:gridCol w="883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4086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9600" b="1" dirty="0">
                          <a:latin typeface=".VnArial Narrow"/>
                          <a:ea typeface="Calibri"/>
                        </a:rPr>
                        <a:t>  </a:t>
                      </a:r>
                      <a:r>
                        <a:rPr lang="en-US" sz="9600" b="1" baseline="0" dirty="0" smtClean="0">
                          <a:latin typeface=".VnArial Narrow"/>
                          <a:ea typeface="Calibri"/>
                        </a:rPr>
                        <a:t> </a:t>
                      </a:r>
                      <a:r>
                        <a:rPr lang="en-US" sz="9600" b="1" dirty="0" smtClean="0">
                          <a:solidFill>
                            <a:srgbClr val="FF0000"/>
                          </a:solidFill>
                          <a:latin typeface=".VnArial Narrow"/>
                          <a:ea typeface="Calibri"/>
                        </a:rPr>
                        <a:t>1      </a:t>
                      </a:r>
                      <a:r>
                        <a:rPr lang="en-US" sz="9600" b="1" dirty="0">
                          <a:solidFill>
                            <a:srgbClr val="FF0000"/>
                          </a:solidFill>
                          <a:latin typeface=".VnArial Narrow"/>
                          <a:ea typeface="Calibri"/>
                        </a:rPr>
                        <a:t>2      3      4</a:t>
                      </a:r>
                      <a:endParaRPr lang="vi-VN" sz="96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7619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4300" b="1" dirty="0">
                          <a:latin typeface=".VnArial Narrow"/>
                          <a:ea typeface="Calibri"/>
                        </a:rPr>
                        <a:t>   </a:t>
                      </a:r>
                      <a:endParaRPr lang="vi-VN" sz="7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0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300" b="1" dirty="0">
                          <a:latin typeface=".VnArial Narrow"/>
                          <a:ea typeface="Calibri"/>
                        </a:rPr>
                        <a:t>   </a:t>
                      </a:r>
                      <a:endParaRPr lang="vi-VN" sz="7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Down Arrow 5"/>
          <p:cNvSpPr/>
          <p:nvPr/>
        </p:nvSpPr>
        <p:spPr>
          <a:xfrm>
            <a:off x="27432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Down Arrow 12"/>
          <p:cNvSpPr/>
          <p:nvPr/>
        </p:nvSpPr>
        <p:spPr>
          <a:xfrm>
            <a:off x="28194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Down Arrow 13"/>
          <p:cNvSpPr/>
          <p:nvPr/>
        </p:nvSpPr>
        <p:spPr>
          <a:xfrm>
            <a:off x="50292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Down Arrow 14"/>
          <p:cNvSpPr/>
          <p:nvPr/>
        </p:nvSpPr>
        <p:spPr>
          <a:xfrm>
            <a:off x="72390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Down Arrow 15"/>
          <p:cNvSpPr/>
          <p:nvPr/>
        </p:nvSpPr>
        <p:spPr>
          <a:xfrm>
            <a:off x="94488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Down Arrow 16"/>
          <p:cNvSpPr/>
          <p:nvPr/>
        </p:nvSpPr>
        <p:spPr>
          <a:xfrm>
            <a:off x="49530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Down Arrow 17"/>
          <p:cNvSpPr/>
          <p:nvPr/>
        </p:nvSpPr>
        <p:spPr>
          <a:xfrm>
            <a:off x="71628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Down Arrow 18"/>
          <p:cNvSpPr/>
          <p:nvPr/>
        </p:nvSpPr>
        <p:spPr>
          <a:xfrm>
            <a:off x="94488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0" name="Picture 19" descr="C:\Users\ADMIN\Desktop\ảnh thi Quận\troc chơi động\Vi-sao-Mat-Troi-lai-moc-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1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C:\Users\ADMIN\Desktop\ảnh thi Quận\troc chơi động\du-bao-thoi-tiet-dien-bien-nang-nong-o-bac-bo-nam-20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C:\Users\ADMIN\Desktop\ảnh thi Quận\troc chơi động\a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905000"/>
            <a:ext cx="2133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58200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C:\Users\ADMIN\Desktop\ảnh thi Quận\troc chơi động\vws050298-9ee1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2601" y="4495800"/>
            <a:ext cx="2059132" cy="214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C:\Users\ADMIN\Desktop\ảnh thi Quận\troc chơi động\truong-mam-non-blue-sky-cho-tre-an-do-nau-tu-ngay-hom-truoc-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62401" y="4495800"/>
            <a:ext cx="2133600" cy="214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C:\Users\ADMIN\Desktop\ảnh thi Quận\troc chơi động\Don be v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72203" y="4495800"/>
            <a:ext cx="2133599" cy="214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 descr="C:\Users\ADMIN\Desktop\ảnh thi Quận\troc chơi động\meo-xem-tv-tiet-kiem-dien-1115201231750am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458200" y="4495800"/>
            <a:ext cx="2057400" cy="214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23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4600" y="228600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>
                <a:solidFill>
                  <a:srgbClr val="7030A0"/>
                </a:solidFill>
              </a:rPr>
              <a:t>1 </a:t>
            </a:r>
            <a:r>
              <a:rPr lang="en-US" sz="5400" b="1" i="1" dirty="0" err="1">
                <a:solidFill>
                  <a:srgbClr val="7030A0"/>
                </a:solidFill>
              </a:rPr>
              <a:t>Ngày</a:t>
            </a:r>
            <a:r>
              <a:rPr lang="en-US" sz="5400" b="1" i="1" dirty="0">
                <a:solidFill>
                  <a:srgbClr val="7030A0"/>
                </a:solidFill>
              </a:rPr>
              <a:t> </a:t>
            </a:r>
            <a:r>
              <a:rPr lang="en-US" sz="5400" b="1" i="1" dirty="0" err="1">
                <a:solidFill>
                  <a:srgbClr val="7030A0"/>
                </a:solidFill>
              </a:rPr>
              <a:t>có</a:t>
            </a:r>
            <a:r>
              <a:rPr lang="en-US" sz="5400" b="1" i="1" dirty="0">
                <a:solidFill>
                  <a:srgbClr val="7030A0"/>
                </a:solidFill>
              </a:rPr>
              <a:t> 4 </a:t>
            </a:r>
            <a:r>
              <a:rPr lang="en-US" sz="5400" b="1" i="1" dirty="0" err="1">
                <a:solidFill>
                  <a:srgbClr val="7030A0"/>
                </a:solidFill>
              </a:rPr>
              <a:t>buổi</a:t>
            </a:r>
            <a:endParaRPr lang="vi-VN" sz="5400" b="1" i="1" dirty="0">
              <a:solidFill>
                <a:srgbClr val="7030A0"/>
              </a:solidFill>
            </a:endParaRPr>
          </a:p>
        </p:txBody>
      </p:sp>
      <p:pic>
        <p:nvPicPr>
          <p:cNvPr id="4" name="Picture 3" descr="C:\Users\ADMIN\Desktop\ảnh thi Quận\troc chơi động\Vi-sao-Mat-Troi-lai-moc-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752600"/>
            <a:ext cx="2209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ADMIN\Desktop\ảnh thi Quận\troc chơi động\du-bao-thoi-tiet-dien-bien-nang-nong-o-bac-bo-nam-201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1752600"/>
            <a:ext cx="2286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a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1" y="1752600"/>
            <a:ext cx="226818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07069" y="1752600"/>
            <a:ext cx="2160931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613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9698" name="Picture 2" descr="H:\ \A Bai soan B4 Hòa - Huyền 2016 - 2017\Ảnh các chủ đề\ảnh trung thu và hình nền động\images (6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1999" cy="68003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0" y="685800"/>
            <a:ext cx="7239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70C0"/>
                </a:solidFill>
              </a:rPr>
              <a:t>Luyện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tập</a:t>
            </a:r>
            <a:r>
              <a:rPr lang="en-US" sz="4400" b="1" dirty="0">
                <a:solidFill>
                  <a:srgbClr val="0070C0"/>
                </a:solidFill>
              </a:rPr>
              <a:t>: </a:t>
            </a:r>
          </a:p>
          <a:p>
            <a:pPr>
              <a:buFont typeface="Arial" pitchFamily="34" charset="0"/>
              <a:buChar char="•"/>
            </a:pP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Trò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chơi</a:t>
            </a:r>
            <a:r>
              <a:rPr lang="en-US" sz="4400" b="1" dirty="0">
                <a:solidFill>
                  <a:srgbClr val="0070C0"/>
                </a:solidFill>
              </a:rPr>
              <a:t> 1: </a:t>
            </a:r>
            <a:r>
              <a:rPr lang="en-US" sz="4400" b="1" i="1" dirty="0">
                <a:solidFill>
                  <a:srgbClr val="0070C0"/>
                </a:solidFill>
              </a:rPr>
              <a:t>“ Ai </a:t>
            </a:r>
            <a:r>
              <a:rPr lang="en-US" sz="4400" b="1" i="1" dirty="0" err="1">
                <a:solidFill>
                  <a:srgbClr val="0070C0"/>
                </a:solidFill>
              </a:rPr>
              <a:t>tinh</a:t>
            </a:r>
            <a:r>
              <a:rPr lang="en-US" sz="4400" b="1" i="1" dirty="0">
                <a:solidFill>
                  <a:srgbClr val="0070C0"/>
                </a:solidFill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</a:rPr>
              <a:t>mắt</a:t>
            </a:r>
            <a:r>
              <a:rPr lang="en-US" sz="4400" b="1" i="1" dirty="0">
                <a:solidFill>
                  <a:srgbClr val="0070C0"/>
                </a:solidFill>
              </a:rPr>
              <a:t>”</a:t>
            </a:r>
            <a:endParaRPr lang="vi-VN" sz="4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64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28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4000" b="1" i="1" dirty="0">
                <a:solidFill>
                  <a:srgbClr val="FF0000"/>
                </a:solidFill>
              </a:rPr>
              <a:t>  </a:t>
            </a:r>
            <a:r>
              <a:rPr lang="en-US" sz="4000" b="1" i="1" dirty="0" err="1">
                <a:solidFill>
                  <a:srgbClr val="FF0000"/>
                </a:solidFill>
              </a:rPr>
              <a:t>Câu</a:t>
            </a:r>
            <a:r>
              <a:rPr lang="en-US" sz="4000" b="1" i="1" dirty="0">
                <a:solidFill>
                  <a:srgbClr val="FF0000"/>
                </a:solidFill>
              </a:rPr>
              <a:t> 1: </a:t>
            </a:r>
            <a:r>
              <a:rPr lang="en-US" sz="4000" b="1" i="1" dirty="0" err="1">
                <a:solidFill>
                  <a:srgbClr val="FF0000"/>
                </a:solidFill>
              </a:rPr>
              <a:t>Một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ngày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gồm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mấy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buổi</a:t>
            </a:r>
            <a:r>
              <a:rPr lang="en-US" sz="4000" b="1" i="1" dirty="0">
                <a:solidFill>
                  <a:srgbClr val="FF0000"/>
                </a:solidFill>
              </a:rPr>
              <a:t>?</a:t>
            </a:r>
            <a:endParaRPr lang="vi-VN" sz="4000" b="1" i="1" dirty="0">
              <a:solidFill>
                <a:srgbClr val="FF0000"/>
              </a:solidFill>
            </a:endParaRPr>
          </a:p>
        </p:txBody>
      </p:sp>
      <p:pic>
        <p:nvPicPr>
          <p:cNvPr id="11" name="Picture 10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6400" y="0"/>
            <a:ext cx="3276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C:\Users\ADMIN\Desktop\ảnh thi Quận\troc chơi động\a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71801" y="3657600"/>
            <a:ext cx="158773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1" y="3657600"/>
            <a:ext cx="151265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C:\Users\ADMIN\Desktop\ảnh thi Quận\troc chơi động\du-bao-thoi-tiet-dien-bien-nang-nong-o-bac-bo-nam-2016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34200" y="0"/>
            <a:ext cx="1752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C:\Users\ADMIN\Desktop\ảnh thi Quận\troc chơi động\a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86800" y="0"/>
            <a:ext cx="1752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C:\Users\ADMIN\Desktop\ảnh thi Quận\troc chơi động\du-bao-thoi-tiet-dien-bien-nang-nong-o-bac-bo-nam-2016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0" y="3657600"/>
            <a:ext cx="1447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C:\Users\ADMIN\Desktop\ảnh thi Quận\troc chơi động\a5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62801" y="4800600"/>
            <a:ext cx="173048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915402" y="4800600"/>
            <a:ext cx="17526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C:\Users\ADMIN\Desktop\ảnh thi Quận\troc chơi động\du-bao-thoi-tiet-dien-bien-nang-nong-o-bac-bo-nam-2016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915402" y="3429000"/>
            <a:ext cx="17526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3429000"/>
            <a:ext cx="1752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1524000" y="2362202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1: </a:t>
            </a:r>
            <a:r>
              <a:rPr lang="en-US" sz="3600" b="1" dirty="0" err="1">
                <a:solidFill>
                  <a:srgbClr val="002060"/>
                </a:solidFill>
              </a:rPr>
              <a:t>Một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buổi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86600" y="2362202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2: </a:t>
            </a:r>
            <a:r>
              <a:rPr lang="en-US" sz="3600" b="1" dirty="0" err="1">
                <a:solidFill>
                  <a:srgbClr val="002060"/>
                </a:solidFill>
              </a:rPr>
              <a:t>Hai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buổi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52600" y="6211671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3: </a:t>
            </a:r>
            <a:r>
              <a:rPr lang="en-US" sz="3600" b="1" dirty="0" err="1">
                <a:solidFill>
                  <a:srgbClr val="002060"/>
                </a:solidFill>
              </a:rPr>
              <a:t>Ba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buổi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pic>
        <p:nvPicPr>
          <p:cNvPr id="30" name="Picture 29" descr="dong-ho-bao-thuc-17065_1_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334001" y="0"/>
            <a:ext cx="1076324" cy="1655883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2" name="Oval 31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3" name="Oval 32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4" name="Oval 33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5" name="Oval 34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7" name="Oval 36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8" name="Picture 37" descr="dong-ho-bao-thuc-17065_1_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334001" y="29308"/>
            <a:ext cx="1076324" cy="1655883"/>
          </a:xfrm>
          <a:prstGeom prst="rect">
            <a:avLst/>
          </a:prstGeom>
        </p:spPr>
      </p:pic>
      <p:sp>
        <p:nvSpPr>
          <p:cNvPr id="39" name="Oval 38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0" name="Oval 39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1" name="Oval 40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2" name="Oval 41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3" name="Oval 42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5" name="Oval 44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162800" y="6211671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4: </a:t>
            </a:r>
            <a:r>
              <a:rPr lang="en-US" sz="3600" b="1" dirty="0" err="1">
                <a:solidFill>
                  <a:srgbClr val="002060"/>
                </a:solidFill>
              </a:rPr>
              <a:t>Bốn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buổi</a:t>
            </a:r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21710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500"/>
                            </p:stCondLst>
                            <p:childTnLst>
                              <p:par>
                                <p:cTn id="8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500"/>
                            </p:stCondLst>
                            <p:childTnLst>
                              <p:par>
                                <p:cTn id="1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500"/>
                            </p:stCondLst>
                            <p:childTnLst>
                              <p:par>
                                <p:cTn id="1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500"/>
                            </p:stCondLst>
                            <p:childTnLst>
                              <p:par>
                                <p:cTn id="1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3" grpId="1"/>
      <p:bldP spid="24" grpId="0"/>
      <p:bldP spid="24" grpId="1"/>
      <p:bldP spid="25" grpId="0"/>
      <p:bldP spid="25" grpId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6" grpId="0" animBg="1"/>
      <p:bldP spid="36" grpId="1" animBg="1"/>
      <p:bldP spid="37" grpId="0" animBg="1"/>
      <p:bldP spid="37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4" grpId="0" animBg="1"/>
      <p:bldP spid="44" grpId="1" animBg="1"/>
      <p:bldP spid="45" grpId="0" animBg="1"/>
      <p:bldP spid="45" grpId="1" animBg="1"/>
      <p:bldP spid="46" grpId="0"/>
      <p:bldP spid="4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28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4000" b="1" i="1" dirty="0">
                <a:solidFill>
                  <a:srgbClr val="FF0000"/>
                </a:solidFill>
              </a:rPr>
              <a:t>  </a:t>
            </a:r>
            <a:r>
              <a:rPr lang="en-US" sz="4000" b="1" i="1" dirty="0" err="1">
                <a:solidFill>
                  <a:srgbClr val="FF0000"/>
                </a:solidFill>
              </a:rPr>
              <a:t>Câu</a:t>
            </a:r>
            <a:r>
              <a:rPr lang="en-US" sz="4000" b="1" i="1" dirty="0">
                <a:solidFill>
                  <a:srgbClr val="FF0000"/>
                </a:solidFill>
              </a:rPr>
              <a:t> 2: </a:t>
            </a:r>
            <a:r>
              <a:rPr lang="en-US" sz="4000" b="1" i="1" dirty="0" err="1">
                <a:solidFill>
                  <a:srgbClr val="FF0000"/>
                </a:solidFill>
              </a:rPr>
              <a:t>Đâu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là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hình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ảnh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cảnh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thiên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nhiên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buổi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sáng</a:t>
            </a:r>
            <a:r>
              <a:rPr lang="en-US" sz="4000" b="1" i="1" dirty="0">
                <a:solidFill>
                  <a:srgbClr val="FF0000"/>
                </a:solidFill>
              </a:rPr>
              <a:t>?</a:t>
            </a:r>
            <a:endParaRPr lang="vi-VN" sz="4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4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0"/>
            <a:ext cx="3505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du-bao-thoi-tiet-dien-bien-nang-nong-o-bac-bo-nam-201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0" y="0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0" y="3581400"/>
            <a:ext cx="3505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ADMIN\Desktop\ảnh thi Quận\troc chơi động\a5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2800" y="3581400"/>
            <a:ext cx="350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524000" y="2362202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1: </a:t>
            </a:r>
            <a:r>
              <a:rPr lang="en-US" sz="3600" b="1" dirty="0" err="1">
                <a:solidFill>
                  <a:srgbClr val="002060"/>
                </a:solidFill>
              </a:rPr>
              <a:t>Che</a:t>
            </a:r>
            <a:r>
              <a:rPr lang="en-US" sz="3600" b="1" dirty="0">
                <a:solidFill>
                  <a:srgbClr val="002060"/>
                </a:solidFill>
              </a:rPr>
              <a:t> ô 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01000" y="2362202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2: </a:t>
            </a:r>
            <a:r>
              <a:rPr lang="en-US" sz="3600" b="1" dirty="0" err="1">
                <a:solidFill>
                  <a:srgbClr val="002060"/>
                </a:solidFill>
              </a:rPr>
              <a:t>Gà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gáy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5200" y="6211671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4: </a:t>
            </a:r>
            <a:r>
              <a:rPr lang="en-US" sz="3600" b="1" dirty="0" err="1">
                <a:solidFill>
                  <a:srgbClr val="002060"/>
                </a:solidFill>
              </a:rPr>
              <a:t>Mặt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trời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nặn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0" y="6211671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3: </a:t>
            </a:r>
            <a:r>
              <a:rPr lang="en-US" sz="3600" b="1" dirty="0" err="1">
                <a:solidFill>
                  <a:srgbClr val="002060"/>
                </a:solidFill>
              </a:rPr>
              <a:t>Trời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tối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pic>
        <p:nvPicPr>
          <p:cNvPr id="29" name="Picture 28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86401" y="0"/>
            <a:ext cx="1076324" cy="1655883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1" name="Oval 30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2" name="Oval 31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3" name="Oval 32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4" name="Oval 33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6" name="Oval 35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7" name="Picture 36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86401" y="29308"/>
            <a:ext cx="1076324" cy="1655883"/>
          </a:xfrm>
          <a:prstGeom prst="rect">
            <a:avLst/>
          </a:prstGeom>
        </p:spPr>
      </p:pic>
      <p:sp>
        <p:nvSpPr>
          <p:cNvPr id="38" name="Oval 37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9" name="Oval 38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0" name="Oval 39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1" name="Oval 40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2" name="Oval 41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4" name="Oval 43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54736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5" grpId="0" animBg="1"/>
      <p:bldP spid="35" grpId="1" animBg="1"/>
      <p:bldP spid="36" grpId="0" animBg="1"/>
      <p:bldP spid="36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3" grpId="0" animBg="1"/>
      <p:bldP spid="43" grpId="1" animBg="1"/>
      <p:bldP spid="44" grpId="0" animBg="1"/>
      <p:bldP spid="4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28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4000" b="1" i="1" dirty="0">
                <a:solidFill>
                  <a:srgbClr val="FF0000"/>
                </a:solidFill>
              </a:rPr>
              <a:t>  </a:t>
            </a:r>
            <a:r>
              <a:rPr lang="en-US" sz="4000" b="1" i="1" dirty="0" err="1">
                <a:solidFill>
                  <a:srgbClr val="FF0000"/>
                </a:solidFill>
              </a:rPr>
              <a:t>Câu</a:t>
            </a:r>
            <a:r>
              <a:rPr lang="en-US" sz="4000" b="1" i="1" dirty="0">
                <a:solidFill>
                  <a:srgbClr val="FF0000"/>
                </a:solidFill>
              </a:rPr>
              <a:t> 3: </a:t>
            </a:r>
            <a:r>
              <a:rPr lang="en-US" sz="4000" b="1" i="1" dirty="0" err="1">
                <a:solidFill>
                  <a:srgbClr val="FF0000"/>
                </a:solidFill>
              </a:rPr>
              <a:t>Đâu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là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hoạt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động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buổi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sáng</a:t>
            </a:r>
            <a:r>
              <a:rPr lang="en-US" sz="4000" b="1" i="1" dirty="0">
                <a:solidFill>
                  <a:srgbClr val="FF0000"/>
                </a:solidFill>
              </a:rPr>
              <a:t>?</a:t>
            </a:r>
            <a:endParaRPr lang="vi-VN" sz="4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4" descr="C:\Users\ADMIN\Desktop\ảnh thi Quận\troc chơi động\vws050298-9ee1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0"/>
            <a:ext cx="3733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0" y="3733800"/>
            <a:ext cx="3810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C:\Users\ADMIN\AppData\Local\Microsoft\Windows\Temporary Internet Files\Content.Word\IMG_318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7429500" y="-876300"/>
            <a:ext cx="2362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C:\Users\Admin\Desktop\New folder\IMG_272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1800" y="3505200"/>
            <a:ext cx="3886200" cy="2590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524000" y="2667000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1: </a:t>
            </a:r>
            <a:r>
              <a:rPr lang="en-US" sz="3200" b="1" dirty="0" err="1">
                <a:solidFill>
                  <a:srgbClr val="002060"/>
                </a:solidFill>
              </a:rPr>
              <a:t>Đánh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răng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sau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khi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ngủ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dậy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2600" y="6248401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2: </a:t>
            </a:r>
            <a:r>
              <a:rPr lang="en-US" sz="4000" b="1" dirty="0" err="1">
                <a:solidFill>
                  <a:srgbClr val="002060"/>
                </a:solidFill>
              </a:rPr>
              <a:t>Ăn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cơm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tối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4600" y="2362200"/>
            <a:ext cx="434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3: </a:t>
            </a:r>
            <a:r>
              <a:rPr lang="en-US" sz="3200" b="1" dirty="0" err="1">
                <a:solidFill>
                  <a:srgbClr val="002060"/>
                </a:solidFill>
              </a:rPr>
              <a:t>Rửa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tay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trước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khi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ăn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tại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lớp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58152" y="6150114"/>
            <a:ext cx="3605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4: </a:t>
            </a:r>
            <a:r>
              <a:rPr lang="en-US" sz="4000" b="1" dirty="0" err="1">
                <a:solidFill>
                  <a:srgbClr val="002060"/>
                </a:solidFill>
              </a:rPr>
              <a:t>Ăn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cơn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trưa</a:t>
            </a:r>
            <a:endParaRPr lang="vi-VN" sz="4000" b="1" dirty="0">
              <a:solidFill>
                <a:srgbClr val="00206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1" y="0"/>
            <a:ext cx="1076324" cy="1655883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Oval 19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1" y="29308"/>
            <a:ext cx="1076324" cy="1655883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78404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28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4000" b="1" i="1" dirty="0">
                <a:solidFill>
                  <a:srgbClr val="FF0000"/>
                </a:solidFill>
              </a:rPr>
              <a:t>  </a:t>
            </a:r>
            <a:r>
              <a:rPr lang="en-US" sz="4000" b="1" i="1" dirty="0" err="1">
                <a:solidFill>
                  <a:srgbClr val="FF0000"/>
                </a:solidFill>
              </a:rPr>
              <a:t>Câu</a:t>
            </a:r>
            <a:r>
              <a:rPr lang="en-US" sz="4000" b="1" i="1" dirty="0">
                <a:solidFill>
                  <a:srgbClr val="FF0000"/>
                </a:solidFill>
              </a:rPr>
              <a:t> 4:  </a:t>
            </a:r>
            <a:r>
              <a:rPr lang="en-US" sz="4000" b="1" i="1" dirty="0" err="1">
                <a:solidFill>
                  <a:srgbClr val="FF0000"/>
                </a:solidFill>
              </a:rPr>
              <a:t>Chương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trình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chúc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bé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ngủ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ngon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có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vào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buổi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nào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trong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ngày</a:t>
            </a:r>
            <a:r>
              <a:rPr lang="en-US" sz="4000" b="1" i="1" dirty="0">
                <a:solidFill>
                  <a:srgbClr val="FF0000"/>
                </a:solidFill>
              </a:rPr>
              <a:t>?</a:t>
            </a:r>
            <a:endParaRPr lang="vi-VN" sz="4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4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0"/>
            <a:ext cx="350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du-bao-thoi-tiet-dien-bien-nang-nong-o-bac-bo-nam-201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0"/>
            <a:ext cx="3810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a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0" y="3581400"/>
            <a:ext cx="3581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05600" y="3581400"/>
            <a:ext cx="3962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905000" y="2514602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1: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sáng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15200" y="2438402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2: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trưa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7400" y="621167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3: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chiều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91400" y="621167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4: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tối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1" y="0"/>
            <a:ext cx="1076324" cy="1655883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Oval 19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1" y="29308"/>
            <a:ext cx="1076324" cy="1655883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64897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"/>
            <a:ext cx="9144000" cy="594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438400" y="6027006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sáng</a:t>
            </a:r>
            <a:endParaRPr lang="vi-VN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01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28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4000" b="1" i="1" dirty="0">
                <a:solidFill>
                  <a:srgbClr val="FF0000"/>
                </a:solidFill>
              </a:rPr>
              <a:t>  </a:t>
            </a:r>
            <a:r>
              <a:rPr lang="en-US" sz="4000" b="1" i="1" dirty="0" err="1">
                <a:solidFill>
                  <a:srgbClr val="FF0000"/>
                </a:solidFill>
              </a:rPr>
              <a:t>Câu</a:t>
            </a:r>
            <a:r>
              <a:rPr lang="en-US" sz="4000" b="1" i="1" dirty="0">
                <a:solidFill>
                  <a:srgbClr val="FF0000"/>
                </a:solidFill>
              </a:rPr>
              <a:t> 5:  </a:t>
            </a:r>
            <a:r>
              <a:rPr lang="en-US" sz="4000" b="1" i="1" dirty="0" err="1">
                <a:solidFill>
                  <a:srgbClr val="FF0000"/>
                </a:solidFill>
              </a:rPr>
              <a:t>Hoạt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động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nào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diễn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ra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vào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buổi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trưa</a:t>
            </a:r>
            <a:r>
              <a:rPr lang="en-US" sz="4000" b="1" i="1" dirty="0">
                <a:solidFill>
                  <a:srgbClr val="FF0000"/>
                </a:solidFill>
              </a:rPr>
              <a:t>?</a:t>
            </a:r>
            <a:endParaRPr lang="vi-VN" sz="4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2" descr="H:\ \ảnh thi Quận\troc chơi động\IMG_0341(4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2" y="3581400"/>
            <a:ext cx="3733799" cy="2438400"/>
          </a:xfrm>
          <a:prstGeom prst="rect">
            <a:avLst/>
          </a:prstGeom>
          <a:noFill/>
        </p:spPr>
      </p:pic>
      <p:pic>
        <p:nvPicPr>
          <p:cNvPr id="6" name="Picture 2" descr="C:\Users\Admin\Desktop\New folder\IMG_272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0" y="0"/>
            <a:ext cx="3581400" cy="2514600"/>
          </a:xfrm>
          <a:prstGeom prst="rect">
            <a:avLst/>
          </a:prstGeom>
          <a:noFill/>
        </p:spPr>
      </p:pic>
      <p:pic>
        <p:nvPicPr>
          <p:cNvPr id="7" name="Picture 6" descr="H:\ \ảnh thi Quận\troc chơi động\Pholongden_zing_1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29400" y="1"/>
            <a:ext cx="4038600" cy="2514600"/>
          </a:xfrm>
          <a:prstGeom prst="rect">
            <a:avLst/>
          </a:prstGeom>
          <a:noFill/>
        </p:spPr>
      </p:pic>
      <p:pic>
        <p:nvPicPr>
          <p:cNvPr id="8" name="Picture 7" descr="C:\Users\Admin\Desktop\New folder\IMG_272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29400" y="3657600"/>
            <a:ext cx="4038600" cy="2362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905000" y="2514602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1: </a:t>
            </a:r>
            <a:r>
              <a:rPr lang="en-US" sz="3600" b="1" dirty="0" err="1">
                <a:solidFill>
                  <a:srgbClr val="0070C0"/>
                </a:solidFill>
              </a:rPr>
              <a:t>Tập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thể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dục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9400" y="2590801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2: </a:t>
            </a:r>
            <a:r>
              <a:rPr lang="en-US" sz="3200" b="1" dirty="0" err="1">
                <a:solidFill>
                  <a:srgbClr val="0070C0"/>
                </a:solidFill>
              </a:rPr>
              <a:t>Đi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chơi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cùng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bố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mẹ</a:t>
            </a:r>
            <a:endParaRPr lang="vi-VN" sz="32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0" y="6019801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3: </a:t>
            </a:r>
            <a:r>
              <a:rPr lang="en-US" sz="3200" b="1" dirty="0" err="1">
                <a:solidFill>
                  <a:srgbClr val="0070C0"/>
                </a:solidFill>
              </a:rPr>
              <a:t>Hoạt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động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ngoài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trời</a:t>
            </a:r>
            <a:endParaRPr lang="vi-VN" sz="32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05600" y="6019802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4: </a:t>
            </a:r>
            <a:r>
              <a:rPr lang="en-US" sz="3600" b="1" dirty="0" err="1">
                <a:solidFill>
                  <a:srgbClr val="0070C0"/>
                </a:solidFill>
              </a:rPr>
              <a:t>Giờ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ngủ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tại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lớp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1" y="0"/>
            <a:ext cx="1076324" cy="1655883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Oval 19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1" y="29308"/>
            <a:ext cx="1076324" cy="1655883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00775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28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4000" b="1" i="1" dirty="0">
                <a:solidFill>
                  <a:srgbClr val="FF0000"/>
                </a:solidFill>
              </a:rPr>
              <a:t>  </a:t>
            </a:r>
            <a:r>
              <a:rPr lang="en-US" sz="4000" b="1" i="1" dirty="0" err="1">
                <a:solidFill>
                  <a:srgbClr val="FF0000"/>
                </a:solidFill>
              </a:rPr>
              <a:t>Câu</a:t>
            </a:r>
            <a:r>
              <a:rPr lang="en-US" sz="4000" b="1" i="1" dirty="0">
                <a:solidFill>
                  <a:srgbClr val="FF0000"/>
                </a:solidFill>
              </a:rPr>
              <a:t> 6:  </a:t>
            </a:r>
            <a:r>
              <a:rPr lang="en-US" sz="4000" b="1" i="1" dirty="0" err="1">
                <a:solidFill>
                  <a:srgbClr val="FF0000"/>
                </a:solidFill>
              </a:rPr>
              <a:t>Bố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mẹ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đón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các</a:t>
            </a:r>
            <a:r>
              <a:rPr lang="en-US" sz="4000" b="1" i="1" dirty="0">
                <a:solidFill>
                  <a:srgbClr val="FF0000"/>
                </a:solidFill>
              </a:rPr>
              <a:t> con </a:t>
            </a:r>
            <a:r>
              <a:rPr lang="en-US" sz="4000" b="1" i="1" dirty="0" err="1">
                <a:solidFill>
                  <a:srgbClr val="FF0000"/>
                </a:solidFill>
              </a:rPr>
              <a:t>về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là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vào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buổi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nào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trong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ngày</a:t>
            </a:r>
            <a:r>
              <a:rPr lang="en-US" sz="4000" b="1" i="1" dirty="0">
                <a:solidFill>
                  <a:srgbClr val="FF0000"/>
                </a:solidFill>
              </a:rPr>
              <a:t>?</a:t>
            </a:r>
            <a:endParaRPr lang="vi-VN" sz="4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4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0"/>
            <a:ext cx="350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du-bao-thoi-tiet-dien-bien-nang-nong-o-bac-bo-nam-201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0"/>
            <a:ext cx="3810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a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0" y="3581400"/>
            <a:ext cx="3581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05600" y="3581400"/>
            <a:ext cx="3962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905000" y="2514602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1: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sáng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15200" y="2438402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2: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trưa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7400" y="621167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3: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chiều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91400" y="621167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4: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tối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86401" y="199292"/>
            <a:ext cx="1076324" cy="1655883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Oval 19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86401" y="228600"/>
            <a:ext cx="1076324" cy="1655883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50143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H:\ \A Bai soan B4 Hòa - Huyền 2016 - 2017\Ảnh các chủ đề\ảnh trung thu và hình nền động\images (6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0" y="19050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70C0"/>
                </a:solidFill>
              </a:rPr>
              <a:t>Trò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chơi</a:t>
            </a:r>
            <a:r>
              <a:rPr lang="en-US" sz="4000" b="1" dirty="0">
                <a:solidFill>
                  <a:srgbClr val="0070C0"/>
                </a:solidFill>
              </a:rPr>
              <a:t> 2: </a:t>
            </a:r>
            <a:r>
              <a:rPr lang="en-US" sz="4000" b="1" i="1" dirty="0">
                <a:solidFill>
                  <a:srgbClr val="0070C0"/>
                </a:solidFill>
              </a:rPr>
              <a:t>“ </a:t>
            </a:r>
            <a:r>
              <a:rPr lang="en-US" sz="4000" b="1" i="1" dirty="0" err="1">
                <a:solidFill>
                  <a:srgbClr val="0070C0"/>
                </a:solidFill>
              </a:rPr>
              <a:t>Bé</a:t>
            </a:r>
            <a:r>
              <a:rPr lang="en-US" sz="4000" b="1" i="1" dirty="0">
                <a:solidFill>
                  <a:srgbClr val="0070C0"/>
                </a:solidFill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</a:rPr>
              <a:t>thi</a:t>
            </a:r>
            <a:r>
              <a:rPr lang="en-US" sz="4000" b="1" i="1" dirty="0">
                <a:solidFill>
                  <a:srgbClr val="0070C0"/>
                </a:solidFill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</a:rPr>
              <a:t>tài</a:t>
            </a:r>
            <a:r>
              <a:rPr lang="en-US" sz="4000" b="1" i="1" dirty="0">
                <a:solidFill>
                  <a:srgbClr val="0070C0"/>
                </a:solidFill>
              </a:rPr>
              <a:t>”</a:t>
            </a:r>
            <a:endParaRPr lang="vi-VN" sz="40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69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ADMIN\Desktop\tranh-dan-tuong-hoa-mau-trang-da2032_thumbnail_544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851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124200" y="1524002"/>
            <a:ext cx="6705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>
                <a:solidFill>
                  <a:srgbClr val="7030A0"/>
                </a:solidFill>
              </a:rPr>
              <a:t>Xin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chân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thành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cảm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ơn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các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quý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vị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đại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biểu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đã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đến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dự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buổi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học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ngày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hôm</a:t>
            </a:r>
            <a:r>
              <a:rPr lang="en-US" sz="4400" b="1" i="1" dirty="0">
                <a:solidFill>
                  <a:srgbClr val="7030A0"/>
                </a:solidFill>
              </a:rPr>
              <a:t> nay!</a:t>
            </a:r>
          </a:p>
          <a:p>
            <a:r>
              <a:rPr lang="en-US" sz="4400" b="1" i="1" dirty="0" err="1">
                <a:solidFill>
                  <a:srgbClr val="7030A0"/>
                </a:solidFill>
              </a:rPr>
              <a:t>Xin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chúc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các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quý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vị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đại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biểu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sức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khỏe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dồi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dào</a:t>
            </a:r>
            <a:r>
              <a:rPr lang="en-US" sz="4400" b="1" i="1" dirty="0">
                <a:solidFill>
                  <a:srgbClr val="7030A0"/>
                </a:solidFill>
              </a:rPr>
              <a:t>.</a:t>
            </a:r>
            <a:endParaRPr lang="vi-VN" sz="44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77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abstract-bubbles-ppt-backgrounds-powerpoi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5" descr="H:\ \ảnh thi Quận\troc chơi động\20140915100402-an-sang-500--3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505200"/>
            <a:ext cx="4572000" cy="3352800"/>
          </a:xfrm>
          <a:prstGeom prst="rect">
            <a:avLst/>
          </a:prstGeom>
          <a:noFill/>
        </p:spPr>
      </p:pic>
      <p:pic>
        <p:nvPicPr>
          <p:cNvPr id="6" name="Picture 3" descr="H:\ \ảnh thi Quận\troc chơi động\vws050298-9ee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0"/>
            <a:ext cx="4572000" cy="3505200"/>
          </a:xfrm>
          <a:prstGeom prst="rect">
            <a:avLst/>
          </a:prstGeom>
          <a:noFill/>
        </p:spPr>
      </p:pic>
      <p:pic>
        <p:nvPicPr>
          <p:cNvPr id="7" name="Picture 4" descr="H:\ \ảnh thi Quận\troc chơi động\Untitled-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0"/>
            <a:ext cx="4572000" cy="3505200"/>
          </a:xfrm>
          <a:prstGeom prst="rect">
            <a:avLst/>
          </a:prstGeom>
          <a:noFill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3505200"/>
            <a:ext cx="4572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1305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abstract-bubbles-ppt-backgrounds-powerpoi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H:\ \ảnh thi Quận\troc chơi động\IMG_0341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2" y="3367088"/>
            <a:ext cx="4571999" cy="3490912"/>
          </a:xfrm>
          <a:prstGeom prst="rect">
            <a:avLst/>
          </a:prstGeom>
          <a:noFill/>
        </p:spPr>
      </p:pic>
      <p:pic>
        <p:nvPicPr>
          <p:cNvPr id="6" name="Picture 7" descr="H:\ \ảnh thi Quận\troc chơi động\IMG201511120839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0"/>
            <a:ext cx="4648200" cy="3429000"/>
          </a:xfrm>
          <a:prstGeom prst="rect">
            <a:avLst/>
          </a:prstGeom>
          <a:noFill/>
        </p:spPr>
      </p:pic>
      <p:pic>
        <p:nvPicPr>
          <p:cNvPr id="7" name="Picture 2" descr="C:\Users\Admin\Desktop\New folder\IMG_27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0"/>
            <a:ext cx="4470400" cy="3429000"/>
          </a:xfrm>
          <a:prstGeom prst="rect">
            <a:avLst/>
          </a:prstGeom>
          <a:noFill/>
        </p:spPr>
      </p:pic>
      <p:pic>
        <p:nvPicPr>
          <p:cNvPr id="8" name="Picture 3" descr="C:\Users\Admin\Desktop\New folder\IMG_27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3429000"/>
            <a:ext cx="4572000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012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ADMIN\Desktop\ảnh thi Quận\troc chơi động\du-bao-thoi-tiet-dien-bien-nang-nong-o-bac-bo-nam-20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438400" y="5791200"/>
            <a:ext cx="7696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/>
              <a:t>Cảnh</a:t>
            </a:r>
            <a:r>
              <a:rPr lang="en-US" sz="6600" b="1" dirty="0"/>
              <a:t> </a:t>
            </a:r>
            <a:r>
              <a:rPr lang="en-US" sz="6600" b="1" dirty="0" err="1"/>
              <a:t>buổi</a:t>
            </a:r>
            <a:r>
              <a:rPr lang="en-US" sz="6600" b="1" dirty="0"/>
              <a:t> </a:t>
            </a:r>
            <a:r>
              <a:rPr lang="en-US" sz="6600" b="1" dirty="0" err="1"/>
              <a:t>trưa</a:t>
            </a:r>
            <a:endParaRPr lang="vi-VN" sz="6600" b="1" dirty="0"/>
          </a:p>
        </p:txBody>
      </p:sp>
    </p:spTree>
    <p:extLst>
      <p:ext uri="{BB962C8B-B14F-4D97-AF65-F5344CB8AC3E}">
        <p14:creationId xmlns:p14="http://schemas.microsoft.com/office/powerpoint/2010/main" val="165878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22" name="Picture 6" descr="C:\Users\Admin\Desktop\New folder\IMG_27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352800"/>
            <a:ext cx="4419600" cy="3505200"/>
          </a:xfrm>
          <a:prstGeom prst="rect">
            <a:avLst/>
          </a:prstGeom>
          <a:noFill/>
        </p:spPr>
      </p:pic>
      <p:pic>
        <p:nvPicPr>
          <p:cNvPr id="23" name="Picture 7" descr="C:\Users\Admin\Desktop\New folder\IMG_27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314701"/>
            <a:ext cx="4724400" cy="3543300"/>
          </a:xfrm>
          <a:prstGeom prst="rect">
            <a:avLst/>
          </a:prstGeom>
          <a:noFill/>
        </p:spPr>
      </p:pic>
      <p:pic>
        <p:nvPicPr>
          <p:cNvPr id="24" name="Picture 23" descr="C:\Users\ADMIN\AppData\Local\Microsoft\Windows\Temporary Internet Files\Content.Word\IMG_318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2057401" y="-533397"/>
            <a:ext cx="3352801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C:\Users\ADMIN\AppData\Local\Microsoft\Windows\Temporary Internet Files\Content.Word\IMG_317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6629400" y="-685797"/>
            <a:ext cx="3352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050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C:\Users\Admin\Desktop\New folder\IMG_27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0"/>
            <a:ext cx="4495800" cy="3276600"/>
          </a:xfrm>
          <a:prstGeom prst="rect">
            <a:avLst/>
          </a:prstGeom>
          <a:noFill/>
        </p:spPr>
      </p:pic>
      <p:pic>
        <p:nvPicPr>
          <p:cNvPr id="4" name="Picture 4" descr="H:\ \ảnh thi Quận\troc chơi động\Don be v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3276600"/>
            <a:ext cx="4495800" cy="3581400"/>
          </a:xfrm>
          <a:prstGeom prst="rect">
            <a:avLst/>
          </a:prstGeom>
          <a:noFill/>
        </p:spPr>
      </p:pic>
      <p:pic>
        <p:nvPicPr>
          <p:cNvPr id="5" name="Picture 4" descr="C:\Users\Admin\AppData\Local\Microsoft\Windows\Temporary Internet Files\Content.Word\MWSN8378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3276601"/>
            <a:ext cx="4648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AppData\Local\Microsoft\Windows\Temporary Internet Files\Content.Word\IMG_321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0"/>
            <a:ext cx="4648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949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170" name="Picture 2" descr="H:\ \ảnh thi Quận\troc chơi động\a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5943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743200" y="5934671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/>
              <a:t>Cảnh</a:t>
            </a:r>
            <a:r>
              <a:rPr lang="en-US" sz="5400" b="1" dirty="0"/>
              <a:t> </a:t>
            </a:r>
            <a:r>
              <a:rPr lang="en-US" sz="5400" b="1" dirty="0" err="1"/>
              <a:t>buổi</a:t>
            </a:r>
            <a:r>
              <a:rPr lang="en-US" sz="5400" b="1" dirty="0"/>
              <a:t> </a:t>
            </a:r>
            <a:r>
              <a:rPr lang="en-US" sz="5400" b="1" dirty="0" err="1"/>
              <a:t>chiều</a:t>
            </a:r>
            <a:endParaRPr lang="vi-VN" sz="5400" b="1" dirty="0"/>
          </a:p>
        </p:txBody>
      </p:sp>
    </p:spTree>
    <p:extLst>
      <p:ext uri="{BB962C8B-B14F-4D97-AF65-F5344CB8AC3E}">
        <p14:creationId xmlns:p14="http://schemas.microsoft.com/office/powerpoint/2010/main" val="239671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42" name="Picture 2" descr="H:\ \ảnh thi Quận\troc chơi động\15-10tai-hinh-nen-may-tinh-chat-luong-hd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"/>
            <a:ext cx="9144000" cy="6019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819400" y="6096000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/>
              <a:t>Cảnh</a:t>
            </a:r>
            <a:r>
              <a:rPr lang="en-US" sz="5400" b="1" dirty="0"/>
              <a:t> </a:t>
            </a:r>
            <a:r>
              <a:rPr lang="en-US" sz="5400" b="1" dirty="0" err="1"/>
              <a:t>buổi</a:t>
            </a:r>
            <a:r>
              <a:rPr lang="en-US" sz="5400" b="1" dirty="0"/>
              <a:t> </a:t>
            </a:r>
            <a:r>
              <a:rPr lang="en-US" sz="5400" b="1" dirty="0" err="1"/>
              <a:t>tối</a:t>
            </a:r>
            <a:endParaRPr lang="vi-VN" sz="5400" b="1" dirty="0"/>
          </a:p>
        </p:txBody>
      </p:sp>
    </p:spTree>
    <p:extLst>
      <p:ext uri="{BB962C8B-B14F-4D97-AF65-F5344CB8AC3E}">
        <p14:creationId xmlns:p14="http://schemas.microsoft.com/office/powerpoint/2010/main" val="390624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401</Words>
  <Application>Microsoft Office PowerPoint</Application>
  <PresentationFormat>Widescreen</PresentationFormat>
  <Paragraphs>130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.VnArial Narrow</vt:lpstr>
      <vt:lpstr>Arial</vt:lpstr>
      <vt:lpstr>Calibri</vt:lpstr>
      <vt:lpstr>Calibri Light</vt:lpstr>
      <vt:lpstr>Times New Roman</vt:lpstr>
      <vt:lpstr>Office Theme</vt:lpstr>
      <vt:lpstr>`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Câu 1: Một ngày gồm mấy buổi?</vt:lpstr>
      <vt:lpstr>  Câu 2: Đâu là hình ảnh cảnh thiên nhiên buổi sáng?</vt:lpstr>
      <vt:lpstr>  Câu 3: Đâu là hoạt động buổi sáng?</vt:lpstr>
      <vt:lpstr>  Câu 4:  Chương trình chúc bé ngủ ngon có vào buổi nào trong ngày?</vt:lpstr>
      <vt:lpstr>  Câu 5:  Hoạt động nào diễn ra vào buổi trưa?</vt:lpstr>
      <vt:lpstr>  Câu 6:  Bố mẹ đón các con về là vào buổi nào trong ngày?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`</dc:title>
  <dc:creator>admin</dc:creator>
  <cp:lastModifiedBy>ASUS</cp:lastModifiedBy>
  <cp:revision>5</cp:revision>
  <dcterms:created xsi:type="dcterms:W3CDTF">2024-04-04T16:18:03Z</dcterms:created>
  <dcterms:modified xsi:type="dcterms:W3CDTF">2024-04-19T14:27:29Z</dcterms:modified>
</cp:coreProperties>
</file>