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85" r:id="rId3"/>
    <p:sldId id="264" r:id="rId4"/>
    <p:sldId id="272" r:id="rId5"/>
    <p:sldId id="274" r:id="rId6"/>
    <p:sldId id="273" r:id="rId7"/>
    <p:sldId id="276" r:id="rId8"/>
    <p:sldId id="275" r:id="rId9"/>
    <p:sldId id="278" r:id="rId10"/>
    <p:sldId id="277" r:id="rId11"/>
    <p:sldId id="282" r:id="rId12"/>
    <p:sldId id="286" r:id="rId13"/>
  </p:sldIdLst>
  <p:sldSz cx="9144000" cy="5143500" type="screen16x9"/>
  <p:notesSz cx="9144000" cy="6858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5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Administrator\Downloads\Bài thơ Bắp cải xanh - Thơ cho bé - Thơ thiếu nhi - Thơ mầm non - Giáo dục trẻ em - Bookid.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5400"/>
  <ax:ocxPr ax:name="_cy" ax:value="14288"/>
</ax:ocx>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fld id="{9AE723CE-4409-4098-8E02-D9CF88A78E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97764"/>
            <a:ext cx="8183880" cy="31409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F76F149D-1BE8-4EC6-9D17-634E67FAD7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4"/>
            <a:ext cx="1981200" cy="394334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400052"/>
            <a:ext cx="5943600" cy="394335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8330CD10-CB9A-4045-B1AE-C0983A3A12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397764"/>
            <a:ext cx="8183880" cy="3140964"/>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7B5DD3F6-1C7E-46FE-8741-61740E9C27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D1FA0D3-2859-4322-9E04-08C9E01683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EFC8A0F1-1758-4A4D-BAF6-2B09D7DDB7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222BB9C5-FAF5-4952-B45A-878D2B5C7D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D126078C-56E3-4DF2-A200-ECDE2C5E4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93CFA4D-AE00-4669-BFA0-A97DCC0539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2F652670-5ABF-4C48-B6E4-3881954AA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51DAEF6D-D800-4953-A2E0-F33B4323A122}" type="slidenum">
              <a:rPr lang="en-US" smtClean="0"/>
              <a:pPr/>
              <a:t>‹#›</a:t>
            </a:fld>
            <a:endParaRPr lang="en-US"/>
          </a:p>
        </p:txBody>
      </p:sp>
      <p:sp>
        <p:nvSpPr>
          <p:cNvPr id="3" name="Picture Placeholder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988984-6475-4D36-B192-4947EF74D7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381000" y="285750"/>
            <a:ext cx="8458200" cy="3486150"/>
          </a:xfrm>
          <a:prstGeom prst="rect">
            <a:avLst/>
          </a:prstGeom>
        </p:spPr>
        <p:txBody>
          <a:bodyPr spcFirstLastPara="1" wrap="none" fromWordArt="1">
            <a:prstTxWarp prst="textArchUp">
              <a:avLst>
                <a:gd name="adj" fmla="val 10800000"/>
              </a:avLst>
            </a:prstTxWarp>
          </a:bodyPr>
          <a:lstStyle/>
          <a:p>
            <a:pPr algn="ctr"/>
            <a:endParaRPr lang="en-US" sz="3600" b="1" kern="10">
              <a:ln w="9525">
                <a:solidFill>
                  <a:srgbClr val="0000FF"/>
                </a:solidFill>
                <a:round/>
                <a:headEnd/>
                <a:tailEnd/>
              </a:ln>
              <a:solidFill>
                <a:srgbClr val="000000"/>
              </a:solidFill>
              <a:latin typeface="Arial"/>
              <a:cs typeface="Arial"/>
            </a:endParaRPr>
          </a:p>
        </p:txBody>
      </p:sp>
      <p:sp>
        <p:nvSpPr>
          <p:cNvPr id="2057" name="WordArt 9"/>
          <p:cNvSpPr>
            <a:spLocks noChangeArrowheads="1" noChangeShapeType="1" noTextEdit="1"/>
          </p:cNvSpPr>
          <p:nvPr/>
        </p:nvSpPr>
        <p:spPr bwMode="auto">
          <a:xfrm>
            <a:off x="1094915" y="1951814"/>
            <a:ext cx="6867525" cy="400050"/>
          </a:xfrm>
          <a:prstGeom prst="rect">
            <a:avLst/>
          </a:prstGeom>
        </p:spPr>
        <p:txBody>
          <a:bodyPr wrap="none" fromWordArt="1">
            <a:prstTxWarp prst="textPlain">
              <a:avLst>
                <a:gd name="adj" fmla="val 50000"/>
              </a:avLst>
            </a:prstTxWarp>
          </a:bodyPr>
          <a:lstStyle/>
          <a:p>
            <a:pPr algn="ctr"/>
            <a:r>
              <a:rPr lang="vi-VN" sz="3600" kern="1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THƠ "BẮP </a:t>
            </a:r>
            <a:r>
              <a:rPr lang="vi-VN" sz="3600" kern="1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CẢI </a:t>
            </a:r>
            <a:r>
              <a:rPr lang="vi-VN" sz="3600" kern="1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endParaRPr lang="en-US" sz="3600" kern="1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059" name="WordArt 11"/>
          <p:cNvSpPr>
            <a:spLocks noChangeArrowheads="1" noChangeShapeType="1" noTextEdit="1"/>
          </p:cNvSpPr>
          <p:nvPr/>
        </p:nvSpPr>
        <p:spPr bwMode="auto">
          <a:xfrm>
            <a:off x="1143000" y="3943351"/>
            <a:ext cx="6953250" cy="459581"/>
          </a:xfrm>
          <a:prstGeom prst="rect">
            <a:avLst/>
          </a:prstGeom>
        </p:spPr>
        <p:txBody>
          <a:bodyPr wrap="none" fromWordArt="1">
            <a:prstTxWarp prst="textDoubleWave1">
              <a:avLst>
                <a:gd name="adj1" fmla="val 6500"/>
                <a:gd name="adj2" fmla="val 0"/>
              </a:avLst>
            </a:prstTxWarp>
          </a:bodyPr>
          <a:lstStyle/>
          <a:p>
            <a:pPr algn="ct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2054" name="TextBox 1"/>
          <p:cNvSpPr txBox="1">
            <a:spLocks noChangeArrowheads="1"/>
          </p:cNvSpPr>
          <p:nvPr/>
        </p:nvSpPr>
        <p:spPr bwMode="auto">
          <a:xfrm>
            <a:off x="2133600" y="1371600"/>
            <a:ext cx="50369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3000" b="1">
                <a:latin typeface="Times New Roman" pitchFamily="18" charset="0"/>
                <a:cs typeface="Times New Roman" pitchFamily="18" charset="0"/>
              </a:rPr>
              <a:t>Lĩnh vực phát triển ngôn ngữ</a:t>
            </a:r>
          </a:p>
        </p:txBody>
      </p:sp>
      <p:sp>
        <p:nvSpPr>
          <p:cNvPr id="5" name="Rectangle 4"/>
          <p:cNvSpPr/>
          <p:nvPr/>
        </p:nvSpPr>
        <p:spPr>
          <a:xfrm>
            <a:off x="2889416" y="2661850"/>
            <a:ext cx="3525324"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800" b="1" dirty="0" err="1">
                <a:ln w="11430"/>
                <a:solidFill>
                  <a:schemeClr val="accent1">
                    <a:lumMod val="10000"/>
                  </a:schemeClr>
                </a:solidFill>
                <a:effectLst>
                  <a:outerShdw blurRad="50800" dist="39000" dir="5460000" algn="tl">
                    <a:srgbClr val="000000">
                      <a:alpha val="38000"/>
                    </a:srgbClr>
                  </a:outerShdw>
                </a:effectLst>
                <a:latin typeface="Times New Roman" pitchFamily="18" charset="0"/>
                <a:cs typeface="Times New Roman" pitchFamily="18" charset="0"/>
              </a:rPr>
              <a:t>Lứa</a:t>
            </a:r>
            <a:r>
              <a:rPr lang="en-US" sz="2800" b="1" dirty="0">
                <a:ln w="11430"/>
                <a:solidFill>
                  <a:schemeClr val="accent1">
                    <a:lumMod val="10000"/>
                  </a:schemeClr>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accent1">
                    <a:lumMod val="10000"/>
                  </a:schemeClr>
                </a:solidFill>
                <a:effectLst>
                  <a:outerShdw blurRad="50800" dist="39000" dir="5460000" algn="tl">
                    <a:srgbClr val="000000">
                      <a:alpha val="38000"/>
                    </a:srgbClr>
                  </a:outerShdw>
                </a:effectLst>
                <a:latin typeface="Times New Roman" pitchFamily="18" charset="0"/>
                <a:cs typeface="Times New Roman" pitchFamily="18" charset="0"/>
              </a:rPr>
              <a:t>tuổi</a:t>
            </a:r>
            <a:r>
              <a:rPr lang="en-US" sz="2800" b="1" dirty="0">
                <a:ln w="11430"/>
                <a:solidFill>
                  <a:schemeClr val="accent1">
                    <a:lumMod val="10000"/>
                  </a:schemeClr>
                </a:solidFill>
                <a:effectLst>
                  <a:outerShdw blurRad="50800" dist="39000" dir="5460000" algn="tl">
                    <a:srgbClr val="000000">
                      <a:alpha val="38000"/>
                    </a:srgbClr>
                  </a:outerShdw>
                </a:effectLst>
                <a:latin typeface="Times New Roman" pitchFamily="18" charset="0"/>
                <a:cs typeface="Times New Roman" pitchFamily="18" charset="0"/>
              </a:rPr>
              <a:t>: 24-36 </a:t>
            </a:r>
            <a:r>
              <a:rPr lang="en-US" sz="2800" b="1" dirty="0" err="1">
                <a:ln w="11430"/>
                <a:solidFill>
                  <a:schemeClr val="accent1">
                    <a:lumMod val="10000"/>
                  </a:schemeClr>
                </a:solidFill>
                <a:effectLst>
                  <a:outerShdw blurRad="50800" dist="39000" dir="5460000" algn="tl">
                    <a:srgbClr val="000000">
                      <a:alpha val="38000"/>
                    </a:srgbClr>
                  </a:outerShdw>
                </a:effectLst>
                <a:latin typeface="Times New Roman" pitchFamily="18" charset="0"/>
                <a:cs typeface="Times New Roman" pitchFamily="18" charset="0"/>
              </a:rPr>
              <a:t>tháng</a:t>
            </a:r>
            <a:endParaRPr lang="en-US" sz="2800" b="1" dirty="0">
              <a:ln w="11430"/>
              <a:solidFill>
                <a:schemeClr val="accent1">
                  <a:lumMod val="10000"/>
                </a:schemeClr>
              </a:solidFill>
              <a:effectLst>
                <a:outerShdw blurRad="50800" dist="39000" dir="5460000" algn="tl">
                  <a:srgbClr val="000000">
                    <a:alpha val="38000"/>
                  </a:srgbClr>
                </a:outerShdw>
              </a:effectLst>
            </a:endParaRPr>
          </a:p>
        </p:txBody>
      </p:sp>
      <p:sp>
        <p:nvSpPr>
          <p:cNvPr id="2056" name="TextBox 5"/>
          <p:cNvSpPr txBox="1">
            <a:spLocks noChangeArrowheads="1"/>
          </p:cNvSpPr>
          <p:nvPr/>
        </p:nvSpPr>
        <p:spPr bwMode="auto">
          <a:xfrm>
            <a:off x="2639052" y="514350"/>
            <a:ext cx="3963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sz="1600" b="1" smtClean="0">
                <a:latin typeface="Times New Roman" pitchFamily="18" charset="0"/>
                <a:cs typeface="Times New Roman" pitchFamily="18" charset="0"/>
              </a:rPr>
              <a:t>ỦY BAN NHÂN DÂN QUẬN LONG BIÊN</a:t>
            </a:r>
          </a:p>
          <a:p>
            <a:pPr algn="ctr" eaLnBrk="1" hangingPunct="1"/>
            <a:r>
              <a:rPr lang="en-US" sz="1600" b="1" smtClean="0">
                <a:latin typeface="Times New Roman" pitchFamily="18" charset="0"/>
                <a:cs typeface="Times New Roman" pitchFamily="18" charset="0"/>
              </a:rPr>
              <a:t>TRƯỜNG MẦM NON LONG BIÊN</a:t>
            </a:r>
            <a:endParaRPr lang="en-US" sz="1600" b="1">
              <a:latin typeface="Times New Roman" pitchFamily="18" charset="0"/>
              <a:cs typeface="Times New Roman" pitchFamily="18" charset="0"/>
            </a:endParaRPr>
          </a:p>
        </p:txBody>
      </p:sp>
      <p:sp>
        <p:nvSpPr>
          <p:cNvPr id="2" name="TextBox 6"/>
          <p:cNvSpPr txBox="1">
            <a:spLocks noChangeArrowheads="1"/>
          </p:cNvSpPr>
          <p:nvPr/>
        </p:nvSpPr>
        <p:spPr bwMode="auto">
          <a:xfrm>
            <a:off x="2434227" y="3533373"/>
            <a:ext cx="398051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500" b="1">
                <a:solidFill>
                  <a:srgbClr val="FF0000"/>
                </a:solidFill>
                <a:latin typeface="Times New Roman" pitchFamily="18" charset="0"/>
                <a:cs typeface="Times New Roman" pitchFamily="18" charset="0"/>
              </a:rPr>
              <a:t>Giáo viên</a:t>
            </a:r>
            <a:r>
              <a:rPr lang="en-US" sz="2500" b="1">
                <a:solidFill>
                  <a:srgbClr val="FF0000"/>
                </a:solidFill>
                <a:latin typeface="Times New Roman" pitchFamily="18" charset="0"/>
                <a:cs typeface="Times New Roman" pitchFamily="18" charset="0"/>
              </a:rPr>
              <a:t>: </a:t>
            </a:r>
            <a:r>
              <a:rPr lang="en-US" sz="2500" b="1" smtClean="0">
                <a:solidFill>
                  <a:srgbClr val="FF0000"/>
                </a:solidFill>
                <a:latin typeface="Times New Roman" pitchFamily="18" charset="0"/>
                <a:cs typeface="Times New Roman" pitchFamily="18" charset="0"/>
              </a:rPr>
              <a:t>Trần Thanh Hòa</a:t>
            </a:r>
            <a:endParaRPr lang="en-US" sz="25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2053"/>
                                        </p:tgtEl>
                                        <p:attrNameLst>
                                          <p:attrName>style.visibility</p:attrName>
                                        </p:attrNameLst>
                                      </p:cBhvr>
                                      <p:to>
                                        <p:strVal val="visible"/>
                                      </p:to>
                                    </p:set>
                                    <p:animEffect transition="in" filter="wedge">
                                      <p:cBhvr>
                                        <p:cTn id="7" dur="1000"/>
                                        <p:tgtEl>
                                          <p:spTgt spid="2053"/>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Effect transition="in" filter="circle(in)">
                                      <p:cBhvr>
                                        <p:cTn id="11" dur="1000"/>
                                        <p:tgtEl>
                                          <p:spTgt spid="2057"/>
                                        </p:tgtEl>
                                      </p:cBhvr>
                                    </p:animEffect>
                                  </p:childTnLst>
                                </p:cTn>
                              </p:par>
                            </p:childTnLst>
                          </p:cTn>
                        </p:par>
                        <p:par>
                          <p:cTn id="12" fill="hold" nodeType="afterGroup">
                            <p:stCondLst>
                              <p:cond delay="2000"/>
                            </p:stCondLst>
                            <p:childTnLst>
                              <p:par>
                                <p:cTn id="13" presetID="2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59"/>
                                        </p:tgtEl>
                                        <p:attrNameLst>
                                          <p:attrName>style.visibility</p:attrName>
                                        </p:attrNameLst>
                                      </p:cBhvr>
                                      <p:to>
                                        <p:strVal val="visible"/>
                                      </p:to>
                                    </p:set>
                                    <p:anim calcmode="lin" valueType="num">
                                      <p:cBhvr>
                                        <p:cTn id="15" dur="1000" fill="hold"/>
                                        <p:tgtEl>
                                          <p:spTgt spid="2059"/>
                                        </p:tgtEl>
                                        <p:attrNameLst>
                                          <p:attrName>ppt_x</p:attrName>
                                        </p:attrNameLst>
                                      </p:cBhvr>
                                      <p:tavLst>
                                        <p:tav tm="0">
                                          <p:val>
                                            <p:strVal val="#ppt_x-.2"/>
                                          </p:val>
                                        </p:tav>
                                        <p:tav tm="100000">
                                          <p:val>
                                            <p:strVal val="#ppt_x"/>
                                          </p:val>
                                        </p:tav>
                                      </p:tavLst>
                                    </p:anim>
                                    <p:anim calcmode="lin" valueType="num">
                                      <p:cBhvr>
                                        <p:cTn id="16"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7" grpId="0" animBg="1"/>
      <p:bldP spid="205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12949220512059867599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696985" y="1428750"/>
            <a:ext cx="754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fr-FR" sz="2800">
                <a:solidFill>
                  <a:srgbClr val="0000FF"/>
                </a:solidFill>
                <a:latin typeface="Times New Roman" pitchFamily="18" charset="0"/>
                <a:cs typeface="Times New Roman" pitchFamily="18" charset="0"/>
              </a:rPr>
              <a:t>Giáo dục: Trong cây rau bắp cải và các loại rau đều chứa rất nhiều vitamin, ăn vào giúp cơ thể khỏe mạnh hơn, lớn nhanh hơn. Vì vậy chúng mình nhớ phải thường xuyên ăn rau nhé!</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Horizontal)">
                                      <p:cBhvr>
                                        <p:cTn id="7" dur="1000"/>
                                        <p:tgtEl>
                                          <p:spTgt spid="23556"/>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1" dur="10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114550"/>
            <a:ext cx="3429000" cy="646331"/>
          </a:xfrm>
          <a:prstGeom prst="rect">
            <a:avLst/>
          </a:prstGeom>
          <a:noFill/>
        </p:spPr>
        <p:txBody>
          <a:bodyPr wrap="square" rtlCol="0">
            <a:spAutoFit/>
          </a:bodyPr>
          <a:lstStyle/>
          <a:p>
            <a:pPr algn="ctr"/>
            <a:r>
              <a:rPr lang="en-US" sz="3600" smtClean="0">
                <a:latin typeface="Times New Roman" pitchFamily="18" charset="0"/>
                <a:cs typeface="Times New Roman" pitchFamily="18" charset="0"/>
              </a:rPr>
              <a:t>BÉ ĐỌC THƠ</a:t>
            </a: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8914" name="WindowsMediaPlayer1" r:id="rId2" imgW="9142857" imgH="5144218"/>
        </mc:Choice>
        <mc:Fallback>
          <p:control name="WindowsMediaPlayer1" r:id="rId2" imgW="9142857" imgH="5144218">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7138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42900"/>
            <a:ext cx="6400800" cy="3662541"/>
          </a:xfrm>
          <a:prstGeom prst="rect">
            <a:avLst/>
          </a:prstGeom>
        </p:spPr>
        <p:txBody>
          <a:bodyPr>
            <a:spAutoFit/>
          </a:bodyPr>
          <a:lstStyle/>
          <a:p>
            <a:pPr algn="ctr" eaLnBrk="1" hangingPunct="1">
              <a:defRPr/>
            </a:pP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Bài thơ: Bắp cải xanh</a:t>
            </a:r>
          </a:p>
          <a:p>
            <a:pPr lvl="6">
              <a:defRPr/>
            </a:pPr>
            <a:endParaRPr lang="en-US" sz="3200" b="1" i="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Bắp cải xanh</a:t>
            </a:r>
            <a:endParaRPr lang="vi-VN" sz="2400" b="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Xanh man mát</a:t>
            </a:r>
            <a:endParaRPr lang="vi-VN" sz="2400" b="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Lá cải sắp</a:t>
            </a:r>
            <a:endParaRPr lang="vi-VN" sz="2400" b="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Sắp vòng tròn</a:t>
            </a:r>
            <a:endParaRPr lang="vi-VN" sz="2400" b="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Búp cải non</a:t>
            </a:r>
            <a:endParaRPr lang="vi-VN" sz="2400" b="1" dirty="0">
              <a:latin typeface="Times New Roman" pitchFamily="18" charset="0"/>
              <a:cs typeface="Times New Roman" pitchFamily="18" charset="0"/>
            </a:endParaRPr>
          </a:p>
          <a:p>
            <a:pPr lvl="6">
              <a:defRPr/>
            </a:pPr>
            <a:r>
              <a:rPr lang="vi-VN" sz="2400" b="1" i="1" dirty="0">
                <a:latin typeface="Times New Roman" pitchFamily="18" charset="0"/>
                <a:cs typeface="Times New Roman" pitchFamily="18" charset="0"/>
              </a:rPr>
              <a:t>Nằm </a:t>
            </a:r>
            <a:r>
              <a:rPr lang="vi-VN" sz="2400" b="1" i="1">
                <a:latin typeface="Times New Roman" pitchFamily="18" charset="0"/>
                <a:cs typeface="Times New Roman" pitchFamily="18" charset="0"/>
              </a:rPr>
              <a:t>ngủ </a:t>
            </a:r>
            <a:r>
              <a:rPr lang="vi-VN" sz="2400" b="1" i="1" smtClean="0">
                <a:latin typeface="Times New Roman" pitchFamily="18" charset="0"/>
                <a:cs typeface="Times New Roman" pitchFamily="18" charset="0"/>
              </a:rPr>
              <a:t>giữa</a:t>
            </a:r>
            <a:endParaRPr lang="vi-VN" sz="3200" b="1" dirty="0">
              <a:latin typeface="Times New Roman" pitchFamily="18" charset="0"/>
              <a:cs typeface="Times New Roman" pitchFamily="18" charset="0"/>
            </a:endParaRPr>
          </a:p>
          <a:p>
            <a:pPr lvl="6">
              <a:defRPr/>
            </a:pP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a:t>
            </a:r>
            <a:r>
              <a:rPr lang="vi-VN" sz="2000" dirty="0">
                <a:latin typeface="Times New Roman" pitchFamily="18" charset="0"/>
                <a:cs typeface="Times New Roman" pitchFamily="18" charset="0"/>
              </a:rPr>
              <a:t>Phạm Hổ)</a:t>
            </a:r>
          </a:p>
        </p:txBody>
      </p:sp>
      <p:pic>
        <p:nvPicPr>
          <p:cNvPr id="4101" name="Picture 5" descr="Phương thuốc hiệu nghiệm từ cây bắp cải | Báo Dân tộc và Phát tri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574"/>
            <a:ext cx="4495800" cy="2705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1" y="967837"/>
            <a:ext cx="6896439" cy="1754326"/>
          </a:xfrm>
          <a:prstGeom prst="rect">
            <a:avLst/>
          </a:prstGeom>
          <a:noFill/>
        </p:spPr>
        <p:txBody>
          <a:bodyPr wrap="none">
            <a:spAutoFit/>
          </a:bodyPr>
          <a:lstStyle/>
          <a:p>
            <a:pPr algn="ctr" eaLnBrk="1" hangingPunct="1">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GV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giúp</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con</a:t>
            </a:r>
          </a:p>
          <a:p>
            <a:pPr algn="ctr" eaLnBrk="1" hangingPunct="1">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hiểu</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nội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dung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bài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thơ</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 Box 6"/>
          <p:cNvSpPr txBox="1">
            <a:spLocks noChangeArrowheads="1"/>
          </p:cNvSpPr>
          <p:nvPr/>
        </p:nvSpPr>
        <p:spPr bwMode="auto">
          <a:xfrm>
            <a:off x="304800" y="1600200"/>
            <a:ext cx="78058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3600">
                <a:solidFill>
                  <a:srgbClr val="0000FF"/>
                </a:solidFill>
              </a:rPr>
              <a:t>Các con vừa nghe bài thơ gì?</a:t>
            </a:r>
          </a:p>
          <a:p>
            <a:pPr eaLnBrk="1" hangingPunct="1"/>
            <a:r>
              <a:rPr lang="en-US" sz="3600">
                <a:solidFill>
                  <a:srgbClr val="0000FF"/>
                </a:solidFill>
              </a:rPr>
              <a:t>Trong bài thơ cây bắp cải có màu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edge">
                                      <p:cBhvr>
                                        <p:cTn id="7" dur="1000"/>
                                        <p:tgtEl>
                                          <p:spTgt spid="18437"/>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18438"/>
                                        </p:tgtEl>
                                        <p:attrNameLst>
                                          <p:attrName>style.visibility</p:attrName>
                                        </p:attrNameLst>
                                      </p:cBhvr>
                                      <p:to>
                                        <p:strVal val="visible"/>
                                      </p:to>
                                    </p:set>
                                    <p:animEffect transition="in" filter="wheel(4)">
                                      <p:cBhvr>
                                        <p:cTn id="11"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97747" y="2153377"/>
            <a:ext cx="16930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000">
                <a:solidFill>
                  <a:schemeClr val="accent1">
                    <a:lumMod val="10000"/>
                  </a:schemeClr>
                </a:solidFill>
                <a:latin typeface="Times New Roman" pitchFamily="18" charset="0"/>
                <a:cs typeface="Times New Roman" pitchFamily="18" charset="0"/>
              </a:rPr>
              <a:t>Bắp cải xanh</a:t>
            </a:r>
          </a:p>
          <a:p>
            <a:pPr eaLnBrk="1" hangingPunct="1"/>
            <a:r>
              <a:rPr lang="en-US" sz="2000">
                <a:solidFill>
                  <a:schemeClr val="accent1">
                    <a:lumMod val="10000"/>
                  </a:schemeClr>
                </a:solidFill>
                <a:latin typeface="Times New Roman" pitchFamily="18" charset="0"/>
                <a:cs typeface="Times New Roman" pitchFamily="18" charset="0"/>
              </a:rPr>
              <a:t>Xanh man mát</a:t>
            </a:r>
          </a:p>
        </p:txBody>
      </p:sp>
      <p:sp>
        <p:nvSpPr>
          <p:cNvPr id="7172" name="Text Box 4"/>
          <p:cNvSpPr txBox="1">
            <a:spLocks noChangeArrowheads="1"/>
          </p:cNvSpPr>
          <p:nvPr/>
        </p:nvSpPr>
        <p:spPr bwMode="auto">
          <a:xfrm>
            <a:off x="1127125" y="3970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sz="1800"/>
          </a:p>
        </p:txBody>
      </p:sp>
      <p:pic>
        <p:nvPicPr>
          <p:cNvPr id="7174" name="Picture 6" descr="Rau cải bắp - món ngon chữa được nhiều loại bệ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839" y="705508"/>
            <a:ext cx="6243490" cy="360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edg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 Box 5"/>
          <p:cNvSpPr txBox="1">
            <a:spLocks noChangeArrowheads="1"/>
          </p:cNvSpPr>
          <p:nvPr/>
        </p:nvSpPr>
        <p:spPr bwMode="auto">
          <a:xfrm>
            <a:off x="762000" y="1943100"/>
            <a:ext cx="76498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5400">
                <a:solidFill>
                  <a:srgbClr val="0000FF"/>
                </a:solidFill>
              </a:rPr>
              <a:t>Lá cải sắp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1000"/>
                                        <p:tgtEl>
                                          <p:spTgt spid="19460"/>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wedge">
                                      <p:cBhvr>
                                        <p:cTn id="11"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117725" y="32277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sz="1800"/>
          </a:p>
        </p:txBody>
      </p:sp>
      <p:sp>
        <p:nvSpPr>
          <p:cNvPr id="22532" name="Text Box 4"/>
          <p:cNvSpPr txBox="1">
            <a:spLocks noChangeArrowheads="1"/>
          </p:cNvSpPr>
          <p:nvPr/>
        </p:nvSpPr>
        <p:spPr bwMode="auto">
          <a:xfrm>
            <a:off x="490971" y="2343150"/>
            <a:ext cx="16225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000">
                <a:solidFill>
                  <a:schemeClr val="accent1">
                    <a:lumMod val="10000"/>
                  </a:schemeClr>
                </a:solidFill>
                <a:latin typeface="Times New Roman" pitchFamily="18" charset="0"/>
                <a:cs typeface="Times New Roman" pitchFamily="18" charset="0"/>
              </a:rPr>
              <a:t>Lá cải sắp</a:t>
            </a:r>
          </a:p>
          <a:p>
            <a:pPr eaLnBrk="1" hangingPunct="1"/>
            <a:r>
              <a:rPr lang="en-US" sz="2000">
                <a:solidFill>
                  <a:schemeClr val="accent1">
                    <a:lumMod val="10000"/>
                  </a:schemeClr>
                </a:solidFill>
                <a:latin typeface="Times New Roman" pitchFamily="18" charset="0"/>
                <a:cs typeface="Times New Roman" pitchFamily="18" charset="0"/>
              </a:rPr>
              <a:t>Sắp vòng tròn</a:t>
            </a:r>
          </a:p>
        </p:txBody>
      </p:sp>
      <p:pic>
        <p:nvPicPr>
          <p:cNvPr id="9222" name="Picture 6" descr="Bắp cải có những công dụng tuyệt vời bạn nên biết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14350"/>
            <a:ext cx="5468938"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edg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p:cNvSpPr txBox="1">
            <a:spLocks noChangeArrowheads="1"/>
          </p:cNvSpPr>
          <p:nvPr/>
        </p:nvSpPr>
        <p:spPr bwMode="auto">
          <a:xfrm>
            <a:off x="1600201" y="1657350"/>
            <a:ext cx="64283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fr-FR" sz="1800"/>
              <a:t> </a:t>
            </a:r>
            <a:r>
              <a:rPr lang="fr-FR" sz="4400">
                <a:solidFill>
                  <a:srgbClr val="0000FF"/>
                </a:solidFill>
              </a:rPr>
              <a:t>Búp cải non nằm ở đâu?</a:t>
            </a:r>
            <a:endParaRPr lang="en-US" sz="4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ppt_x</p:attrName>
                                        </p:attrNameLst>
                                      </p:cBhvr>
                                      <p:tavLst>
                                        <p:tav tm="0">
                                          <p:val>
                                            <p:strVal val="#ppt_x-.2"/>
                                          </p:val>
                                        </p:tav>
                                        <p:tav tm="100000">
                                          <p:val>
                                            <p:strVal val="#ppt_x"/>
                                          </p:val>
                                        </p:tav>
                                      </p:tavLst>
                                    </p:anim>
                                    <p:anim calcmode="lin" valueType="num">
                                      <p:cBhvr>
                                        <p:cTn id="8" dur="1000" fill="hold"/>
                                        <p:tgtEl>
                                          <p:spTgt spid="215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8"/>
                                        </p:tgtEl>
                                      </p:cBhvr>
                                    </p:animEffect>
                                  </p:childTnLst>
                                </p:cTn>
                              </p:par>
                            </p:childTnLst>
                          </p:cTn>
                        </p:par>
                        <p:par>
                          <p:cTn id="10" fill="hold" nodeType="afterGroup">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wedge">
                                      <p:cBhvr>
                                        <p:cTn id="13"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609600" y="2266950"/>
            <a:ext cx="1648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000">
                <a:solidFill>
                  <a:srgbClr val="0000FF"/>
                </a:solidFill>
                <a:latin typeface="Times New Roman" pitchFamily="18" charset="0"/>
                <a:cs typeface="Times New Roman" pitchFamily="18" charset="0"/>
              </a:rPr>
              <a:t>Búp cải non</a:t>
            </a:r>
          </a:p>
          <a:p>
            <a:pPr eaLnBrk="1" hangingPunct="1"/>
            <a:r>
              <a:rPr lang="en-US" sz="2000">
                <a:solidFill>
                  <a:srgbClr val="0000FF"/>
                </a:solidFill>
                <a:latin typeface="Times New Roman" pitchFamily="18" charset="0"/>
                <a:cs typeface="Times New Roman" pitchFamily="18" charset="0"/>
              </a:rPr>
              <a:t>Nằm ngủ giữa</a:t>
            </a:r>
          </a:p>
        </p:txBody>
      </p:sp>
      <p:pic>
        <p:nvPicPr>
          <p:cNvPr id="11269" name="Picture 5" descr="Bắp cải có những công dụng tuyệt vời bạn nên biết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53293"/>
            <a:ext cx="5468938"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edg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30&quot;&gt;&lt;property id=&quot;20148&quot; value=&quot;5&quot;/&gt;&lt;property id=&quot;20300&quot; value=&quot;Slide 6&quot;/&gt;&lt;property id=&quot;20307&quot; value=&quot;261&quot;/&gt;&lt;/object&gt;&lt;object type=&quot;3&quot; unique_id=&quot;10031&quot;&gt;&lt;property id=&quot;20148&quot; value=&quot;5&quot;/&gt;&lt;property id=&quot;20300&quot; value=&quot;Slide 7&quot;/&gt;&lt;property id=&quot;20307&quot; value=&quot;262&quot;/&gt;&lt;/object&gt;&lt;object type=&quot;3&quot; unique_id=&quot;10032&quot;&gt;&lt;property id=&quot;20148&quot; value=&quot;5&quot;/&gt;&lt;property id=&quot;20300&quot; value=&quot;Slide 8&quot;/&gt;&lt;property id=&quot;20307&quot; value=&quot;263&quot;/&gt;&lt;/object&gt;&lt;object type=&quot;3&quot; unique_id=&quot;10243&quot;&gt;&lt;property id=&quot;20148&quot; value=&quot;5&quot;/&gt;&lt;property id=&quot;20300&quot; value=&quot;Slide 9&quot;/&gt;&lt;property id=&quot;20307&quot; value=&quot;264&quot;/&gt;&lt;/object&gt;&lt;object type=&quot;3&quot; unique_id=&quot;10244&quot;&gt;&lt;property id=&quot;20148&quot; value=&quot;5&quot;/&gt;&lt;property id=&quot;20300&quot; value=&quot;Slide 10&quot;/&gt;&lt;property id=&quot;20307&quot; value=&quot;265&quot;/&gt;&lt;/object&gt;&lt;object type=&quot;3&quot; unique_id=&quot;10245&quot;&gt;&lt;property id=&quot;20148&quot; value=&quot;5&quot;/&gt;&lt;property id=&quot;20300&quot; value=&quot;Slide 11&quot;/&gt;&lt;property id=&quot;20307&quot; value=&quot;266&quot;/&gt;&lt;/object&gt;&lt;object type=&quot;3&quot; unique_id=&quot;10246&quot;&gt;&lt;property id=&quot;20148&quot; value=&quot;5&quot;/&gt;&lt;property id=&quot;20300&quot; value=&quot;Slide 12&quot;/&gt;&lt;property id=&quot;20307&quot; value=&quot;268&quot;/&gt;&lt;/object&gt;&lt;object type=&quot;3&quot; unique_id=&quot;10247&quot;&gt;&lt;property id=&quot;20148&quot; value=&quot;5&quot;/&gt;&lt;property id=&quot;20300&quot; value=&quot;Slide 13&quot;/&gt;&lt;property id=&quot;20307&quot; value=&quot;269&quot;/&gt;&lt;/object&gt;&lt;object type=&quot;3&quot; unique_id=&quot;10248&quot;&gt;&lt;property id=&quot;20148&quot; value=&quot;5&quot;/&gt;&lt;property id=&quot;20300&quot; value=&quot;Slide 14&quot;/&gt;&lt;property id=&quot;20307&quot; value=&quot;270&quot;/&gt;&lt;/object&gt;&lt;object type=&quot;3&quot; unique_id=&quot;10249&quot;&gt;&lt;property id=&quot;20148&quot; value=&quot;5&quot;/&gt;&lt;property id=&quot;20300&quot; value=&quot;Slide 15&quot;/&gt;&lt;property id=&quot;20307&quot; value=&quot;271&quot;/&gt;&lt;/object&gt;&lt;object type=&quot;3&quot; unique_id=&quot;10250&quot;&gt;&lt;property id=&quot;20148&quot; value=&quot;5&quot;/&gt;&lt;property id=&quot;20300&quot; value=&quot;Slide 16&quot;/&gt;&lt;property id=&quot;20307&quot; value=&quot;272&quot;/&gt;&lt;/object&gt;&lt;object type=&quot;3&quot; unique_id=&quot;10251&quot;&gt;&lt;property id=&quot;20148&quot; value=&quot;5&quot;/&gt;&lt;property id=&quot;20300&quot; value=&quot;Slide 17&quot;/&gt;&lt;property id=&quot;20307&quot; value=&quot;274&quot;/&gt;&lt;/object&gt;&lt;object type=&quot;3&quot; unique_id=&quot;10252&quot;&gt;&lt;property id=&quot;20148&quot; value=&quot;5&quot;/&gt;&lt;property id=&quot;20300&quot; value=&quot;Slide 18&quot;/&gt;&lt;property id=&quot;20307&quot; value=&quot;273&quot;/&gt;&lt;/object&gt;&lt;object type=&quot;3&quot; unique_id=&quot;10253&quot;&gt;&lt;property id=&quot;20148&quot; value=&quot;5&quot;/&gt;&lt;property id=&quot;20300&quot; value=&quot;Slide 19&quot;/&gt;&lt;property id=&quot;20307&quot; value=&quot;276&quot;/&gt;&lt;/object&gt;&lt;object type=&quot;3&quot; unique_id=&quot;10254&quot;&gt;&lt;property id=&quot;20148&quot; value=&quot;5&quot;/&gt;&lt;property id=&quot;20300&quot; value=&quot;Slide 20&quot;/&gt;&lt;property id=&quot;20307&quot; value=&quot;275&quot;/&gt;&lt;/object&gt;&lt;object type=&quot;3&quot; unique_id=&quot;10255&quot;&gt;&lt;property id=&quot;20148&quot; value=&quot;5&quot;/&gt;&lt;property id=&quot;20300&quot; value=&quot;Slide 21&quot;/&gt;&lt;property id=&quot;20307&quot; value=&quot;278&quot;/&gt;&lt;/object&gt;&lt;object type=&quot;3&quot; unique_id=&quot;10256&quot;&gt;&lt;property id=&quot;20148&quot; value=&quot;5&quot;/&gt;&lt;property id=&quot;20300&quot; value=&quot;Slide 22&quot;/&gt;&lt;property id=&quot;20307&quot; value=&quot;277&quot;/&gt;&lt;/object&gt;&lt;object type=&quot;3&quot; unique_id=&quot;10257&quot;&gt;&lt;property id=&quot;20148&quot; value=&quot;5&quot;/&gt;&lt;property id=&quot;20300&quot; value=&quot;Slide 23&quot;/&gt;&lt;property id=&quot;20307&quot; value=&quot;279&quot;/&gt;&lt;/object&gt;&lt;object type=&quot;3&quot; unique_id=&quot;10259&quot;&gt;&lt;property id=&quot;20148&quot; value=&quot;5&quot;/&gt;&lt;property id=&quot;20300&quot; value=&quot;Slide 27&quot;/&gt;&lt;property id=&quot;20307&quot; value=&quot;282&quot;/&gt;&lt;/object&gt;&lt;object type=&quot;3&quot; unique_id=&quot;10260&quot;&gt;&lt;property id=&quot;20148&quot; value=&quot;5&quot;/&gt;&lt;property id=&quot;20300&quot; value=&quot;Slide 28&quot;/&gt;&lt;property id=&quot;20307&quot; value=&quot;284&quot;/&gt;&lt;/object&gt;&lt;object type=&quot;3&quot; unique_id=&quot;10261&quot;&gt;&lt;property id=&quot;20148&quot; value=&quot;5&quot;/&gt;&lt;property id=&quot;20300&quot; value=&quot;Slide 29&quot;/&gt;&lt;property id=&quot;20307&quot; value=&quot;283&quot;/&gt;&lt;/object&gt;&lt;object type=&quot;3&quot; unique_id=&quot;10262&quot;&gt;&lt;property id=&quot;20148&quot; value=&quot;5&quot;/&gt;&lt;property id=&quot;20300&quot; value=&quot;Slide 24&quot;/&gt;&lt;property id=&quot;20307&quot; value=&quot;286&quot;/&gt;&lt;/object&gt;&lt;object type=&quot;3&quot; unique_id=&quot;10263&quot;&gt;&lt;property id=&quot;20148&quot; value=&quot;5&quot;/&gt;&lt;property id=&quot;20300&quot; value=&quot;Slide 25&quot;/&gt;&lt;property id=&quot;20307&quot; value=&quot;287&quot;/&gt;&lt;/object&gt;&lt;object type=&quot;3&quot; unique_id=&quot;10264&quot;&gt;&lt;property id=&quot;20148&quot; value=&quot;5&quot;/&gt;&lt;property id=&quot;20300&quot; value=&quot;Slide 26&quot;/&gt;&lt;property id=&quot;20307&quot; value=&quot;28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333</TotalTime>
  <Words>142</Words>
  <Application>Microsoft Office PowerPoint</Application>
  <PresentationFormat>On-screen Show (16:9)</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 Huy</dc:creator>
  <cp:lastModifiedBy>Techsi.vn</cp:lastModifiedBy>
  <cp:revision>26</cp:revision>
  <dcterms:created xsi:type="dcterms:W3CDTF">2013-01-12T07:50:55Z</dcterms:created>
  <dcterms:modified xsi:type="dcterms:W3CDTF">2024-02-22T09:50:14Z</dcterms:modified>
</cp:coreProperties>
</file>